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2" r:id="rId7"/>
    <p:sldId id="260"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769A5-09F4-4459-8C29-D0FC4611242D}"/>
              </a:ext>
            </a:extLst>
          </p:cNvPr>
          <p:cNvSpPr>
            <a:spLocks noGrp="1"/>
          </p:cNvSpPr>
          <p:nvPr>
            <p:ph type="ctrTitle"/>
          </p:nvPr>
        </p:nvSpPr>
        <p:spPr>
          <a:xfrm>
            <a:off x="1554120" y="1020871"/>
            <a:ext cx="6960759" cy="2849671"/>
          </a:xfrm>
        </p:spPr>
        <p:txBody>
          <a:bodyPr>
            <a:normAutofit/>
          </a:bodyPr>
          <a:lstStyle/>
          <a:p>
            <a:pPr algn="l"/>
            <a:r>
              <a:rPr lang="en-US" sz="6600">
                <a:solidFill>
                  <a:srgbClr val="FFFFFF"/>
                </a:solidFill>
              </a:rPr>
              <a:t>Ecosystem Services</a:t>
            </a:r>
          </a:p>
        </p:txBody>
      </p:sp>
      <p:sp>
        <p:nvSpPr>
          <p:cNvPr id="3" name="Subtitle 2">
            <a:extLst>
              <a:ext uri="{FF2B5EF4-FFF2-40B4-BE49-F238E27FC236}">
                <a16:creationId xmlns:a16="http://schemas.microsoft.com/office/drawing/2014/main" id="{2E324768-77FC-46CB-B224-0FF6CB7A1CEC}"/>
              </a:ext>
            </a:extLst>
          </p:cNvPr>
          <p:cNvSpPr>
            <a:spLocks noGrp="1"/>
          </p:cNvSpPr>
          <p:nvPr>
            <p:ph type="subTitle" idx="1"/>
          </p:nvPr>
        </p:nvSpPr>
        <p:spPr>
          <a:xfrm>
            <a:off x="1683088" y="3962088"/>
            <a:ext cx="6112077" cy="1186108"/>
          </a:xfrm>
        </p:spPr>
        <p:txBody>
          <a:bodyPr>
            <a:normAutofit/>
          </a:bodyPr>
          <a:lstStyle/>
          <a:p>
            <a:pPr algn="l"/>
            <a:endParaRPr lang="en-US" sz="2000">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89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FF39DA-C994-4290-BEF5-4F6B051B5EC4}"/>
              </a:ext>
            </a:extLst>
          </p:cNvPr>
          <p:cNvSpPr>
            <a:spLocks noGrp="1"/>
          </p:cNvSpPr>
          <p:nvPr>
            <p:ph type="title"/>
          </p:nvPr>
        </p:nvSpPr>
        <p:spPr>
          <a:xfrm>
            <a:off x="643467" y="816638"/>
            <a:ext cx="3367359" cy="5224724"/>
          </a:xfrm>
        </p:spPr>
        <p:txBody>
          <a:bodyPr anchor="ctr">
            <a:normAutofit/>
          </a:bodyPr>
          <a:lstStyle/>
          <a:p>
            <a:r>
              <a:rPr lang="en-US" dirty="0"/>
              <a:t>What can you do?</a:t>
            </a:r>
          </a:p>
        </p:txBody>
      </p:sp>
      <p:sp>
        <p:nvSpPr>
          <p:cNvPr id="16" name="Content Placeholder 2">
            <a:extLst>
              <a:ext uri="{FF2B5EF4-FFF2-40B4-BE49-F238E27FC236}">
                <a16:creationId xmlns:a16="http://schemas.microsoft.com/office/drawing/2014/main" id="{76E44F55-1BF9-4EBD-BAC1-BDBD93C53063}"/>
              </a:ext>
            </a:extLst>
          </p:cNvPr>
          <p:cNvSpPr>
            <a:spLocks noGrp="1"/>
          </p:cNvSpPr>
          <p:nvPr>
            <p:ph idx="1"/>
          </p:nvPr>
        </p:nvSpPr>
        <p:spPr>
          <a:xfrm>
            <a:off x="4654294" y="816638"/>
            <a:ext cx="5474439" cy="5935854"/>
          </a:xfrm>
        </p:spPr>
        <p:txBody>
          <a:bodyPr anchor="ctr">
            <a:normAutofit/>
          </a:bodyPr>
          <a:lstStyle/>
          <a:p>
            <a:pPr fontAlgn="base">
              <a:lnSpc>
                <a:spcPct val="90000"/>
              </a:lnSpc>
            </a:pPr>
            <a:r>
              <a:rPr lang="en-US" sz="2000" dirty="0"/>
              <a:t>Reduce personal consumption and waste production i.e. conserve water and use gray water (recycled water), reduce energy consumption and support renewable energy alternatives, compost, recycle, and reduce the use of disposable goods.</a:t>
            </a:r>
          </a:p>
          <a:p>
            <a:pPr fontAlgn="base">
              <a:lnSpc>
                <a:spcPct val="90000"/>
              </a:lnSpc>
            </a:pPr>
            <a:r>
              <a:rPr lang="en-US" sz="2000" dirty="0"/>
              <a:t>Use public transit, cycle or walk to conserve natural resources, reduce pollution and enjoy the health benefits.</a:t>
            </a:r>
          </a:p>
          <a:p>
            <a:pPr fontAlgn="base">
              <a:lnSpc>
                <a:spcPct val="90000"/>
              </a:lnSpc>
            </a:pPr>
            <a:r>
              <a:rPr lang="en-US" sz="2000" dirty="0"/>
              <a:t>Support </a:t>
            </a:r>
            <a:r>
              <a:rPr lang="en-US" sz="2000" i="1" dirty="0"/>
              <a:t>smart growth</a:t>
            </a:r>
            <a:r>
              <a:rPr lang="en-US" sz="2000" dirty="0"/>
              <a:t> and join or start a community garden.</a:t>
            </a:r>
          </a:p>
          <a:p>
            <a:pPr fontAlgn="base">
              <a:lnSpc>
                <a:spcPct val="90000"/>
              </a:lnSpc>
            </a:pPr>
            <a:r>
              <a:rPr lang="en-US" sz="2000" dirty="0"/>
              <a:t>Reduce the use of pesticides and herbicides, use native plants in your garden and lawn and provide habitat for wildlife.</a:t>
            </a:r>
          </a:p>
          <a:p>
            <a:pPr fontAlgn="base">
              <a:lnSpc>
                <a:spcPct val="90000"/>
              </a:lnSpc>
            </a:pPr>
            <a:r>
              <a:rPr lang="en-US" sz="2000" dirty="0"/>
              <a:t>Make consumer choices that recognized and pay producers and processors for being good stewards.</a:t>
            </a:r>
          </a:p>
          <a:p>
            <a:pPr>
              <a:lnSpc>
                <a:spcPct val="90000"/>
              </a:lnSpc>
            </a:pPr>
            <a:endParaRPr lang="en-US" dirty="0"/>
          </a:p>
        </p:txBody>
      </p:sp>
    </p:spTree>
    <p:extLst>
      <p:ext uri="{BB962C8B-B14F-4D97-AF65-F5344CB8AC3E}">
        <p14:creationId xmlns:p14="http://schemas.microsoft.com/office/powerpoint/2010/main" val="122256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A17B-C388-47F9-B5D1-8730DD6FF890}"/>
              </a:ext>
            </a:extLst>
          </p:cNvPr>
          <p:cNvSpPr>
            <a:spLocks noGrp="1"/>
          </p:cNvSpPr>
          <p:nvPr>
            <p:ph type="title"/>
          </p:nvPr>
        </p:nvSpPr>
        <p:spPr/>
        <p:txBody>
          <a:bodyPr/>
          <a:lstStyle/>
          <a:p>
            <a:r>
              <a:rPr lang="en-US" dirty="0"/>
              <a:t>Definition:  Ecological Services</a:t>
            </a:r>
          </a:p>
        </p:txBody>
      </p:sp>
      <p:sp>
        <p:nvSpPr>
          <p:cNvPr id="3" name="Content Placeholder 2">
            <a:extLst>
              <a:ext uri="{FF2B5EF4-FFF2-40B4-BE49-F238E27FC236}">
                <a16:creationId xmlns:a16="http://schemas.microsoft.com/office/drawing/2014/main" id="{AE6E82A3-20F9-472E-8568-874EC59A1070}"/>
              </a:ext>
            </a:extLst>
          </p:cNvPr>
          <p:cNvSpPr>
            <a:spLocks noGrp="1"/>
          </p:cNvSpPr>
          <p:nvPr>
            <p:ph idx="1"/>
          </p:nvPr>
        </p:nvSpPr>
        <p:spPr>
          <a:xfrm>
            <a:off x="677334" y="1505243"/>
            <a:ext cx="8596668" cy="5176911"/>
          </a:xfrm>
        </p:spPr>
        <p:txBody>
          <a:bodyPr>
            <a:noAutofit/>
          </a:bodyPr>
          <a:lstStyle/>
          <a:p>
            <a:r>
              <a:rPr lang="en-US" sz="3200" dirty="0"/>
              <a:t>The natural world provides us with the essential services we require for life. </a:t>
            </a:r>
          </a:p>
          <a:p>
            <a:r>
              <a:rPr lang="en-US" sz="3200" dirty="0"/>
              <a:t>These services are called ecological services – the interactions among organisms and their natural environments, including the cycling of water and basic nutrients that humans can use and capitalize on. </a:t>
            </a:r>
          </a:p>
          <a:p>
            <a:endParaRPr lang="en-US" sz="3200" dirty="0"/>
          </a:p>
        </p:txBody>
      </p:sp>
    </p:spTree>
    <p:extLst>
      <p:ext uri="{BB962C8B-B14F-4D97-AF65-F5344CB8AC3E}">
        <p14:creationId xmlns:p14="http://schemas.microsoft.com/office/powerpoint/2010/main" val="102239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DBF851-2A8A-4A31-8E8F-88C30E112767}"/>
              </a:ext>
            </a:extLst>
          </p:cNvPr>
          <p:cNvPicPr>
            <a:picLocks noChangeAspect="1"/>
          </p:cNvPicPr>
          <p:nvPr/>
        </p:nvPicPr>
        <p:blipFill rotWithShape="1">
          <a:blip r:embed="rId2"/>
          <a:srcRect r="1" b="27445"/>
          <a:stretch/>
        </p:blipFill>
        <p:spPr>
          <a:xfrm>
            <a:off x="568452" y="571500"/>
            <a:ext cx="11055096" cy="5715000"/>
          </a:xfrm>
          <a:prstGeom prst="rect">
            <a:avLst/>
          </a:prstGeom>
        </p:spPr>
      </p:pic>
    </p:spTree>
    <p:extLst>
      <p:ext uri="{BB962C8B-B14F-4D97-AF65-F5344CB8AC3E}">
        <p14:creationId xmlns:p14="http://schemas.microsoft.com/office/powerpoint/2010/main" val="351804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982D-B56C-4E81-9266-CFE7DA5693C7}"/>
              </a:ext>
            </a:extLst>
          </p:cNvPr>
          <p:cNvSpPr>
            <a:spLocks noGrp="1"/>
          </p:cNvSpPr>
          <p:nvPr>
            <p:ph type="title"/>
          </p:nvPr>
        </p:nvSpPr>
        <p:spPr/>
        <p:txBody>
          <a:bodyPr/>
          <a:lstStyle/>
          <a:p>
            <a:r>
              <a:rPr lang="en-US" dirty="0"/>
              <a:t>Examples of Ecological Services</a:t>
            </a:r>
          </a:p>
        </p:txBody>
      </p:sp>
      <p:sp>
        <p:nvSpPr>
          <p:cNvPr id="3" name="Content Placeholder 2">
            <a:extLst>
              <a:ext uri="{FF2B5EF4-FFF2-40B4-BE49-F238E27FC236}">
                <a16:creationId xmlns:a16="http://schemas.microsoft.com/office/drawing/2014/main" id="{21FD0898-12E6-4ECD-8933-1AD01BE7BDE0}"/>
              </a:ext>
            </a:extLst>
          </p:cNvPr>
          <p:cNvSpPr>
            <a:spLocks noGrp="1"/>
          </p:cNvSpPr>
          <p:nvPr>
            <p:ph idx="1"/>
          </p:nvPr>
        </p:nvSpPr>
        <p:spPr>
          <a:xfrm>
            <a:off x="677334" y="1547446"/>
            <a:ext cx="8596668" cy="5036233"/>
          </a:xfrm>
        </p:spPr>
        <p:txBody>
          <a:bodyPr>
            <a:normAutofit/>
          </a:bodyPr>
          <a:lstStyle/>
          <a:p>
            <a:pPr fontAlgn="base"/>
            <a:r>
              <a:rPr lang="en-US" sz="3200" dirty="0"/>
              <a:t>Purification of air and water</a:t>
            </a:r>
          </a:p>
          <a:p>
            <a:pPr fontAlgn="base"/>
            <a:r>
              <a:rPr lang="en-US" sz="3200" dirty="0"/>
              <a:t>Mitigation of floods and droughts</a:t>
            </a:r>
          </a:p>
          <a:p>
            <a:pPr fontAlgn="base"/>
            <a:r>
              <a:rPr lang="en-US" sz="3200" dirty="0"/>
              <a:t>Detoxification and decomposition of wastes</a:t>
            </a:r>
          </a:p>
          <a:p>
            <a:pPr fontAlgn="base"/>
            <a:r>
              <a:rPr lang="en-US" sz="3200" dirty="0"/>
              <a:t>Generation and renewal of soil and natural vegetation</a:t>
            </a:r>
          </a:p>
          <a:p>
            <a:pPr fontAlgn="base"/>
            <a:r>
              <a:rPr lang="en-US" sz="3200" dirty="0"/>
              <a:t>Pollination of crops and natural vegetation</a:t>
            </a:r>
          </a:p>
          <a:p>
            <a:pPr fontAlgn="base"/>
            <a:r>
              <a:rPr lang="en-US" sz="3200" dirty="0"/>
              <a:t>Control of the vast majority of potential agricultural pests</a:t>
            </a:r>
          </a:p>
          <a:p>
            <a:endParaRPr lang="en-US" dirty="0"/>
          </a:p>
        </p:txBody>
      </p:sp>
    </p:spTree>
    <p:extLst>
      <p:ext uri="{BB962C8B-B14F-4D97-AF65-F5344CB8AC3E}">
        <p14:creationId xmlns:p14="http://schemas.microsoft.com/office/powerpoint/2010/main" val="255585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0306-2660-4B2C-A67A-052685C74411}"/>
              </a:ext>
            </a:extLst>
          </p:cNvPr>
          <p:cNvSpPr>
            <a:spLocks noGrp="1"/>
          </p:cNvSpPr>
          <p:nvPr>
            <p:ph type="title"/>
          </p:nvPr>
        </p:nvSpPr>
        <p:spPr/>
        <p:txBody>
          <a:bodyPr/>
          <a:lstStyle/>
          <a:p>
            <a:r>
              <a:rPr lang="en-US" dirty="0"/>
              <a:t>More Ecological Services</a:t>
            </a:r>
          </a:p>
        </p:txBody>
      </p:sp>
      <p:sp>
        <p:nvSpPr>
          <p:cNvPr id="3" name="Content Placeholder 2">
            <a:extLst>
              <a:ext uri="{FF2B5EF4-FFF2-40B4-BE49-F238E27FC236}">
                <a16:creationId xmlns:a16="http://schemas.microsoft.com/office/drawing/2014/main" id="{ACE5AE36-934F-4CF1-BD7B-5B2D1E10D260}"/>
              </a:ext>
            </a:extLst>
          </p:cNvPr>
          <p:cNvSpPr>
            <a:spLocks noGrp="1"/>
          </p:cNvSpPr>
          <p:nvPr>
            <p:ph idx="1"/>
          </p:nvPr>
        </p:nvSpPr>
        <p:spPr>
          <a:xfrm>
            <a:off x="677334" y="1505243"/>
            <a:ext cx="8762088" cy="5134708"/>
          </a:xfrm>
        </p:spPr>
        <p:txBody>
          <a:bodyPr>
            <a:normAutofit fontScale="92500" lnSpcReduction="20000"/>
          </a:bodyPr>
          <a:lstStyle/>
          <a:p>
            <a:pPr fontAlgn="base"/>
            <a:r>
              <a:rPr lang="en-US" sz="3200" dirty="0"/>
              <a:t>Dispersal of seeds and translocation of nutrients</a:t>
            </a:r>
          </a:p>
          <a:p>
            <a:pPr fontAlgn="base"/>
            <a:r>
              <a:rPr lang="en-US" sz="3200" dirty="0"/>
              <a:t>Maintenance of biodiversity</a:t>
            </a:r>
          </a:p>
          <a:p>
            <a:pPr fontAlgn="base"/>
            <a:r>
              <a:rPr lang="en-US" sz="3200" dirty="0"/>
              <a:t>Protection from the sun’s harmful ultraviolet rays</a:t>
            </a:r>
          </a:p>
          <a:p>
            <a:pPr fontAlgn="base"/>
            <a:r>
              <a:rPr lang="en-US" sz="3200" dirty="0"/>
              <a:t>Partial stabilization of climate</a:t>
            </a:r>
          </a:p>
          <a:p>
            <a:pPr fontAlgn="base"/>
            <a:r>
              <a:rPr lang="en-US" sz="3200" dirty="0"/>
              <a:t>Moderation of temperature extremes and the force of winds and waves</a:t>
            </a:r>
          </a:p>
          <a:p>
            <a:pPr fontAlgn="base"/>
            <a:r>
              <a:rPr lang="en-US" sz="3200" dirty="0"/>
              <a:t>Support of diverse human culture</a:t>
            </a:r>
          </a:p>
          <a:p>
            <a:pPr fontAlgn="base"/>
            <a:r>
              <a:rPr lang="en-US" sz="3200" dirty="0"/>
              <a:t>Providing aesthetic </a:t>
            </a:r>
            <a:r>
              <a:rPr lang="en-US" sz="3300" dirty="0"/>
              <a:t>beauty and intellectual stimulation that lift the human spirit.</a:t>
            </a:r>
          </a:p>
          <a:p>
            <a:endParaRPr lang="en-US" dirty="0"/>
          </a:p>
        </p:txBody>
      </p:sp>
    </p:spTree>
    <p:extLst>
      <p:ext uri="{BB962C8B-B14F-4D97-AF65-F5344CB8AC3E}">
        <p14:creationId xmlns:p14="http://schemas.microsoft.com/office/powerpoint/2010/main" val="123255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4" name="Rectangle 3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4A5237-1D78-4469-BB9A-A6550F7461D1}"/>
              </a:ext>
            </a:extLst>
          </p:cNvPr>
          <p:cNvPicPr>
            <a:picLocks noChangeAspect="1"/>
          </p:cNvPicPr>
          <p:nvPr/>
        </p:nvPicPr>
        <p:blipFill>
          <a:blip r:embed="rId2"/>
          <a:stretch>
            <a:fillRect/>
          </a:stretch>
        </p:blipFill>
        <p:spPr>
          <a:xfrm>
            <a:off x="1997497" y="1131994"/>
            <a:ext cx="5261187" cy="4590386"/>
          </a:xfrm>
          <a:prstGeom prst="rect">
            <a:avLst/>
          </a:prstGeom>
        </p:spPr>
      </p:pic>
    </p:spTree>
    <p:extLst>
      <p:ext uri="{BB962C8B-B14F-4D97-AF65-F5344CB8AC3E}">
        <p14:creationId xmlns:p14="http://schemas.microsoft.com/office/powerpoint/2010/main" val="32410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7DD9-44CF-4119-9290-C4DFB57027FC}"/>
              </a:ext>
            </a:extLst>
          </p:cNvPr>
          <p:cNvSpPr>
            <a:spLocks noGrp="1"/>
          </p:cNvSpPr>
          <p:nvPr>
            <p:ph type="title"/>
          </p:nvPr>
        </p:nvSpPr>
        <p:spPr/>
        <p:txBody>
          <a:bodyPr/>
          <a:lstStyle/>
          <a:p>
            <a:r>
              <a:rPr lang="en-US" dirty="0"/>
              <a:t>Threats to Ecological Services</a:t>
            </a:r>
          </a:p>
        </p:txBody>
      </p:sp>
      <p:sp>
        <p:nvSpPr>
          <p:cNvPr id="3" name="Content Placeholder 2">
            <a:extLst>
              <a:ext uri="{FF2B5EF4-FFF2-40B4-BE49-F238E27FC236}">
                <a16:creationId xmlns:a16="http://schemas.microsoft.com/office/drawing/2014/main" id="{A55A0116-3A4E-4F86-AA95-A36D191DAA3E}"/>
              </a:ext>
            </a:extLst>
          </p:cNvPr>
          <p:cNvSpPr>
            <a:spLocks noGrp="1"/>
          </p:cNvSpPr>
          <p:nvPr>
            <p:ph idx="1"/>
          </p:nvPr>
        </p:nvSpPr>
        <p:spPr>
          <a:xfrm>
            <a:off x="677333" y="1488613"/>
            <a:ext cx="8973103" cy="5010661"/>
          </a:xfrm>
        </p:spPr>
        <p:txBody>
          <a:bodyPr>
            <a:normAutofit/>
          </a:bodyPr>
          <a:lstStyle/>
          <a:p>
            <a:pPr fontAlgn="base"/>
            <a:r>
              <a:rPr lang="en-US" sz="2400" dirty="0"/>
              <a:t>Land-use change and irreversible conversion of landscapes and their ecological functions.</a:t>
            </a:r>
          </a:p>
          <a:p>
            <a:pPr fontAlgn="base"/>
            <a:r>
              <a:rPr lang="en-US" sz="2400" dirty="0"/>
              <a:t>Disruption of bio-geochemical cycles i.e. nitrogen, carbon and phosphorus cycles.</a:t>
            </a:r>
          </a:p>
          <a:p>
            <a:pPr fontAlgn="base"/>
            <a:r>
              <a:rPr lang="en-US" sz="2400" dirty="0"/>
              <a:t>Disruption of the water cycle and ground water recharge.</a:t>
            </a:r>
          </a:p>
          <a:p>
            <a:pPr fontAlgn="base"/>
            <a:r>
              <a:rPr lang="en-US" sz="2400" dirty="0"/>
              <a:t>Invasion by or introduction of exotic (non-native) organisms.</a:t>
            </a:r>
          </a:p>
          <a:p>
            <a:pPr fontAlgn="base"/>
            <a:r>
              <a:rPr lang="en-US" sz="2400" dirty="0"/>
              <a:t>Toxins, pollutants and human wastes.</a:t>
            </a:r>
          </a:p>
          <a:p>
            <a:pPr fontAlgn="base"/>
            <a:r>
              <a:rPr lang="en-US" sz="2400" dirty="0"/>
              <a:t>Changes in chemical composition of the atmosphere and ozone depletion.</a:t>
            </a:r>
          </a:p>
          <a:p>
            <a:pPr fontAlgn="base"/>
            <a:r>
              <a:rPr lang="en-US" sz="2400" dirty="0"/>
              <a:t>Climate change.</a:t>
            </a:r>
          </a:p>
          <a:p>
            <a:endParaRPr lang="en-US" dirty="0"/>
          </a:p>
        </p:txBody>
      </p:sp>
    </p:spTree>
    <p:extLst>
      <p:ext uri="{BB962C8B-B14F-4D97-AF65-F5344CB8AC3E}">
        <p14:creationId xmlns:p14="http://schemas.microsoft.com/office/powerpoint/2010/main" val="5407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5755-D0FF-400D-B4BC-CE5FA9B09DD7}"/>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E2B4A3F4-5E5B-4EB3-B0A8-4CA9F45341C4}"/>
              </a:ext>
            </a:extLst>
          </p:cNvPr>
          <p:cNvSpPr>
            <a:spLocks noGrp="1"/>
          </p:cNvSpPr>
          <p:nvPr>
            <p:ph idx="1"/>
          </p:nvPr>
        </p:nvSpPr>
        <p:spPr/>
        <p:txBody>
          <a:bodyPr>
            <a:normAutofit/>
          </a:bodyPr>
          <a:lstStyle/>
          <a:p>
            <a:r>
              <a:rPr lang="en-US" sz="3200" dirty="0"/>
              <a:t>The choices we make can often have a impact on the quality of food, water and the natural environment. </a:t>
            </a:r>
          </a:p>
        </p:txBody>
      </p:sp>
    </p:spTree>
    <p:extLst>
      <p:ext uri="{BB962C8B-B14F-4D97-AF65-F5344CB8AC3E}">
        <p14:creationId xmlns:p14="http://schemas.microsoft.com/office/powerpoint/2010/main" val="296575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A54F-2DCD-416A-8E9A-D765CD974DF1}"/>
              </a:ext>
            </a:extLst>
          </p:cNvPr>
          <p:cNvSpPr>
            <a:spLocks noGrp="1"/>
          </p:cNvSpPr>
          <p:nvPr>
            <p:ph type="title"/>
          </p:nvPr>
        </p:nvSpPr>
        <p:spPr>
          <a:xfrm>
            <a:off x="677334" y="609600"/>
            <a:ext cx="8596668" cy="1320800"/>
          </a:xfrm>
        </p:spPr>
        <p:txBody>
          <a:bodyPr anchor="t">
            <a:normAutofit/>
          </a:bodyPr>
          <a:lstStyle/>
          <a:p>
            <a:r>
              <a:rPr lang="en-US"/>
              <a:t>What can you do?</a:t>
            </a:r>
          </a:p>
        </p:txBody>
      </p:sp>
      <p:pic>
        <p:nvPicPr>
          <p:cNvPr id="7" name="Graphic 6" descr="Sustainability">
            <a:extLst>
              <a:ext uri="{FF2B5EF4-FFF2-40B4-BE49-F238E27FC236}">
                <a16:creationId xmlns:a16="http://schemas.microsoft.com/office/drawing/2014/main" id="{D172ADAE-233F-473C-96DB-B99AC7ABB2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B21A8196-3C6A-4F64-B883-296BE8A096A1}"/>
              </a:ext>
            </a:extLst>
          </p:cNvPr>
          <p:cNvSpPr>
            <a:spLocks noGrp="1"/>
          </p:cNvSpPr>
          <p:nvPr>
            <p:ph idx="1"/>
          </p:nvPr>
        </p:nvSpPr>
        <p:spPr>
          <a:xfrm>
            <a:off x="4063160" y="1477109"/>
            <a:ext cx="5210842" cy="5162842"/>
          </a:xfrm>
        </p:spPr>
        <p:txBody>
          <a:bodyPr>
            <a:normAutofit fontScale="92500" lnSpcReduction="10000"/>
          </a:bodyPr>
          <a:lstStyle/>
          <a:p>
            <a:pPr fontAlgn="base">
              <a:lnSpc>
                <a:spcPct val="90000"/>
              </a:lnSpc>
            </a:pPr>
            <a:r>
              <a:rPr lang="en-US" sz="2400" dirty="0"/>
              <a:t>Learn how and where products are made. Choose products produced with methods that conserve resources, minimize waste and reduce or eliminate environmental damage.</a:t>
            </a:r>
          </a:p>
          <a:p>
            <a:pPr fontAlgn="base">
              <a:lnSpc>
                <a:spcPct val="90000"/>
              </a:lnSpc>
            </a:pPr>
            <a:r>
              <a:rPr lang="en-US" sz="2400" dirty="0"/>
              <a:t>Buy locally produced products. This can help to reduce the amount of energy (natural resources) required to transport and store goods and supports local communities and economies.</a:t>
            </a:r>
          </a:p>
          <a:p>
            <a:pPr fontAlgn="base">
              <a:lnSpc>
                <a:spcPct val="90000"/>
              </a:lnSpc>
            </a:pPr>
            <a:r>
              <a:rPr lang="en-US" sz="2400" dirty="0"/>
              <a:t>Choose products made with methods that reduce or eliminate the use of pesticides and artificial fertilizers.</a:t>
            </a:r>
          </a:p>
          <a:p>
            <a:pPr fontAlgn="base">
              <a:lnSpc>
                <a:spcPct val="90000"/>
              </a:lnSpc>
            </a:pPr>
            <a:r>
              <a:rPr lang="en-US" sz="2400" dirty="0"/>
              <a:t>Become a volunteer steward.</a:t>
            </a:r>
          </a:p>
          <a:p>
            <a:pPr>
              <a:lnSpc>
                <a:spcPct val="90000"/>
              </a:lnSpc>
            </a:pPr>
            <a:endParaRPr lang="en-US" dirty="0"/>
          </a:p>
        </p:txBody>
      </p:sp>
    </p:spTree>
    <p:extLst>
      <p:ext uri="{BB962C8B-B14F-4D97-AF65-F5344CB8AC3E}">
        <p14:creationId xmlns:p14="http://schemas.microsoft.com/office/powerpoint/2010/main" val="22077222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Ecosystem Services</vt:lpstr>
      <vt:lpstr>Definition:  Ecological Services</vt:lpstr>
      <vt:lpstr>PowerPoint Presentation</vt:lpstr>
      <vt:lpstr>Examples of Ecological Services</vt:lpstr>
      <vt:lpstr>More Ecological Services</vt:lpstr>
      <vt:lpstr>PowerPoint Presentation</vt:lpstr>
      <vt:lpstr>Threats to Ecological Services</vt:lpstr>
      <vt:lpstr>Get Involved</vt:lpstr>
      <vt:lpstr>What can you do?</vt:lpstr>
      <vt:lpstr>What can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Services</dc:title>
  <dc:creator>Lori Craven _ Staff - PantherCreekHS</dc:creator>
  <cp:lastModifiedBy>Lori Craven _ Staff - PantherCreekHS</cp:lastModifiedBy>
  <cp:revision>1</cp:revision>
  <dcterms:created xsi:type="dcterms:W3CDTF">2019-09-12T12:19:52Z</dcterms:created>
  <dcterms:modified xsi:type="dcterms:W3CDTF">2019-09-12T12:20:15Z</dcterms:modified>
</cp:coreProperties>
</file>