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6" r:id="rId6"/>
    <p:sldId id="260" r:id="rId7"/>
    <p:sldId id="267" r:id="rId8"/>
    <p:sldId id="261" r:id="rId9"/>
    <p:sldId id="268" r:id="rId10"/>
    <p:sldId id="262" r:id="rId11"/>
    <p:sldId id="263" r:id="rId12"/>
    <p:sldId id="264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57" autoAdjust="0"/>
    <p:restoredTop sz="94660"/>
  </p:normalViewPr>
  <p:slideViewPr>
    <p:cSldViewPr>
      <p:cViewPr varScale="1">
        <p:scale>
          <a:sx n="51" d="100"/>
          <a:sy n="51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C00E0E-5651-4A3B-AF3F-2156C9C303DC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DD7DF-A1A4-4DC7-85C8-1AB51F81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1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bert_MacArthur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en.wikipedia.org/wiki/Island_biogeography#cite_note-1" TargetMode="External"/><Relationship Id="rId4" Type="http://schemas.openxmlformats.org/officeDocument/2006/relationships/hyperlink" Target="http://en.wikipedia.org/wiki/Edward_Osborne_Wilson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. The field was started in the 1960s by the ecologists </a:t>
            </a:r>
            <a:r>
              <a:rPr lang="en-US" dirty="0" smtClean="0">
                <a:hlinkClick r:id="rId3" tooltip="Robert MacArthur"/>
              </a:rPr>
              <a:t>Robert MacArthur</a:t>
            </a:r>
            <a:r>
              <a:rPr lang="en-US" dirty="0" smtClean="0"/>
              <a:t> and </a:t>
            </a:r>
            <a:r>
              <a:rPr lang="en-US" dirty="0" smtClean="0">
                <a:hlinkClick r:id="rId4" tooltip="Edward Osborne Wilson"/>
              </a:rPr>
              <a:t>E.O. Wilson</a:t>
            </a:r>
            <a:r>
              <a:rPr lang="en-US" dirty="0" smtClean="0"/>
              <a:t>,</a:t>
            </a:r>
            <a:r>
              <a:rPr lang="en-US" baseline="30000" dirty="0" smtClean="0">
                <a:hlinkClick r:id="rId5"/>
              </a:rPr>
              <a:t>[2]</a:t>
            </a:r>
            <a:r>
              <a:rPr lang="en-US" dirty="0" smtClean="0"/>
              <a:t> who coined the term </a:t>
            </a:r>
            <a:r>
              <a:rPr lang="en-US" i="1" dirty="0" smtClean="0"/>
              <a:t>island biogeography</a:t>
            </a:r>
            <a:r>
              <a:rPr lang="en-US" dirty="0" smtClean="0"/>
              <a:t>, as this theory attempted to predict the number of species that would exist on a newly created island.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DD7DF-A1A4-4DC7-85C8-1AB51F8192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605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74C709E-25FA-4968-AAA3-48D9E90C755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CF3606C-32B8-49B1-836D-E20A70F03BBB}" type="datetimeFigureOut">
              <a:rPr lang="en-US" smtClean="0"/>
              <a:t>9/15/2019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Extinction" TargetMode="External"/><Relationship Id="rId2" Type="http://schemas.openxmlformats.org/officeDocument/2006/relationships/hyperlink" Target="http://en.wikipedia.org/wiki/Immigra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eterogeneity" TargetMode="External"/><Relationship Id="rId2" Type="http://schemas.openxmlformats.org/officeDocument/2006/relationships/hyperlink" Target="http://en.wikipedia.org/wiki/Habita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Island Biogeography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55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factors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800" dirty="0"/>
              <a:t>Degree of isolation (distance to nearest </a:t>
            </a:r>
            <a:r>
              <a:rPr lang="en-US" sz="2800" dirty="0" smtClean="0"/>
              <a:t>neighbor, </a:t>
            </a:r>
            <a:r>
              <a:rPr lang="en-US" sz="2800" dirty="0"/>
              <a:t>and mainland)</a:t>
            </a:r>
            <a:endParaRPr lang="en-US" sz="3600" dirty="0"/>
          </a:p>
          <a:p>
            <a:pPr lvl="0"/>
            <a:r>
              <a:rPr lang="en-US" sz="2800" dirty="0"/>
              <a:t>Length of isolation (time)</a:t>
            </a:r>
            <a:endParaRPr lang="en-US" sz="3600" dirty="0"/>
          </a:p>
          <a:p>
            <a:pPr lvl="0"/>
            <a:r>
              <a:rPr lang="en-US" sz="2800" dirty="0"/>
              <a:t>Size of island (larger area usually facilitates greater diversity)</a:t>
            </a:r>
            <a:endParaRPr lang="en-US" sz="3600" dirty="0"/>
          </a:p>
          <a:p>
            <a:pPr lvl="0"/>
            <a:r>
              <a:rPr lang="en-US" sz="2800" dirty="0"/>
              <a:t>The habitat suitability which includes:</a:t>
            </a:r>
            <a:endParaRPr lang="en-US" sz="3600" dirty="0"/>
          </a:p>
          <a:p>
            <a:pPr lvl="1"/>
            <a:r>
              <a:rPr lang="en-US" sz="2400" dirty="0"/>
              <a:t>Climate (tropical versus arctic, humid versus arid, etc.)</a:t>
            </a:r>
            <a:endParaRPr lang="en-US" sz="3200" dirty="0"/>
          </a:p>
          <a:p>
            <a:pPr lvl="1"/>
            <a:r>
              <a:rPr lang="en-US" sz="2400" dirty="0"/>
              <a:t>Initial plant and animal composition if previously attached to a larger land mass </a:t>
            </a:r>
            <a:endParaRPr lang="en-US" sz="3200" dirty="0"/>
          </a:p>
          <a:p>
            <a:pPr lvl="1"/>
            <a:r>
              <a:rPr lang="en-US" sz="2400" dirty="0"/>
              <a:t>The current species composition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57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Location relative to ocean currents (influences nutrient, fish, bird, and seed flow patterns)</a:t>
            </a:r>
            <a:endParaRPr lang="en-US" sz="4000" dirty="0"/>
          </a:p>
          <a:p>
            <a:pPr lvl="0"/>
            <a:r>
              <a:rPr lang="en-US" sz="3200" dirty="0" smtClean="0"/>
              <a:t>Serendipity </a:t>
            </a:r>
            <a:r>
              <a:rPr lang="en-US" sz="3200" dirty="0"/>
              <a:t>(the impacts of chance arrivals)</a:t>
            </a:r>
          </a:p>
          <a:p>
            <a:pPr lvl="0"/>
            <a:r>
              <a:rPr lang="en-US" sz="3200" dirty="0"/>
              <a:t>Human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18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concern?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</a:t>
            </a:r>
            <a:r>
              <a:rPr lang="en-US" sz="3200" dirty="0" smtClean="0"/>
              <a:t>eserves and national parks</a:t>
            </a:r>
            <a:r>
              <a:rPr lang="en-US" sz="3200" dirty="0"/>
              <a:t> formed islands inside human-altered landscapes (habitat fragmentation), </a:t>
            </a:r>
            <a:endParaRPr lang="en-US" sz="3200" dirty="0" smtClean="0"/>
          </a:p>
          <a:p>
            <a:r>
              <a:rPr lang="en-US" sz="3200" dirty="0"/>
              <a:t>T</a:t>
            </a:r>
            <a:r>
              <a:rPr lang="en-US" sz="3200" dirty="0" smtClean="0"/>
              <a:t>hese </a:t>
            </a:r>
            <a:r>
              <a:rPr lang="en-US" sz="3200" dirty="0"/>
              <a:t>reserves could lose species as they 'relaxed towards equilibrium' (that is they would lose species as they achieved their new equilibrium number, known as ecosystem decay</a:t>
            </a:r>
            <a:r>
              <a:rPr lang="en-US" sz="3200" dirty="0" smtClean="0"/>
              <a:t>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7937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Habitat </a:t>
            </a:r>
            <a:r>
              <a:rPr lang="en-US" smtClean="0"/>
              <a:t>Corridors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Island biogeography theory also led to the development </a:t>
            </a:r>
            <a:r>
              <a:rPr lang="en-US" sz="2800" dirty="0" smtClean="0"/>
              <a:t>of habitat corridors </a:t>
            </a:r>
            <a:r>
              <a:rPr lang="en-US" sz="2800" dirty="0"/>
              <a:t> as a conservation tool to increase connectivity between habitat islands. </a:t>
            </a:r>
            <a:endParaRPr lang="en-US" sz="2800" dirty="0" smtClean="0"/>
          </a:p>
          <a:p>
            <a:r>
              <a:rPr lang="en-US" sz="2800" dirty="0" smtClean="0"/>
              <a:t>Habitat </a:t>
            </a:r>
            <a:r>
              <a:rPr lang="en-US" sz="2800" dirty="0"/>
              <a:t>corridors can increase the movement of species between parks and reserves and therefore increase the number of species that can be </a:t>
            </a:r>
            <a:r>
              <a:rPr lang="en-US" sz="2800" dirty="0" smtClean="0"/>
              <a:t>supported</a:t>
            </a:r>
          </a:p>
          <a:p>
            <a:r>
              <a:rPr lang="en-US" sz="2800" dirty="0" smtClean="0"/>
              <a:t>they </a:t>
            </a:r>
            <a:r>
              <a:rPr lang="en-US" sz="2800" dirty="0"/>
              <a:t>can also allow for the spread of disease and pathogens between </a:t>
            </a:r>
            <a:r>
              <a:rPr lang="en-US" sz="2800" dirty="0" smtClean="0"/>
              <a:t>populations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2842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Island </a:t>
            </a:r>
            <a:r>
              <a:rPr lang="en-US" sz="2800" b="1" dirty="0" smtClean="0"/>
              <a:t>biogeography </a:t>
            </a:r>
            <a:r>
              <a:rPr lang="en-US" sz="2800" dirty="0" smtClean="0"/>
              <a:t>examines </a:t>
            </a:r>
            <a:r>
              <a:rPr lang="en-US" sz="2800" dirty="0"/>
              <a:t>the factors that affect the </a:t>
            </a:r>
            <a:r>
              <a:rPr lang="en-US" sz="2800" dirty="0" smtClean="0"/>
              <a:t> species richness of </a:t>
            </a:r>
            <a:r>
              <a:rPr lang="en-US" sz="2800" dirty="0"/>
              <a:t>isolated natural communities. </a:t>
            </a: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theory was developed to explain species richness of actual islands. </a:t>
            </a:r>
            <a:endParaRPr lang="en-US" sz="2800" dirty="0" smtClean="0"/>
          </a:p>
          <a:p>
            <a:r>
              <a:rPr lang="en-US" sz="2800" dirty="0" smtClean="0"/>
              <a:t>It </a:t>
            </a:r>
            <a:r>
              <a:rPr lang="en-US" sz="2800" dirty="0"/>
              <a:t>has </a:t>
            </a:r>
            <a:r>
              <a:rPr lang="en-US" sz="2800" dirty="0" smtClean="0"/>
              <a:t>been </a:t>
            </a:r>
            <a:r>
              <a:rPr lang="en-US" sz="2800" dirty="0"/>
              <a:t>extended to mountains surrounded by deserts, lakes surrounded by dry land, fragmented </a:t>
            </a:r>
            <a:r>
              <a:rPr lang="en-US" sz="2800" dirty="0" smtClean="0"/>
              <a:t>forest</a:t>
            </a:r>
            <a:r>
              <a:rPr lang="en-US" sz="2800" baseline="30000" dirty="0"/>
              <a:t> </a:t>
            </a:r>
            <a:r>
              <a:rPr lang="en-US" sz="2800" dirty="0"/>
              <a:t> and </a:t>
            </a:r>
            <a:r>
              <a:rPr lang="en-US" sz="2800" dirty="0" smtClean="0"/>
              <a:t>natural </a:t>
            </a:r>
            <a:r>
              <a:rPr lang="en-US" sz="2800" dirty="0"/>
              <a:t>habitats surrounded by human-altered landscapes.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582007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it is used in reference to any ecosystem surrounded by unlike ecosystems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438400"/>
            <a:ext cx="6810375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75372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an island?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An "island</a:t>
            </a:r>
            <a:r>
              <a:rPr lang="en-US" sz="2800" dirty="0"/>
              <a:t>" is any area of suitable habitat surrounded by an expanse of unsuitable habitat. </a:t>
            </a:r>
            <a:endParaRPr lang="en-US" sz="2800" dirty="0" smtClean="0"/>
          </a:p>
          <a:p>
            <a:pPr lvl="1"/>
            <a:r>
              <a:rPr lang="en-US" sz="2800" dirty="0" smtClean="0"/>
              <a:t>this </a:t>
            </a:r>
            <a:r>
              <a:rPr lang="en-US" sz="2800" dirty="0"/>
              <a:t>may be a traditional </a:t>
            </a:r>
            <a:r>
              <a:rPr lang="en-US" sz="2800" dirty="0" smtClean="0"/>
              <a:t>island</a:t>
            </a:r>
          </a:p>
          <a:p>
            <a:pPr lvl="1"/>
            <a:r>
              <a:rPr lang="en-US" sz="2800" dirty="0" smtClean="0"/>
              <a:t>It may </a:t>
            </a:r>
            <a:r>
              <a:rPr lang="en-US" sz="2800" dirty="0"/>
              <a:t>also be </a:t>
            </a:r>
            <a:r>
              <a:rPr lang="en-US" sz="2800" dirty="0" smtClean="0"/>
              <a:t>an </a:t>
            </a:r>
            <a:r>
              <a:rPr lang="en-US" sz="2800" dirty="0"/>
              <a:t>untraditional "islands", such as the peaks of mountains, isolated springs in the desert, or expanses of grassland surrounded by highways or housing tracts. </a:t>
            </a:r>
            <a:endParaRPr lang="en-US" sz="2800" dirty="0" smtClean="0"/>
          </a:p>
          <a:p>
            <a:r>
              <a:rPr lang="en-US" sz="2800" dirty="0"/>
              <a:t>A</a:t>
            </a:r>
            <a:r>
              <a:rPr lang="en-US" sz="2800" dirty="0" smtClean="0"/>
              <a:t>n </a:t>
            </a:r>
            <a:r>
              <a:rPr lang="en-US" sz="2800" dirty="0"/>
              <a:t>island for one organism may not be an island for another: some organisms located on mountaintops may also be found in the valleys, while others may be restricted to the peaks.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00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8115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81150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3" y="4191000"/>
            <a:ext cx="3243262" cy="1890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52941"/>
            <a:ext cx="29718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516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biogeography propose?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number of species found on an undisturbed island is determined by </a:t>
            </a:r>
            <a:r>
              <a:rPr lang="en-US" sz="2800" u="sng" dirty="0">
                <a:solidFill>
                  <a:srgbClr val="002060"/>
                </a:solidFill>
                <a:hlinkClick r:id="rId2" tooltip="Immigration"/>
              </a:rPr>
              <a:t>immigration</a:t>
            </a:r>
            <a:r>
              <a:rPr lang="en-US" sz="2800" dirty="0">
                <a:solidFill>
                  <a:srgbClr val="002060"/>
                </a:solidFill>
              </a:rPr>
              <a:t> and </a:t>
            </a:r>
            <a:r>
              <a:rPr lang="en-US" sz="2800" u="sng" dirty="0">
                <a:solidFill>
                  <a:srgbClr val="002060"/>
                </a:solidFill>
                <a:hlinkClick r:id="rId3" tooltip="Extinction"/>
              </a:rPr>
              <a:t>extinction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  <a:endParaRPr lang="en-US" sz="2800" dirty="0" smtClean="0">
              <a:solidFill>
                <a:srgbClr val="002060"/>
              </a:solidFill>
            </a:endParaRP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isolated populations may follow different evolutionary </a:t>
            </a:r>
            <a:r>
              <a:rPr lang="en-US" sz="2800" dirty="0" smtClean="0"/>
              <a:t>routes</a:t>
            </a:r>
          </a:p>
          <a:p>
            <a:r>
              <a:rPr lang="en-US" sz="2800" dirty="0" smtClean="0"/>
              <a:t>Immigration </a:t>
            </a:r>
            <a:r>
              <a:rPr lang="en-US" sz="2800" dirty="0"/>
              <a:t>and emigration are affected by the distance of an island from a source of colonists (</a:t>
            </a:r>
            <a:r>
              <a:rPr lang="en-US" sz="2800" b="1" dirty="0"/>
              <a:t>distance effect</a:t>
            </a:r>
            <a:r>
              <a:rPr lang="en-US" sz="2800" dirty="0"/>
              <a:t>). </a:t>
            </a:r>
            <a:endParaRPr lang="en-US" sz="2800" dirty="0" smtClean="0"/>
          </a:p>
          <a:p>
            <a:r>
              <a:rPr lang="en-US" sz="2800" dirty="0" smtClean="0"/>
              <a:t>Islands </a:t>
            </a:r>
            <a:r>
              <a:rPr lang="en-US" sz="2800" dirty="0"/>
              <a:t>that are more isolated are less likely to receive immigrants than islands that are less isolated.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989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199"/>
            <a:ext cx="6553200" cy="4914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269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island size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The rate of extinction once a species manages to colonize an island is affected by island size </a:t>
            </a:r>
            <a:endParaRPr lang="en-US" sz="2800" dirty="0" smtClean="0"/>
          </a:p>
          <a:p>
            <a:r>
              <a:rPr lang="en-US" sz="2800" dirty="0" smtClean="0"/>
              <a:t>Larger </a:t>
            </a:r>
            <a:r>
              <a:rPr lang="en-US" sz="2800" dirty="0"/>
              <a:t>islands contain larger habitat areas and opportunities for more different varieties of habitat. </a:t>
            </a:r>
            <a:endParaRPr lang="en-US" sz="2800" dirty="0" smtClean="0"/>
          </a:p>
          <a:p>
            <a:r>
              <a:rPr lang="en-US" sz="2800" dirty="0" smtClean="0"/>
              <a:t>Larger </a:t>
            </a:r>
            <a:r>
              <a:rPr lang="en-US" sz="2800" dirty="0"/>
              <a:t>habitat size reduces the probability of extinction due to chance events. </a:t>
            </a:r>
            <a:endParaRPr lang="en-US" sz="2800" dirty="0" smtClean="0"/>
          </a:p>
          <a:p>
            <a:r>
              <a:rPr lang="en-US" sz="2800" u="sng" dirty="0" smtClean="0">
                <a:hlinkClick r:id="rId2" tooltip="Habitat"/>
              </a:rPr>
              <a:t>Habitat</a:t>
            </a:r>
            <a:r>
              <a:rPr lang="en-US" sz="2800" dirty="0"/>
              <a:t> </a:t>
            </a:r>
            <a:r>
              <a:rPr lang="en-US" sz="2800" u="sng" dirty="0">
                <a:hlinkClick r:id="rId3" tooltip="Heterogeneity"/>
              </a:rPr>
              <a:t>heterogeneity</a:t>
            </a:r>
            <a:r>
              <a:rPr lang="en-US" sz="2800" dirty="0"/>
              <a:t> increases the number of species that will be successful after immigration.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46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600200"/>
            <a:ext cx="64008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32297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63</TotalTime>
  <Words>319</Words>
  <Application>Microsoft Office PowerPoint</Application>
  <PresentationFormat>On-screen Show (4:3)</PresentationFormat>
  <Paragraphs>42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Adjacency</vt:lpstr>
      <vt:lpstr>Island Biogeography</vt:lpstr>
      <vt:lpstr>Definition</vt:lpstr>
      <vt:lpstr>PowerPoint Presentation</vt:lpstr>
      <vt:lpstr>What’s an island?</vt:lpstr>
      <vt:lpstr>PowerPoint Presentation</vt:lpstr>
      <vt:lpstr>What does biogeography propose?</vt:lpstr>
      <vt:lpstr>PowerPoint Presentation</vt:lpstr>
      <vt:lpstr>Does island size matter?</vt:lpstr>
      <vt:lpstr>PowerPoint Presentation</vt:lpstr>
      <vt:lpstr>What factors matter?</vt:lpstr>
      <vt:lpstr>More factors</vt:lpstr>
      <vt:lpstr>What’s the concern?</vt:lpstr>
      <vt:lpstr>Habitat Corridors Concerns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Island Biogeography</dc:title>
  <dc:creator>Lori</dc:creator>
  <cp:lastModifiedBy>Lori</cp:lastModifiedBy>
  <cp:revision>4</cp:revision>
  <dcterms:created xsi:type="dcterms:W3CDTF">2019-09-15T22:09:48Z</dcterms:created>
  <dcterms:modified xsi:type="dcterms:W3CDTF">2019-09-15T23:20:57Z</dcterms:modified>
</cp:coreProperties>
</file>