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4" r:id="rId1"/>
  </p:sldMasterIdLst>
  <p:sldIdLst>
    <p:sldId id="258" r:id="rId2"/>
    <p:sldId id="259" r:id="rId3"/>
    <p:sldId id="261" r:id="rId4"/>
    <p:sldId id="262" r:id="rId5"/>
    <p:sldId id="263" r:id="rId6"/>
    <p:sldId id="264" r:id="rId7"/>
    <p:sldId id="265" r:id="rId8"/>
    <p:sldId id="267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29" d="100"/>
          <a:sy n="29" d="100"/>
        </p:scale>
        <p:origin x="-10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ECD5-515E-4817-8A06-1D2ED2C83850}" type="datetime4">
              <a:rPr lang="en-US" smtClean="0"/>
              <a:pPr/>
              <a:t>February 2, 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8069-05B7-A44C-95BC-7C248D83A15E}" type="datetimeFigureOut">
              <a:rPr lang="en-US" smtClean="0"/>
              <a:t>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2687-C503-1946-B504-423C3A0927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8069-05B7-A44C-95BC-7C248D83A15E}" type="datetimeFigureOut">
              <a:rPr lang="en-US" smtClean="0"/>
              <a:t>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2687-C503-1946-B504-423C3A0927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8069-05B7-A44C-95BC-7C248D83A15E}" type="datetimeFigureOut">
              <a:rPr lang="en-US" smtClean="0"/>
              <a:t>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2687-C503-1946-B504-423C3A0927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2427-B1DD-49E6-9F05-DE0F1467D7DC}" type="datetime4">
              <a:rPr lang="en-US" smtClean="0"/>
              <a:pPr/>
              <a:t>February 2,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8069-05B7-A44C-95BC-7C248D83A15E}" type="datetimeFigureOut">
              <a:rPr lang="en-US" smtClean="0"/>
              <a:t>2/2/15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2687-C503-1946-B504-423C3A09275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8069-05B7-A44C-95BC-7C248D83A15E}" type="datetimeFigureOut">
              <a:rPr lang="en-US" smtClean="0"/>
              <a:t>2/2/15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2687-C503-1946-B504-423C3A09275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8069-05B7-A44C-95BC-7C248D83A15E}" type="datetimeFigureOut">
              <a:rPr lang="en-US" smtClean="0"/>
              <a:t>2/2/15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2687-C503-1946-B504-423C3A0927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8069-05B7-A44C-95BC-7C248D83A15E}" type="datetimeFigureOut">
              <a:rPr lang="en-US" smtClean="0"/>
              <a:t>2/2/15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2687-C503-1946-B504-423C3A0927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8069-05B7-A44C-95BC-7C248D83A15E}" type="datetimeFigureOut">
              <a:rPr lang="en-US" smtClean="0"/>
              <a:t>2/2/15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2687-C503-1946-B504-423C3A0927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8069-05B7-A44C-95BC-7C248D83A15E}" type="datetimeFigureOut">
              <a:rPr lang="en-US" smtClean="0"/>
              <a:t>2/2/15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B2687-C503-1946-B504-423C3A0927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0AB88069-05B7-A44C-95BC-7C248D83A15E}" type="datetimeFigureOut">
              <a:rPr lang="en-US" smtClean="0"/>
              <a:t>2/2/15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93B2687-C503-1946-B504-423C3A09275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82000" cy="1143000"/>
          </a:xfrm>
        </p:spPr>
        <p:txBody>
          <a:bodyPr/>
          <a:lstStyle/>
          <a:p>
            <a:pPr marL="838200" indent="-838200" eaLnBrk="1" hangingPunct="1">
              <a:defRPr/>
            </a:pPr>
            <a:r>
              <a:rPr lang="en-US" sz="6000" dirty="0" smtClean="0">
                <a:latin typeface="Tempus Sans ITC" charset="0"/>
                <a:cs typeface="+mj-cs"/>
              </a:rPr>
              <a:t>Stars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87287"/>
            <a:ext cx="7315200" cy="4622074"/>
          </a:xfrm>
        </p:spPr>
        <p:txBody>
          <a:bodyPr>
            <a:normAutofit/>
          </a:bodyPr>
          <a:lstStyle/>
          <a:p>
            <a:pPr marL="990600" lvl="1" indent="-533400">
              <a:buClr>
                <a:schemeClr val="tx1"/>
              </a:buClr>
              <a:buFontTx/>
              <a:buAutoNum type="arabicPeriod"/>
              <a:defRPr/>
            </a:pPr>
            <a:r>
              <a:rPr lang="en-US" sz="2800" dirty="0" smtClean="0"/>
              <a:t>Distances between stars are measured in light-years  -  the distance that light travels in one earth year </a:t>
            </a:r>
          </a:p>
          <a:p>
            <a:pPr marL="457200" lvl="1" indent="0">
              <a:buClr>
                <a:schemeClr val="tx1"/>
              </a:buClr>
              <a:buNone/>
              <a:defRPr/>
            </a:pPr>
            <a:r>
              <a:rPr lang="en-US" sz="2800" dirty="0" smtClean="0"/>
              <a:t>	(1 </a:t>
            </a:r>
            <a:r>
              <a:rPr lang="en-US" sz="2800" dirty="0" err="1" smtClean="0"/>
              <a:t>lightyear</a:t>
            </a:r>
            <a:r>
              <a:rPr lang="en-US" sz="2800" dirty="0" smtClean="0"/>
              <a:t> = </a:t>
            </a:r>
            <a:r>
              <a:rPr lang="en-US" sz="2800" dirty="0"/>
              <a:t>9.4605284 × 10</a:t>
            </a:r>
            <a:r>
              <a:rPr lang="en-US" sz="2800" baseline="30000" dirty="0"/>
              <a:t>15</a:t>
            </a:r>
            <a:r>
              <a:rPr lang="en-US" sz="2800" dirty="0"/>
              <a:t> </a:t>
            </a:r>
            <a:r>
              <a:rPr lang="en-US" sz="2800" dirty="0" smtClean="0"/>
              <a:t>meters)</a:t>
            </a:r>
          </a:p>
          <a:p>
            <a:pPr marL="457200" lvl="1" indent="0">
              <a:buClr>
                <a:schemeClr val="tx1"/>
              </a:buClr>
              <a:buNone/>
              <a:defRPr/>
            </a:pPr>
            <a:endParaRPr lang="en-US" sz="2800" dirty="0" smtClean="0"/>
          </a:p>
          <a:p>
            <a:pPr marL="457200" lvl="1" indent="0">
              <a:buClr>
                <a:schemeClr val="tx1"/>
              </a:buClr>
              <a:buNone/>
              <a:defRPr/>
            </a:pPr>
            <a:r>
              <a:rPr lang="en-US" sz="2800" dirty="0" smtClean="0"/>
              <a:t>2. 	The closest stars to Earth are 4.3 light-years away (closest are Alpha Centauri &amp; </a:t>
            </a:r>
            <a:r>
              <a:rPr lang="en-US" sz="2800" dirty="0" err="1" smtClean="0"/>
              <a:t>Proxima</a:t>
            </a:r>
            <a:r>
              <a:rPr lang="en-US" sz="2800" dirty="0" smtClean="0"/>
              <a:t> Centauri)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BDDB-2E27-8544-9C7F-5A064957F34E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38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FF00"/>
                </a:solidFill>
                <a:cs typeface="+mj-cs"/>
              </a:rPr>
              <a:t>Stellar Evolution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463" y="1295400"/>
            <a:ext cx="9126537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cs typeface="+mn-cs"/>
              </a:rPr>
              <a:t>Stars exist due to </a:t>
            </a:r>
            <a:r>
              <a:rPr lang="en-US" sz="4800" b="1" u="sng" dirty="0" smtClean="0">
                <a:solidFill>
                  <a:srgbClr val="FFFF00"/>
                </a:solidFill>
                <a:cs typeface="+mn-cs"/>
              </a:rPr>
              <a:t>gravity</a:t>
            </a:r>
            <a:endParaRPr lang="en-US" sz="4800" dirty="0">
              <a:cs typeface="+mn-cs"/>
            </a:endParaRPr>
          </a:p>
        </p:txBody>
      </p:sp>
      <p:pic>
        <p:nvPicPr>
          <p:cNvPr id="5123" name="Picture 6" descr="http://chandra.harvard.edu/photo/2007/sn2006gy/sn2006gy_new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98713"/>
            <a:ext cx="54864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075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95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96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Birth of Star</a:t>
            </a:r>
            <a:endParaRPr lang="en-US" sz="7200" b="1" dirty="0" smtClean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1676400"/>
            <a:ext cx="4495800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cs typeface="+mn-cs"/>
              </a:rPr>
              <a:t>Begins </a:t>
            </a:r>
            <a:r>
              <a:rPr lang="en-US" sz="4000" dirty="0">
                <a:cs typeface="+mn-cs"/>
              </a:rPr>
              <a:t>as </a:t>
            </a:r>
            <a:r>
              <a:rPr lang="en-US" sz="4000" b="1" i="1" u="sng" dirty="0" smtClean="0">
                <a:solidFill>
                  <a:srgbClr val="FFFF00"/>
                </a:solidFill>
                <a:cs typeface="+mn-cs"/>
              </a:rPr>
              <a:t>cloud</a:t>
            </a:r>
            <a:r>
              <a:rPr lang="en-US" sz="4000" b="1" i="1" dirty="0" smtClean="0">
                <a:solidFill>
                  <a:srgbClr val="FFFF00"/>
                </a:solidFill>
                <a:cs typeface="+mn-cs"/>
              </a:rPr>
              <a:t> </a:t>
            </a:r>
            <a:r>
              <a:rPr lang="en-US" sz="4000" b="1" i="1" dirty="0" smtClean="0">
                <a:cs typeface="+mn-cs"/>
              </a:rPr>
              <a:t>of </a:t>
            </a:r>
            <a:r>
              <a:rPr lang="en-US" sz="4000" b="1" i="1" u="sng" dirty="0" smtClean="0">
                <a:solidFill>
                  <a:srgbClr val="FFFF00"/>
                </a:solidFill>
                <a:cs typeface="+mn-cs"/>
              </a:rPr>
              <a:t>dust</a:t>
            </a:r>
            <a:r>
              <a:rPr lang="en-US" sz="4000" b="1" i="1" dirty="0" smtClean="0">
                <a:solidFill>
                  <a:srgbClr val="FFFF00"/>
                </a:solidFill>
                <a:cs typeface="+mn-cs"/>
              </a:rPr>
              <a:t> </a:t>
            </a:r>
            <a:r>
              <a:rPr lang="en-US" sz="4000" b="1" i="1" dirty="0" smtClean="0">
                <a:solidFill>
                  <a:srgbClr val="FFFFFF"/>
                </a:solidFill>
                <a:cs typeface="+mn-cs"/>
              </a:rPr>
              <a:t>and</a:t>
            </a:r>
            <a:r>
              <a:rPr lang="en-US" sz="4000" b="1" i="1" dirty="0" smtClean="0">
                <a:solidFill>
                  <a:srgbClr val="FFFF00"/>
                </a:solidFill>
                <a:cs typeface="+mn-cs"/>
              </a:rPr>
              <a:t> </a:t>
            </a:r>
            <a:r>
              <a:rPr lang="en-US" sz="4000" b="1" i="1" u="sng" dirty="0" smtClean="0">
                <a:solidFill>
                  <a:srgbClr val="FFFF00"/>
                </a:solidFill>
                <a:cs typeface="+mn-cs"/>
              </a:rPr>
              <a:t>gas</a:t>
            </a:r>
            <a:r>
              <a:rPr lang="en-US" sz="4000" dirty="0">
                <a:cs typeface="+mn-cs"/>
              </a:rPr>
              <a:t/>
            </a:r>
            <a:br>
              <a:rPr lang="en-US" sz="4000" dirty="0">
                <a:cs typeface="+mn-cs"/>
              </a:rPr>
            </a:br>
            <a:endParaRPr lang="en-US" sz="4000" dirty="0">
              <a:cs typeface="+mn-cs"/>
            </a:endParaRPr>
          </a:p>
          <a:p>
            <a:pPr lvl="1" eaLnBrk="1" hangingPunct="1">
              <a:defRPr/>
            </a:pPr>
            <a:r>
              <a:rPr lang="en-US" sz="4000" dirty="0"/>
              <a:t>Gravity affects </a:t>
            </a:r>
            <a:r>
              <a:rPr lang="en-US" sz="4000" b="1" dirty="0">
                <a:solidFill>
                  <a:srgbClr val="FFFF00"/>
                </a:solidFill>
              </a:rPr>
              <a:t>size</a:t>
            </a:r>
            <a:r>
              <a:rPr lang="en-US" sz="4000" dirty="0"/>
              <a:t>, </a:t>
            </a:r>
            <a:r>
              <a:rPr lang="en-US" sz="4000" b="1" dirty="0">
                <a:solidFill>
                  <a:srgbClr val="FFFF00"/>
                </a:solidFill>
              </a:rPr>
              <a:t>shape</a:t>
            </a:r>
            <a:r>
              <a:rPr lang="en-US" sz="4000" dirty="0"/>
              <a:t>, </a:t>
            </a:r>
            <a:r>
              <a:rPr lang="en-US" sz="4000" b="1" dirty="0">
                <a:solidFill>
                  <a:srgbClr val="FFFF00"/>
                </a:solidFill>
              </a:rPr>
              <a:t>position</a:t>
            </a:r>
            <a:r>
              <a:rPr lang="en-US" sz="4000" dirty="0"/>
              <a:t>, and </a:t>
            </a:r>
            <a:r>
              <a:rPr lang="en-US" sz="4000" b="1" dirty="0" smtClean="0">
                <a:solidFill>
                  <a:srgbClr val="FFFF00"/>
                </a:solidFill>
              </a:rPr>
              <a:t>temp</a:t>
            </a:r>
            <a:r>
              <a:rPr lang="en-US" sz="4000" dirty="0" smtClean="0"/>
              <a:t> </a:t>
            </a:r>
            <a:r>
              <a:rPr lang="en-US" sz="4000" dirty="0"/>
              <a:t>of </a:t>
            </a:r>
            <a:r>
              <a:rPr lang="en-US" sz="4000" dirty="0" smtClean="0"/>
              <a:t>stars</a:t>
            </a:r>
            <a:endParaRPr lang="en-US" sz="3600" dirty="0"/>
          </a:p>
        </p:txBody>
      </p:sp>
      <p:pic>
        <p:nvPicPr>
          <p:cNvPr id="6147" name="Picture 6" descr="http://4.bp.blogspot.com/_JaTnIOIaWJo/SZrc0GITovI/AAAAAAAAAIc/7VYvcs4f7go/s400/20080116-star-birth-in-small-magellanic-clou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600200"/>
            <a:ext cx="46101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27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80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Protostar</a:t>
            </a:r>
            <a:endParaRPr lang="en-US" b="1" dirty="0" smtClean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371600"/>
            <a:ext cx="5029200" cy="5486400"/>
          </a:xfrm>
        </p:spPr>
        <p:txBody>
          <a:bodyPr/>
          <a:lstStyle/>
          <a:p>
            <a:pPr eaLnBrk="1" hangingPunct="1">
              <a:defRPr/>
            </a:pPr>
            <a:r>
              <a:rPr lang="en-US" sz="3400" dirty="0">
                <a:latin typeface="Tahoma" charset="0"/>
                <a:cs typeface="+mn-cs"/>
              </a:rPr>
              <a:t>Gravitational </a:t>
            </a:r>
            <a:r>
              <a:rPr lang="en-US" sz="3400" b="1" u="sng" dirty="0">
                <a:solidFill>
                  <a:srgbClr val="FFFF00"/>
                </a:solidFill>
                <a:latin typeface="Tahoma" charset="0"/>
                <a:cs typeface="+mn-cs"/>
              </a:rPr>
              <a:t>contraction</a:t>
            </a:r>
            <a:r>
              <a:rPr lang="en-US" sz="3400" dirty="0">
                <a:latin typeface="Tahoma" charset="0"/>
                <a:cs typeface="+mn-cs"/>
              </a:rPr>
              <a:t> of </a:t>
            </a:r>
            <a:r>
              <a:rPr lang="en-US" sz="3400" b="1" dirty="0">
                <a:solidFill>
                  <a:srgbClr val="FFFF00"/>
                </a:solidFill>
                <a:latin typeface="Tahoma" charset="0"/>
                <a:cs typeface="+mn-cs"/>
              </a:rPr>
              <a:t>gases</a:t>
            </a:r>
            <a:r>
              <a:rPr lang="en-US" sz="3400" dirty="0">
                <a:solidFill>
                  <a:srgbClr val="FFFF00"/>
                </a:solidFill>
                <a:latin typeface="Tahoma" charset="0"/>
                <a:cs typeface="+mn-cs"/>
              </a:rPr>
              <a:t/>
            </a:r>
            <a:br>
              <a:rPr lang="en-US" sz="3400" dirty="0">
                <a:solidFill>
                  <a:srgbClr val="FFFF00"/>
                </a:solidFill>
                <a:latin typeface="Tahoma" charset="0"/>
                <a:cs typeface="+mn-cs"/>
              </a:rPr>
            </a:br>
            <a:endParaRPr lang="en-US" sz="3400" dirty="0">
              <a:solidFill>
                <a:srgbClr val="FFFF00"/>
              </a:solidFill>
              <a:latin typeface="Tahoma" charset="0"/>
              <a:cs typeface="+mn-cs"/>
            </a:endParaRPr>
          </a:p>
          <a:p>
            <a:pPr lvl="1" eaLnBrk="1" hangingPunct="1">
              <a:defRPr/>
            </a:pPr>
            <a:r>
              <a:rPr lang="en-US" sz="3400" dirty="0">
                <a:latin typeface="Tahoma" charset="0"/>
              </a:rPr>
              <a:t>Core </a:t>
            </a:r>
            <a:r>
              <a:rPr lang="en-US" sz="3400" b="1" i="1" dirty="0">
                <a:solidFill>
                  <a:srgbClr val="FFFF00"/>
                </a:solidFill>
                <a:latin typeface="Tahoma" charset="0"/>
              </a:rPr>
              <a:t>heats</a:t>
            </a:r>
            <a:r>
              <a:rPr lang="en-US" sz="3400" dirty="0">
                <a:latin typeface="Tahoma" charset="0"/>
              </a:rPr>
              <a:t> up </a:t>
            </a:r>
            <a:r>
              <a:rPr lang="en-US" sz="3400" dirty="0" smtClean="0">
                <a:latin typeface="Tahoma" charset="0"/>
              </a:rPr>
              <a:t>immensely</a:t>
            </a:r>
            <a:r>
              <a:rPr lang="en-US" sz="3400" dirty="0">
                <a:solidFill>
                  <a:srgbClr val="FFFF00"/>
                </a:solidFill>
                <a:latin typeface="Tahoma" charset="0"/>
              </a:rPr>
              <a:t/>
            </a:r>
            <a:br>
              <a:rPr lang="en-US" sz="3400" dirty="0">
                <a:solidFill>
                  <a:srgbClr val="FFFF00"/>
                </a:solidFill>
                <a:latin typeface="Tahoma" charset="0"/>
              </a:rPr>
            </a:br>
            <a:endParaRPr lang="en-US" sz="3400" dirty="0">
              <a:solidFill>
                <a:srgbClr val="FFFF00"/>
              </a:solidFill>
              <a:latin typeface="Tahoma" charset="0"/>
            </a:endParaRPr>
          </a:p>
          <a:p>
            <a:pPr eaLnBrk="1" hangingPunct="1">
              <a:defRPr/>
            </a:pPr>
            <a:r>
              <a:rPr lang="en-US" sz="3400" b="1" i="1" dirty="0">
                <a:latin typeface="Tahoma" charset="0"/>
                <a:cs typeface="+mn-cs"/>
              </a:rPr>
              <a:t>Pressure</a:t>
            </a:r>
            <a:r>
              <a:rPr lang="en-US" sz="3400" dirty="0">
                <a:latin typeface="Tahoma" charset="0"/>
                <a:cs typeface="+mn-cs"/>
              </a:rPr>
              <a:t> </a:t>
            </a:r>
            <a:r>
              <a:rPr lang="en-US" sz="3400" b="1" dirty="0">
                <a:solidFill>
                  <a:srgbClr val="FFFF00"/>
                </a:solidFill>
                <a:latin typeface="Tahoma" charset="0"/>
                <a:cs typeface="+mn-cs"/>
              </a:rPr>
              <a:t>increases</a:t>
            </a:r>
            <a:r>
              <a:rPr lang="en-US" sz="3400" dirty="0">
                <a:latin typeface="Tahoma" charset="0"/>
                <a:cs typeface="+mn-cs"/>
              </a:rPr>
              <a:t> but is balanced by </a:t>
            </a:r>
            <a:r>
              <a:rPr lang="en-US" sz="3400" b="1" dirty="0">
                <a:solidFill>
                  <a:srgbClr val="FFFF00"/>
                </a:solidFill>
                <a:latin typeface="Tahoma" charset="0"/>
                <a:cs typeface="+mn-cs"/>
              </a:rPr>
              <a:t>gravity</a:t>
            </a:r>
          </a:p>
        </p:txBody>
      </p:sp>
      <p:pic>
        <p:nvPicPr>
          <p:cNvPr id="7171" name="Picture 6" descr="http://eaae-astronomy.org/blog/wp-content/uploads/2010/02/protostar-440x3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4114800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 descr="http://images.wikia.com/firefly/images/6/6e/Protostar_Herbig-Haro_46_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787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FFFF00"/>
                </a:solidFill>
                <a:cs typeface="+mj-cs"/>
              </a:rPr>
              <a:t>Main </a:t>
            </a:r>
            <a:r>
              <a:rPr lang="en-US" sz="7200" b="1" dirty="0" smtClean="0">
                <a:solidFill>
                  <a:srgbClr val="FFFF00"/>
                </a:solidFill>
                <a:cs typeface="+mj-cs"/>
              </a:rPr>
              <a:t>Sequence Star</a:t>
            </a:r>
            <a:endParaRPr lang="en-US" sz="7200" b="1" dirty="0">
              <a:solidFill>
                <a:srgbClr val="FFFF00"/>
              </a:solidFill>
              <a:cs typeface="+mj-cs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81575" y="2362200"/>
            <a:ext cx="4191000" cy="2971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rgbClr val="FFFF00"/>
                </a:solidFill>
                <a:cs typeface="+mn-cs"/>
              </a:rPr>
              <a:t>Massive</a:t>
            </a:r>
            <a:r>
              <a:rPr lang="en-US" sz="4000" dirty="0" smtClean="0">
                <a:cs typeface="+mn-cs"/>
              </a:rPr>
              <a:t> </a:t>
            </a:r>
            <a:r>
              <a:rPr lang="en-US" sz="4000" dirty="0">
                <a:cs typeface="+mn-cs"/>
              </a:rPr>
              <a:t>stars use fuel </a:t>
            </a:r>
            <a:r>
              <a:rPr lang="en-US" sz="4000" b="1" u="sng" dirty="0">
                <a:solidFill>
                  <a:srgbClr val="FFFF00"/>
                </a:solidFill>
                <a:cs typeface="+mn-cs"/>
              </a:rPr>
              <a:t>faster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600" dirty="0">
              <a:cs typeface="+mn-cs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4000" dirty="0"/>
              <a:t>F</a:t>
            </a:r>
            <a:r>
              <a:rPr lang="en-US" sz="4000" dirty="0" smtClean="0"/>
              <a:t>ew </a:t>
            </a:r>
            <a:r>
              <a:rPr lang="en-US" sz="4000" b="1" i="1" dirty="0">
                <a:solidFill>
                  <a:srgbClr val="FFFF00"/>
                </a:solidFill>
              </a:rPr>
              <a:t>million</a:t>
            </a:r>
            <a:r>
              <a:rPr lang="en-US" sz="4000" dirty="0"/>
              <a:t> </a:t>
            </a:r>
            <a:r>
              <a:rPr lang="en-US" sz="4000" dirty="0" smtClean="0"/>
              <a:t>years lifespan</a:t>
            </a:r>
            <a:endParaRPr lang="en-US" sz="3200" dirty="0">
              <a:cs typeface="+mn-cs"/>
            </a:endParaRPr>
          </a:p>
        </p:txBody>
      </p:sp>
      <p:pic>
        <p:nvPicPr>
          <p:cNvPr id="8195" name="Picture 7" descr="http://www.uwgb.edu/dutchs/Graphics-Geol/Astronomy/Starlives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447800"/>
            <a:ext cx="493395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167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FFFF00"/>
                </a:solidFill>
                <a:cs typeface="+mj-cs"/>
              </a:rPr>
              <a:t>Burnout and Death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19200"/>
            <a:ext cx="9144000" cy="2743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u="sng" dirty="0">
                <a:solidFill>
                  <a:srgbClr val="FFFF00"/>
                </a:solidFill>
                <a:latin typeface="Tahoma" charset="0"/>
                <a:cs typeface="+mn-cs"/>
              </a:rPr>
              <a:t>Low</a:t>
            </a:r>
            <a:r>
              <a:rPr lang="en-US" sz="3600" b="1" u="sng" dirty="0">
                <a:solidFill>
                  <a:srgbClr val="FFFF00"/>
                </a:solidFill>
                <a:latin typeface="Tahoma" charset="0"/>
                <a:cs typeface="+mn-cs"/>
              </a:rPr>
              <a:t> </a:t>
            </a:r>
            <a:r>
              <a:rPr lang="en-US" sz="3600" b="1" u="sng" dirty="0" smtClean="0">
                <a:solidFill>
                  <a:srgbClr val="FFFF00"/>
                </a:solidFill>
                <a:latin typeface="Tahoma" charset="0"/>
                <a:cs typeface="+mn-cs"/>
              </a:rPr>
              <a:t>and </a:t>
            </a:r>
            <a:r>
              <a:rPr lang="en-US" sz="3600" b="1" i="1" u="sng" dirty="0" smtClean="0">
                <a:solidFill>
                  <a:srgbClr val="FFFF00"/>
                </a:solidFill>
                <a:latin typeface="Tahoma" charset="0"/>
                <a:cs typeface="+mn-cs"/>
              </a:rPr>
              <a:t>Medium</a:t>
            </a:r>
            <a:r>
              <a:rPr lang="en-US" sz="3600" b="1" u="sng" dirty="0" smtClean="0">
                <a:solidFill>
                  <a:srgbClr val="FFFF00"/>
                </a:solidFill>
                <a:latin typeface="Tahoma" charset="0"/>
                <a:cs typeface="+mn-cs"/>
              </a:rPr>
              <a:t> Mass </a:t>
            </a:r>
            <a:r>
              <a:rPr lang="en-US" sz="3600" b="1" u="sng" dirty="0">
                <a:solidFill>
                  <a:srgbClr val="FFFF00"/>
                </a:solidFill>
                <a:latin typeface="Tahoma" charset="0"/>
                <a:cs typeface="+mn-cs"/>
              </a:rPr>
              <a:t>Stars</a:t>
            </a:r>
            <a:r>
              <a:rPr lang="en-US" sz="3600" b="1" dirty="0" smtClean="0">
                <a:solidFill>
                  <a:srgbClr val="FFFF00"/>
                </a:solidFill>
                <a:latin typeface="Tahoma" charset="0"/>
                <a:cs typeface="+mn-cs"/>
              </a:rPr>
              <a:t>:</a:t>
            </a:r>
            <a:endParaRPr lang="en-US" sz="3600" b="1" dirty="0">
              <a:solidFill>
                <a:srgbClr val="FFFF00"/>
              </a:solidFill>
              <a:latin typeface="Tahoma" charset="0"/>
              <a:cs typeface="+mn-cs"/>
            </a:endParaRPr>
          </a:p>
          <a:p>
            <a:pPr lvl="1" eaLnBrk="1" hangingPunct="1">
              <a:defRPr/>
            </a:pPr>
            <a:r>
              <a:rPr lang="en-US" sz="3600" dirty="0" smtClean="0">
                <a:latin typeface="Tahoma" charset="0"/>
              </a:rPr>
              <a:t>Evolves </a:t>
            </a:r>
            <a:r>
              <a:rPr lang="en-US" sz="3600" dirty="0">
                <a:latin typeface="Tahoma" charset="0"/>
              </a:rPr>
              <a:t>into </a:t>
            </a:r>
            <a:r>
              <a:rPr lang="en-US" sz="3600" b="1" u="sng" dirty="0">
                <a:solidFill>
                  <a:srgbClr val="FFFF00"/>
                </a:solidFill>
                <a:latin typeface="Tahoma" charset="0"/>
              </a:rPr>
              <a:t>red </a:t>
            </a:r>
            <a:r>
              <a:rPr lang="en-US" sz="3600" b="1" u="sng" dirty="0" smtClean="0">
                <a:solidFill>
                  <a:srgbClr val="FFFF00"/>
                </a:solidFill>
                <a:latin typeface="Tahoma" charset="0"/>
              </a:rPr>
              <a:t>giant</a:t>
            </a:r>
          </a:p>
          <a:p>
            <a:pPr lvl="1" eaLnBrk="1" hangingPunct="1">
              <a:defRPr/>
            </a:pPr>
            <a:r>
              <a:rPr lang="en-US" sz="3600" dirty="0" smtClean="0">
                <a:latin typeface="Tahoma" charset="0"/>
              </a:rPr>
              <a:t>Becomes</a:t>
            </a:r>
            <a:r>
              <a:rPr lang="en-US" sz="3600" dirty="0" smtClean="0">
                <a:solidFill>
                  <a:srgbClr val="FFFF00"/>
                </a:solidFill>
                <a:latin typeface="Tahoma" charset="0"/>
              </a:rPr>
              <a:t> </a:t>
            </a:r>
            <a:r>
              <a:rPr lang="en-US" sz="3600" b="1" u="sng" dirty="0" smtClean="0">
                <a:solidFill>
                  <a:srgbClr val="FFFF00"/>
                </a:solidFill>
                <a:latin typeface="Tahoma" charset="0"/>
              </a:rPr>
              <a:t>nebula</a:t>
            </a:r>
            <a:r>
              <a:rPr lang="en-US" sz="3600" dirty="0" smtClean="0">
                <a:solidFill>
                  <a:srgbClr val="FFFF00"/>
                </a:solidFill>
                <a:latin typeface="Tahoma" charset="0"/>
              </a:rPr>
              <a:t> – </a:t>
            </a:r>
            <a:r>
              <a:rPr lang="en-US" sz="3600" b="1" i="1" dirty="0" smtClean="0">
                <a:solidFill>
                  <a:srgbClr val="FFFFFF"/>
                </a:solidFill>
                <a:latin typeface="Tahoma" charset="0"/>
              </a:rPr>
              <a:t>expanding gas</a:t>
            </a:r>
            <a:endParaRPr lang="en-US" sz="3600" b="1" i="1" dirty="0">
              <a:solidFill>
                <a:srgbClr val="FFFFFF"/>
              </a:solidFill>
              <a:latin typeface="Tahoma" charset="0"/>
            </a:endParaRPr>
          </a:p>
          <a:p>
            <a:pPr lvl="1" eaLnBrk="1" hangingPunct="1">
              <a:defRPr/>
            </a:pPr>
            <a:r>
              <a:rPr lang="en-US" sz="3600" dirty="0" smtClean="0">
                <a:latin typeface="Tahoma" charset="0"/>
              </a:rPr>
              <a:t>Eventually becomes </a:t>
            </a:r>
            <a:r>
              <a:rPr lang="en-US" sz="3600" b="1" u="sng" dirty="0" smtClean="0">
                <a:solidFill>
                  <a:srgbClr val="FFFF00"/>
                </a:solidFill>
                <a:latin typeface="Tahoma" charset="0"/>
              </a:rPr>
              <a:t>white dwarf</a:t>
            </a:r>
          </a:p>
        </p:txBody>
      </p:sp>
      <p:pic>
        <p:nvPicPr>
          <p:cNvPr id="92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946525"/>
            <a:ext cx="556260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194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95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FFFF00"/>
                </a:solidFill>
                <a:cs typeface="+mj-cs"/>
              </a:rPr>
              <a:t>Red Giants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447800"/>
            <a:ext cx="47244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dirty="0">
                <a:cs typeface="+mn-cs"/>
              </a:rPr>
              <a:t>O</a:t>
            </a:r>
            <a:r>
              <a:rPr lang="en-US" sz="3600" dirty="0" smtClean="0">
                <a:cs typeface="+mn-cs"/>
              </a:rPr>
              <a:t>uter gas </a:t>
            </a:r>
            <a:r>
              <a:rPr lang="en-US" sz="3600" b="1" u="sng" dirty="0">
                <a:solidFill>
                  <a:srgbClr val="FFFF00"/>
                </a:solidFill>
                <a:cs typeface="+mn-cs"/>
              </a:rPr>
              <a:t>expands</a:t>
            </a:r>
            <a:r>
              <a:rPr lang="en-US" sz="3600" dirty="0">
                <a:cs typeface="+mn-cs"/>
              </a:rPr>
              <a:t/>
            </a:r>
            <a:br>
              <a:rPr lang="en-US" sz="3600" dirty="0">
                <a:cs typeface="+mn-cs"/>
              </a:rPr>
            </a:br>
            <a:endParaRPr lang="en-US" sz="3600" dirty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dirty="0">
                <a:cs typeface="+mn-cs"/>
              </a:rPr>
              <a:t>Surface </a:t>
            </a:r>
            <a:r>
              <a:rPr lang="en-US" sz="3600" b="1" u="sng" dirty="0">
                <a:solidFill>
                  <a:srgbClr val="FFFF00"/>
                </a:solidFill>
                <a:cs typeface="+mn-cs"/>
              </a:rPr>
              <a:t>cools</a:t>
            </a:r>
            <a:r>
              <a:rPr lang="en-US" sz="3600" dirty="0">
                <a:cs typeface="+mn-cs"/>
              </a:rPr>
              <a:t> and becomes </a:t>
            </a:r>
            <a:r>
              <a:rPr lang="en-US" sz="3600" b="1" i="1" dirty="0">
                <a:solidFill>
                  <a:srgbClr val="FFFF00"/>
                </a:solidFill>
                <a:cs typeface="+mn-cs"/>
              </a:rPr>
              <a:t>red</a:t>
            </a:r>
            <a:r>
              <a:rPr lang="en-US" sz="3600" dirty="0">
                <a:cs typeface="+mn-cs"/>
              </a:rPr>
              <a:t> </a:t>
            </a:r>
            <a:r>
              <a:rPr lang="en-US" sz="3600" i="1" dirty="0">
                <a:cs typeface="+mn-cs"/>
              </a:rPr>
              <a:t>(weak radiation)</a:t>
            </a:r>
            <a:r>
              <a:rPr lang="en-US" sz="3600" dirty="0">
                <a:cs typeface="+mn-cs"/>
              </a:rPr>
              <a:t/>
            </a:r>
            <a:br>
              <a:rPr lang="en-US" sz="3600" dirty="0">
                <a:cs typeface="+mn-cs"/>
              </a:rPr>
            </a:br>
            <a:endParaRPr lang="en-US" sz="3600" dirty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dirty="0">
                <a:cs typeface="+mn-cs"/>
              </a:rPr>
              <a:t>Core </a:t>
            </a:r>
            <a:r>
              <a:rPr lang="en-US" sz="3600" b="1" u="sng" dirty="0" smtClean="0">
                <a:solidFill>
                  <a:srgbClr val="FFFF00"/>
                </a:solidFill>
                <a:cs typeface="+mn-cs"/>
              </a:rPr>
              <a:t>collapses</a:t>
            </a:r>
            <a:r>
              <a:rPr lang="en-US" sz="3600" dirty="0">
                <a:cs typeface="+mn-cs"/>
              </a:rPr>
              <a:t> </a:t>
            </a:r>
            <a:r>
              <a:rPr lang="en-US" sz="3600" dirty="0" smtClean="0">
                <a:cs typeface="+mn-cs"/>
              </a:rPr>
              <a:t>and gravity </a:t>
            </a:r>
            <a:r>
              <a:rPr lang="en-US" sz="3600" b="1" dirty="0">
                <a:solidFill>
                  <a:srgbClr val="FFFF00"/>
                </a:solidFill>
                <a:cs typeface="+mn-cs"/>
              </a:rPr>
              <a:t>crushes</a:t>
            </a:r>
            <a:r>
              <a:rPr lang="en-US" sz="3600" dirty="0">
                <a:solidFill>
                  <a:srgbClr val="FFFF00"/>
                </a:solidFill>
                <a:cs typeface="+mn-cs"/>
              </a:rPr>
              <a:t> </a:t>
            </a:r>
            <a:r>
              <a:rPr lang="en-US" sz="3600" dirty="0" smtClean="0">
                <a:cs typeface="+mn-cs"/>
              </a:rPr>
              <a:t>star</a:t>
            </a:r>
            <a:endParaRPr lang="en-US" sz="3600" dirty="0">
              <a:cs typeface="+mn-cs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400" dirty="0">
              <a:cs typeface="+mn-cs"/>
            </a:endParaRPr>
          </a:p>
        </p:txBody>
      </p:sp>
      <p:pic>
        <p:nvPicPr>
          <p:cNvPr id="10243" name="Picture 6" descr="http://www.redorbit.com/modules/reflib/article_images/6_665332d76ef8de9ea59c191a77f366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1600200"/>
            <a:ext cx="44211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234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95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8800" b="1" dirty="0" smtClean="0">
                <a:solidFill>
                  <a:srgbClr val="FFFF00"/>
                </a:solidFill>
                <a:cs typeface="+mj-cs"/>
              </a:rPr>
              <a:t>White Dwarf</a:t>
            </a:r>
            <a:endParaRPr lang="en-US" sz="8800" b="1" dirty="0">
              <a:solidFill>
                <a:srgbClr val="FFFF00"/>
              </a:solidFill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447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/>
            </a:pPr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Remains of </a:t>
            </a:r>
            <a:r>
              <a:rPr lang="en-US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red giant </a:t>
            </a:r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collapse </a:t>
            </a:r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</a:t>
            </a:r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nebula</a:t>
            </a:r>
            <a:endParaRPr lang="en-US" sz="36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/>
            </a:pPr>
            <a:r>
              <a:rPr lang="en-US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Surface</a:t>
            </a:r>
            <a:r>
              <a:rPr 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of star = very </a:t>
            </a:r>
            <a:r>
              <a:rPr lang="en-US" sz="3600" b="1" u="sng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hot</a:t>
            </a:r>
            <a:r>
              <a:rPr lang="en-US" sz="36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(blue star)</a:t>
            </a:r>
            <a:endParaRPr lang="en-US" sz="3600" b="1" i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267" name="Picture 2" descr="http://astrobob.areavoices.com/files/2011/04/Nova-diagram-NASA-400x2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4838"/>
            <a:ext cx="4495800" cy="371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http://thethoughtstash.files.wordpress.com/2011/10/binary_illustration.jpg?w=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19438"/>
            <a:ext cx="4648200" cy="37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416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FFFF00"/>
                </a:solidFill>
                <a:cs typeface="+mj-cs"/>
              </a:rPr>
              <a:t>Burnout and Death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419600" y="1600200"/>
            <a:ext cx="47244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u="sng" dirty="0" smtClean="0">
                <a:solidFill>
                  <a:srgbClr val="FFFF00"/>
                </a:solidFill>
                <a:latin typeface="Tahoma" charset="0"/>
                <a:cs typeface="+mn-cs"/>
              </a:rPr>
              <a:t>Large Mass </a:t>
            </a:r>
            <a:r>
              <a:rPr lang="en-US" sz="3600" b="1" u="sng" dirty="0">
                <a:solidFill>
                  <a:srgbClr val="FFFF00"/>
                </a:solidFill>
                <a:latin typeface="Tahoma" charset="0"/>
                <a:cs typeface="+mn-cs"/>
              </a:rPr>
              <a:t>Stars</a:t>
            </a:r>
            <a:r>
              <a:rPr lang="en-US" sz="3600" b="1" dirty="0">
                <a:solidFill>
                  <a:srgbClr val="FFFF00"/>
                </a:solidFill>
                <a:latin typeface="Tahoma" charset="0"/>
                <a:cs typeface="+mn-cs"/>
              </a:rPr>
              <a:t>:</a:t>
            </a:r>
            <a:endParaRPr lang="en-US" sz="3600" b="1" dirty="0">
              <a:latin typeface="Tahoma" charset="0"/>
              <a:cs typeface="+mn-cs"/>
            </a:endParaRPr>
          </a:p>
          <a:p>
            <a:pPr lvl="1" eaLnBrk="1" hangingPunct="1">
              <a:defRPr/>
            </a:pPr>
            <a:r>
              <a:rPr lang="en-US" sz="3600" dirty="0" smtClean="0">
                <a:latin typeface="Tahoma" charset="0"/>
              </a:rPr>
              <a:t>Grows into </a:t>
            </a:r>
            <a:r>
              <a:rPr lang="en-US" sz="3600" b="1" u="sng" dirty="0" smtClean="0">
                <a:solidFill>
                  <a:srgbClr val="FFFF00"/>
                </a:solidFill>
                <a:latin typeface="Tahoma" charset="0"/>
              </a:rPr>
              <a:t>red supergiant</a:t>
            </a:r>
          </a:p>
          <a:p>
            <a:pPr lvl="1" eaLnBrk="1" hangingPunct="1">
              <a:defRPr/>
            </a:pPr>
            <a:r>
              <a:rPr lang="en-US" sz="3600" dirty="0" smtClean="0">
                <a:latin typeface="Tahoma" charset="0"/>
              </a:rPr>
              <a:t>Massive explosion </a:t>
            </a:r>
            <a:r>
              <a:rPr lang="en-US" sz="3600" b="1" i="1" dirty="0">
                <a:solidFill>
                  <a:srgbClr val="FFFF00"/>
                </a:solidFill>
                <a:latin typeface="Tahoma" charset="0"/>
              </a:rPr>
              <a:t>(supernova)</a:t>
            </a:r>
          </a:p>
          <a:p>
            <a:pPr lvl="1" eaLnBrk="1" hangingPunct="1">
              <a:defRPr/>
            </a:pPr>
            <a:r>
              <a:rPr lang="en-US" sz="3600" dirty="0">
                <a:latin typeface="Tahoma" charset="0"/>
              </a:rPr>
              <a:t>F</a:t>
            </a:r>
            <a:r>
              <a:rPr lang="en-US" sz="3600" dirty="0" smtClean="0">
                <a:latin typeface="Tahoma" charset="0"/>
              </a:rPr>
              <a:t>orms </a:t>
            </a:r>
            <a:r>
              <a:rPr lang="en-US" sz="3600" b="1" u="sng" dirty="0" smtClean="0">
                <a:solidFill>
                  <a:srgbClr val="FFFF00"/>
                </a:solidFill>
                <a:latin typeface="Tahoma" charset="0"/>
              </a:rPr>
              <a:t>neutron</a:t>
            </a:r>
            <a:r>
              <a:rPr lang="en-US" sz="3600" dirty="0" smtClean="0">
                <a:latin typeface="Tahoma" charset="0"/>
              </a:rPr>
              <a:t> </a:t>
            </a:r>
            <a:r>
              <a:rPr lang="en-US" sz="3600" dirty="0">
                <a:latin typeface="Tahoma" charset="0"/>
              </a:rPr>
              <a:t>star </a:t>
            </a:r>
            <a:r>
              <a:rPr lang="en-US" sz="3600" dirty="0" smtClean="0">
                <a:latin typeface="Tahoma" charset="0"/>
              </a:rPr>
              <a:t>OR </a:t>
            </a:r>
            <a:r>
              <a:rPr lang="en-US" sz="3600" b="1" u="sng" dirty="0" smtClean="0">
                <a:solidFill>
                  <a:srgbClr val="FFFF00"/>
                </a:solidFill>
                <a:latin typeface="Tahoma" charset="0"/>
              </a:rPr>
              <a:t>black </a:t>
            </a:r>
            <a:r>
              <a:rPr lang="en-US" sz="3600" b="1" u="sng" dirty="0">
                <a:solidFill>
                  <a:srgbClr val="FFFF00"/>
                </a:solidFill>
                <a:latin typeface="Tahoma" charset="0"/>
              </a:rPr>
              <a:t>hole</a:t>
            </a:r>
          </a:p>
        </p:txBody>
      </p:sp>
      <p:pic>
        <p:nvPicPr>
          <p:cNvPr id="12291" name="Picture 6" descr="http://nobelprize.org/educational/physics/star_stories/overview/images/over_art_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7" t="6932" r="5432" b="7278"/>
          <a:stretch>
            <a:fillRect/>
          </a:stretch>
        </p:blipFill>
        <p:spPr bwMode="auto">
          <a:xfrm>
            <a:off x="0" y="1676400"/>
            <a:ext cx="4419600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224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http://essayweb.net/astronomy/images/Stellar_Evolution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166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8800" b="1" dirty="0" smtClean="0">
                <a:solidFill>
                  <a:srgbClr val="FFFF00"/>
                </a:solidFill>
                <a:cs typeface="+mj-cs"/>
              </a:rPr>
              <a:t>Supernova</a:t>
            </a:r>
            <a:endParaRPr lang="en-US" sz="8800" b="1" dirty="0">
              <a:solidFill>
                <a:srgbClr val="FFFF00"/>
              </a:solidFill>
              <a:cs typeface="+mj-cs"/>
            </a:endParaRPr>
          </a:p>
        </p:txBody>
      </p:sp>
      <p:sp>
        <p:nvSpPr>
          <p:cNvPr id="14338" name="AutoShape 6" descr="data:image/jpeg;base64,/9j/4AAQSkZJRgABAQAAAQABAAD/2wBDAAkGBwgHBgkIBwgKCgkLDRYPDQwMDRsUFRAWIB0iIiAdHx8kKDQsJCYxJx8fLT0tMTU3Ojo6Iys/RD84QzQ5Ojf/2wBDAQoKCg0MDRoPDxo3JR8lNzc3Nzc3Nzc3Nzc3Nzc3Nzc3Nzc3Nzc3Nzc3Nzc3Nzc3Nzc3Nzc3Nzc3Nzc3Nzc3Nzf/wAARCAC4ARIDASIAAhEBAxEB/8QAHAAAAgMBAQEBAAAAAAAAAAAABAUAAwYCBwEI/8QAORAAAgEDAwIFAgQFBAICAwAAAQIDAAQRBRIhMUEGEyJRYTJxFCNCgZGhscHRFVLh8CQzYnIWQ1P/xAAaAQADAQEBAQAAAAAAAAAAAAACAwQFAQAG/8QAKREAAgIBBAICAgICAwAAAAAAAQIAAxEEEiExIkETUQUyYXEUM1KBkf/aAAwDAQACEQMRAD8A8OHBpjZ/+UnkkgMB6T/altE2bbJVPzQuMiNpOGxOri1kikw45ruxLfiFFNbxFktwSeVHBx1oK3RVulLDjI6GkCzcvMsOn2vxHskn/gBQcY4NUWcoklVWHq96ungjaB13sQ2GBUUshhYbmhLNs5yVwQKq/G6oVAqepzVUEsG9w/W7RWxJt5I/jSu6sjKUVP0oOveiHuJJSMg47ijnUTQw7fS/GKp1rK/lXEIv/IQPRIpIGkIUg42j709iuDdWrs/GxdoHvzVmlW8U1y6Z42kY6c0qvZWsLl1C4wfpz1zUGnsVn2v0ZS6tRgr1Cr6xidFKrknp7Un1KzVYInMg3kcr3+9N7C4/EsnJKBsEewNVeILYtegLyCeDVOrAFiKvWJKX3BmM50PVmsbba0YxySSvX4zX288UStEyWqiEt1YDOR7UOFBtWhb1bQePYUoCmB8vErZ6bulcsqQgMIJ3CWxahdxSLMJCwP6WOR+4q57mW4lZjFGCw6KvFCiUSXQLIiDgbVGBTe9nzseBBG46Mq9aKuus9wPLuDLFDdRbJx5DH6HUHafvSe6tHgmMZ2n2IOc1obG8UOZJ2WbdwylMZHzVF5ZQ3JL2iFD1MfXj4ofjABIhMCRmK9Lk/D3CyHdlW6gcVuYILDUIfNgkEUrdQpxg/askLWawlRnT0sM/BFHrPaNAFjbyZR0z9J+M9RUl1ZbkQ62wOYxv9POfLuiqsT6Jcdf3ri3ne2Bt7k8dEk7A1Vp98w3xTMZYSOUPLL8j3qXs8KnbuEsL/SQeRSVJHiY4YHkILPt88uwUknn2b7+xopoUuoCjjcw5Un6gPvVawLIo3MGRh6JR/Rq6s2COYZgV2/SynkGnKueoYbHcVXWnsPUFyfjuKpji54B3Z4PtWiLiYFXIXByCfehktVmcj6W7j3pgLA4MTZWp/WLvw5UjcMGiEgDL0G72weaZJb5Xy3XaRwCa0Hhvw/HfS5uJFS3UbnYH+VNBzEFCDiZeCx3hicLgcAjrTZ9BnhtIrlkASTp703msbaC/8uJcqpxyf51oNE0a41i9TfHvijHTOBRAE9ThwO5nLDSCjAKjiXbgEj361u/D/hS0WOCSSIo4GSRzu+/tWq0zw1BbjdKoLewOf504FoiEFeAO1GdgHfMXuOYINLtXWIiNVVBgACr5rq3tozvYIqihtV1NLIMCwGPc15n4r8RSZIVztPYGjSosuW6i2bLTTzeJrLzpMMmNx7fNSvIzqxJJMqA//apXfkWF8c81Aq+H6hwaISxLHhgR71bHa7ZFy2Fzgn2qJjxLUpZWGYxjQy2xCgMdvTNCQRp5nr2rjtmn1p+HghV2aQjGDx1oG5Gnhj5cUpzzk9v2qJGySJp2ocBsxvYwW89oAZQG7eoV3ZaUv4hkUq29CAQeppVpnlbyqwSk/pw2BWhsrcRXcUj2iKp5Bdjn+tIO6snBhKQ4HEzNzo90rsNhypx1r5p8N15yxgPkNkAivTbjRbJpDcLFgSDnYeM/ak9jZQjUWigcBweA64rRptD1bmk92nZX8epnprmTTdTjkaPbyCQOPuaFuwmpXgYkBHONx7Vr/FWlrMYTNbhGA27lrM2ECm5a3kj2PuwSnB4+KlRx+wgOGxtJhvhTS86wsRG5FBbn9QHSg/EMMsV/Js3etiQB0GewrX+FlS31w7zvynoJHI9P+RXes6f/AORBdlQIZH9RP6T71otcCoMl+KZnSfBtzdWU1zL6RGm9Vzy59qzWqkNMY2QAjgBe1e4a2XsfDEIgUBpMglewxk14fqbK9w5QAZY9806tWIi2OOItjjYyZA5HTPetFCYfwSs6guO+Rg/tSq0CKxLHDY9I25GTxVtvEfOZHYBRwSRkU8Ue4sOQMCXXBtZGDptgc/UoHH3oOVJkZtpcleQVPWmcuhXG0SRDzEPt2qh7KRuJNwZVwhzwPivfEZ7dkYndtqrPb+Rdqrp2YjnP3oqLS0mh3xMkqfqizhh9jSR0bzvWMBj+ngfwroNNbNj1ADpz1pLU44nd2Ifc6U9ti4hLNDnnAwyH2PzQl1a3UNtHLPDIILjLRu64DYOMqaa6dqTkbJDhTgb/AGPzVt7A9yBEchgMLg+kj2x2+9RFSDzGZ44gmhSK3ozliMFGHDj/ADTBrBLlT5J/MTkLnnHtSlbWa0uMSKVZeop1aSCWdZFlCSg9cY3f81wLtbMNW9GUGzYqN65bs2Ovx965t4zHIGYZx1FbeDTo7iEOynDcMB2alU1r5ErqYgzn0q3/AHvTUcOcCdddvIlK6cZ1jOPrHob/ADVlot2CbePIUkdD1rQ+G7C91CZkXKZ+kbePtW+0fwpbWgV7oCSQdMdqYqbD5QLbAw47mZ0LwfPeOtzeKERuc9c16Bp2nwWEIjhUfLY5NFKqqoVQAB0A7VVc3Mduu6Q10uX8RJf5MuOBSTXNcWxgcxEFl6t7UNqfiS3jjdVkUZHBzXm/iDWopUmE05VyuVAGRRivYNzzmSxwITrGrNNLiaXO4bsjmsbq96F3AnI7Yoe2ull3G4lCx7gS7dcfApfrutRzbo7OMRoBjfj1N/iha8nxEMVgcmCtLabjlps5/wBtSkpkOT6qlJxD3RhcXYRRHHCUA/VjJNUxxTzjCq23PPbNcXkryS/ludvbtijdL28b3LN0wpzuqUnamRNJiWbDRlpOnGQANdIFPHrOAPtX2701lRzH5xUchgMCira8tbaVoxGpLDjdzg1pJvLudNSST1AjAyMVA9rK+T7l1arZXieffh5II/PeUIcgKu/1Z98VorNFu7OKZ7khkx0BzSPUWkjnZI1IGc4wKaaEzW5V3dWikJGAeR84/erCAwBkSZUkTd2t7NHYIElRtmASao1Xet1HcRmL8wAkKRQ1qsfl84IXhgc4IqjVZfLgCJH6EOMp3FdNQrcY6McbCyf1HOoRXM+nrdiVHMfI9QPHcGlT2llf3gmVVBOHJRuV9+O9fNKKXMUsXlYO3OJG259+BQNhaeRqYLKYUyUY4JCg96StJUkexFFw2DHE9hLpl0kyMJow3oZuDjqOactc2+pgQXaPGki8beqsOn3pQNRuYGNneBJiF8vDDG4r0/eoNRgmtQhjeKWIhgRzin00PYBn1DDIMiH+LLmaTSpLWF9xLYBB+Onx0rzQWXp3Op3OxAznj5rfahbG5wyvlCFb2PTr/Gi7LQ1uWV2XAiU7io4IPf719Jp9KVUM54mXqLF25nln4N9zqck9BtGQa+xwOrZwTj5r01dGtlvJj+E4Xkhhkgdq+y6WEuSyGPYOMhBj7VqJTQODMqzVBeRMbZ3z290JEBkTbtZXXINEX80N5HvwgbGTkYP2zWuurHT3gVjbwNKRgshxj+FI5NHhO7ZOVQ9N1NrqpK+ORJx+Sr34MxkrIsnlvGHQHIB60VFa2krjezGBhjO31Rn59xRd1oUyOdw2qfpfHpb967tbUqjRzJtfHpOMbv4VLqNHjnuW13h+RA59JmsmDgh4m6MDlTR9unmRBMMu04Xd1X4+RXem3KwF4Lj1RNwQw4x7/FEywrG4HmbefS2c4Hb9qx7dOR3KlcESybT/AMdChk9Myejd2PsD/mlsemypKyqMsOo6cVoLYzxbZJUDQuMOV5VvnPvTyHTlvFWS3QvKMMkm3tUi1MDjHEazAgcxf4evJo2S2kXejKcnHOPY1r9P0OK+WOOSAqytnJ549waO0XwjAFjurgBZG5YD9Va2GFIUVEAAUYFeG1GyvcFnZhtMpsrGGziCQooIABbHJoo18pXrGs21hA/5oMoHCryRQAMxgQq9v4LSNjJIqsOgJrzfxXrV7JIyQ5YMP0HtSnXdXa6nbbctMzHBVQRxSG+vDp77ZHnIb9O7GB7e9O/19dzoXPLRffatcglXZvbBNKrq83Rt+Ibcx+lc/wA651a/FxMzIoUHod2TSSeY5PNAzFu54DHU6muD03ftmgJpN3epJL170Mz5oMzk63H3FSq81K9mehaXBAxgGjbacwckAg/qWqILQsgDDBY+njrTOPTJVXCclQDjHvSWUY5lil2/mdW7I9wjmPeSeIw3T5JrZQ3NvHCEvZgHZfpHIUfArMafaLbt590uQvOwd6Omk/HXCbNkIOAXc7QO2SfakHTi44ltTtTzONaWEeqziwD1djyamiTRSyNDMPXztLdqOSKJreSCf8xlbiZHyBj/ADSRMJc/koysGG3JzQVp2v1O3Pht46M9MsYLKWzWR5mdwMFV6KaqudRSONoUtgA64LsAxxSrS7xYvUfSGHrXHINML6BZYCwIAYZX3zVprVkB9w68GI7q2msWF2JZD3G1+RTOxMOo2zmS4czYwc859jSpJHkhMGTkH05H8v3ofQLmS01XaAMOdjBh0HvTdoYAgeQktiBG/gx1eylDBcLG6vwJOSckcdKMRLZbmDULfaVfKSwyx5Ut80ymge4tTHGuA/KMP4GlAlKwvaSkGQ9CR0YVs/jtMHXeRINVaKjtliDdaJHG5Zlfa2egyeMVvobcWugh2xuWLYeeT7V55p4ZL2ONujONw+a2Wq3mbKe2ZiMqCv3FW62sllUdTG3c5J/uUNdxPBcbSm52A3DriglszKqxmXCsC3A4P3qvTrbzAVXBbByfemMZcOrBTlcgL0xQsNhwsytRYLP17iwabw3lR7x1JPpx81e2lxmEFRuc9RG4P8qZ28YY7p8OrfpI5qr8Ggn3RhACemSK4bmJ7mclxU4aDQWM0ETCMRyI/BjmTjNA6npPlwFoYSuRl4Dzj5Q1oJEnVC0JJwPUrc/9FUPdG5h8ueNS6/S+eVoUtfO4S3T6vaOJ53d6eWYmINvHUEcn9qrt7KUuscm9UPXitxPpjXEkckYIkT9Sjr/32rWWfhm1uobe4dQki8jC/wAq5qrqVwTN3TXG1crMv4M8PTzKBKha3z6gen7V6LYaXa2KBYI+nQnqKJt4EgjWONcKBVhOBk1h23FzxwJeB9z7XLuEQs3QDNIdf8SQabGVTLuOuO1Yu28ayyagfMWSWA5Bj3c4+PmhFLY3GdVgxwJo9e8SyIN1gpYLneDxmvPdVv7m5KXcsmAxJIQ4PWtFqckd2rXtrsKMvKjLAgd68+1qV47ghwcdgemKFdSo8RH/AA4OZZdakY4HmsUZFPEpJyQc8fas1f3JkYsWJYn1Zos3GCSD6T1X3pfcRqZNu4BX+k+x+a4Se53bmAySZU7jQMz8HrTCe3zE3GJE+of7h8UJAIJHCXUjIgBwVAJ6cDH3pYcNONWRF5bOetcVbIoB9J+4+aqoooyVKlSvTkfWbGZ1Rmxj6ecAe9aOyuI7WMM3M20Z3c1mdMhMtyitgAHv3rS39k0cfmOCSgzx1NIezGFltWV5lVyS0Jkx6WboD0FCibd6VBx7mqrhnn2+WCQT7URZwzXVzFb4C87QFGP41TS6gZxO2sxOPUcWUbDTGdlwpbBb/dS0hxcboFO9xhcckGtzqmm+RYRRw4IVOFx796zlqpguEklHloBz75zgVGcIxP3KcFkx9TT+DNBkeX8bqbNKDyyv0/c0T4gngadlhi2op9DdN3uPtWgsry2tdMMLMu/y8n7HtXn2pag15I0KnCxErHg9qcp4zBrJXicuu6QmIBT1wT3oGZEF2kk8UjID61jbYW+xp3a2zTeWpwrIN0pXrV89nHIIzHzj9XufartKm5xKHdbk2HuX+FtWPlJY3J9TD8pz7+xqrWbbytU88AgHnb+1DLbCO4UpwyvkYrSyWy6ppsUoGZVOGr6YhKHDL0eJ8vqS5cr7EEisxPbxahGAXTAcDvRmp4m2yKOGXBoTS7wWE3lyKwif0sD2PvT5II5YmTAMcg9DDsantco2T16meeQTFOiEPeDPAHJ/oafTxIzuNpyPbuDSFLdrC6LoTx1z/MU6SRlAdTuLLg880i/lgyzHvp2+YM+xxLGSQBnpyOlWbeORxXRYSDIznvXQDDtnNIz9zJfczYMhz6Ao9RroaYty4aMbG7kDrRVraNNwQcdqfW1uIkGQN3vU1t+z9Zufj9C1uGPAgdhpUdso4z7k+9M1UKMAVOg5NUzXKRrnIP71CzM5yZ9KqVUL9Sq/v4bFQZmxnoKzOp+IZQkjQyAI3CAjofY0L4ve6vEEtrhlT9PesnJcTvp86uCwAG5RwR9/mtSjSL8XyHuCtosPHUC1nWppJXKln+CMAfcVmr27LP5iAoQc4B4+9HLqii5SRlyVG1mP6x7Gq9Ys0MBltshAu5cf7T1zU17nPMprTaOJZpWtuhZJHIRs8fPxTArZatA0bFd/WNxxg+1YlN0NyEkBXBGQwwfivn454LotCxUZ4x71l3VZbK8SlLCO4TqdjLZuySAhQcZpPKz+Xx0rcfiINYsUSbiR1wSOoYVkJbZ4J3jYepW5B6H3pdVx5Bj3rBGVgYuvpVzn2agruFhmRRhD80ZqFp+HnBw3lONymuJgPKKSdMjB9vmiBAORBOSMGKQfVzX0gE4JAwPbrXUyYc4bcM9R0qs9QTT5IeJ8qVKldgzT22yK8wMEKcZB6kVqtVvFnjSKJUB2dQOp9zWXvoXW7fC4K9QB0oixuCjsWjLkrt9XQfNRlM4MuNvGI10e3cF4liDb2B3HqtNNDs1h1F3dArLJ6Aev7Cu7G5ZLQ3EajfhSQB1r7dXZS683YwbZuDHuf8V5XOSBPehNFrzFGa4LDZIqlVB6YFZmO5hurgtKFBEmCPgd6Kt78T26JO+cgtjOePas1dSmy1BtqnYxDYPz7V74yxyY9LdoxNLqWqSW7ybW5C5I+O1KdMY3t2ibkARfSQAMYP8APrQ1+7G6Y7v/AGqCd326UutN1vcrwcZyMdxVlBXO2KuwBum80/8AJE0sgIkiRgTj6h713+NVIreNJFEbjcM980J4hkkaG2WyB3yJvZffPWszY3TRz+VMDjPAb9JrZ0CgWgejJnsOAfc2LqUnJz0Y020G+S2udsp/KkOHGfpPvS2Ng20t0YZBoeaOWG43R8DOcVtPWLAVMyLHI8zH/iCwxOWQDP1KR0Ye9W+EtSXf+Cu8bScKT7+1DxXpurVIm+uPmP3+RSidHW6WeE43dTUy1Gys1P2Jy012V/Ig5mz8Q2bQv5kYyTyPkUJazq4Qr9S9sfUPb9qP0rUo9Z0/ybjH4mIYPz80lv4ZrG63xgnByajrBwa37Ew9QDjavU0ewMqshG1uQfemVjYCT1NSbRr6FogjAjJ4rRR3cUZAQcY5qK/eviIWjop3b7P/ACGxQpEPSMfNVXF7HD7GgrvUiV2x8UonlZs5JpFVBblpbrPy1dK7aYzutRLr6WwDSHU7mYbHRjsI5X5q5WJBHuKolzKrxngrzjFW1VqhmN/mWahtzGC310N6SRN6ZFHT/cB0NZfVL6OCXzmXbIfRKv8AenksapNJGWxu5UZ4zWQ8W27nZcq3ok4YD9LCtPT1qfGa2itw2PuJdXSM3SzWv/omG8DH0+4/ai9OkLxNHuMkUXpVsYyDSmNpbeWIvnYDn7jvXdvdrayPFlyjsQCem3t+9ZesqIM36icSnWLSRpJpN7SyLgks2SBSm5YTRgqpDqOftWluZJnvERwpEYKngAup5/ekmpWohm3W+7b1zWUy8ykciXaHK8l2gMmwkBQ/bPbP9KJ1+IkLdqpRgdrj5pHbO0LAsTtPTH9KaSXUl1A8bPlZAACR+oVO6gPkRiHxxBYiL6CW3P1DLxH2PcUouIZRGAcgdPsfajLUtDcK24jB5oxk/FebGnO7pn3HNEayPIdQl8hj3M4Iyzbehx3rkx+kjHIoq4heM89f6H5qrfiRWYHA4bFFzF4HRgmKlWsF3HbnbnjPXFSu5idk9JtxbT6sDKMIxw5PtQvkRw306Im/1Ep8AVzq35d27RHBAzx/370y8Jqral/5qEhxge+exqLkLulPG7ElneBbCYsq5D+3TNHykahZ26yR4RAV3IB9qUaxALG4uY2X0mQ7WHt2ojR9V9IgbBJIbGMAV0LkbhOlucGKnc218Y9vAbbg/wB6E1eXN2rAbSAAc9OPan3ie3QzrKo9bdQOnwaR6hczzQrAxBijPHpGQfvVNZ3RbTu6uTI0ZbaygYDCmGnWpnIBKh0GVYng0u0y186ZcgtGOo9v+mmLP+GISFWUo2Sf91OWvJ4nRYduDHM1ybmW3huGCDhWIPTNIpLRo9RKzHo+Cx9s9aua4LtlSBu6/Br4rPPLslcAls7ielammfGD9SZl5xNSikWynqI/S32PQ1YRtUSH1IR1qjTrlIJ0t7wr5ToI3wc59mz8UfDbvbyvay4IzhT2Nbgs9/8Acy7FKOVMEDCKUNv4NfRcfmEMOT/A/NCapE8UhVgRQtnM/KueR9OaoFYZd0Wx2Hx4j+zaS0mEqsRjk9sitLNObyJZ4gpOOSRx+9ZmzvUmURSgZ6A02s52sASBm3b6gf01nahCTnHMnIr35B4l4byJC8ScD60HUU0ju43VWRzjHX2+9ASpvImtxuRhjj+lKnumtJmaLIB+pCOlT/H8v9yXV05OVmkyTnJ5zXB6E84pbY3bt+YHDJjkHqv/ABRsUgdtu0A9R3zSmQqcGY11ODzLlAUFmZQAM9a4upkiUNuHmOvGTVNwzHapICk8qFwc1XdQMyxyKVUKeS1eVRnmNrVayAPcTao3mS7gfSe474pBrw3RtGOQcce5rSajEJNoiO5iOoPQVzeaIYZEWcEll3KR0z7VpU3JXjM09N/sB+p5vdM34RoWA/KbIPsD1peW9JVD5ihgQ2K02paOy6gX2sLdnG7J4296Wy2iJcXUUOFXySQT0JXnj71HrQQcifUVup7gzXXmQQOceavpIJ546UVcRpd2RubfAyfWh/nSqQKs4/MV1YKdyggfYZ9qOhGwYY4Vm98Zz0NYjnaTmVDA66iu4tVyY92AQCvya70krNHLav1bmMnsRR9/aySL09SOF4HTIzQUem3KEMoIPLD7CpSc8wwhB4gV5GfxOzOCe3zivtrJt2H9RPFX6rE8mybaVLdQfevtvEstvkYDjlSPeiNhA/ieThpbfWyXGZ40yWHrVf60qn07y13gbh/am9rcvDJFMU9Delx2om+SMAhQCjcqR/SpnsIAxLAiP5TKnT+eDkdqlHm3lBIBbA6VK78piti/U2/4JLiSG4ypUg7u+asVTBf2zxD0Z28UDoOoKzmA42b9wFa1tPR1E0YBUnIA7GpXfZw08FDDImd8Rp5iyyhSx4PyO1Z2CdbWVGJ3D7c4rda1CgtXyBvljxgjjNeeXgMUrRZGAQSB70/TncIiwYmo0qf/AFOXy52BXjaT1U11q3h0osjwp6gdx9wKT+HrxbW8VpB6e9ekQst1DBOkiepim09ce9M5Vv4g9iY/RrePeJyEQI4RlUcY96N8UW0eyG6hYEMNrJ7GirvRZ4WmcemMHLKOh+aUXcMsaSRF8rn0hutWVnJiWOIC4jZVkhG1iMSL8+/2o6W2jkSO4h3bSAGB7N3qlIRIyeWCrkYIHPNajRPDdzcSRqgXDYLDsP8Amra0PcW1u2C6Zpv4qEKI2yOhwa1sWhXU1kjvE3mRAcnq6/5FazSNEttOXci7pCOWIpqcHiutr2UBV6EG9FuWecX+nrfWoVkPmqMKcdfisTcWEttcESEjn2r1fWDBDct5BDf/ANUHb5FZ7VYLe+9LbRJ+lx3rU0WsZexwZnWKQCPYmUtWdTtI+adaVfoG/D3I/KbjJ/T/AMUt2GCbyz1Bxz2NGJErJuGFkHVT3q27a45mZtY5YRk5uNGmG0Frd/UuOQfsaOvoLTV7NZ7bAmX6uMH96WWeqqsf4a6G+3bjB6rQ9081hOJIW3RMfSynhh81F8bFh6b7+4yq3I6yJW0F7ayF7bPmJyUPcfHvTHTNQS4yAQsp6wk9/wD4/wCKp/1OC62eY2xh+qqrrT/OPmQHbL1Vv0v/AINMcbhiwYM9ZRW68CMzOZeXl27T/tziiJ47UxpIZc7R+jp/Oky3RjHl3ivHOP1HjP8AmpDfTxyj1DY3BI5BpJpJ6kH+IwYe89Q9LiwtpcqjyNgs2BwPj4pJrWvSPdmRsKoUDG7+lPpdPmu4ttukZMg9WW6/wrGeItHa1HlYYg9Zewb2+1N0wpL5Y8zWo0dlZ8pXq3iG2NlKsOXncYDdlrLwXwQzC5diXGPfFfJYGWc7+EU8jsK+30UEibrVSdpwzf0qHVWZJAmwixZCvmTqc4XPHwKda7ALb8KYirKU3giqrDTklUHeFkzjB7U71rRlhghO87RH/M9qyLT7lSAniA2QM9xJ69wkILH5I4pxZFTp0jSxh3gbaSPY0qsg0Co8qhItwUkDrVWoah5VzcLaOwil4YdMnNIZgyFZSmUfmF6tFBJp0YHLBuG9wP71lSyxOoBIO76ccYptc3RuYkVVOYzk470JdaZMWLICcLnmuI2xAGgOdxJE6aEkSxjhZBlfv1oeyffE0Uvvx8VfYTPIIIjgtvxk/wBKuuLcW8x3HCyKdp+fap7Dk4j0PsSkwTZP5ZPzUq5dWiVQrD1AYNSk4aP8PuDae5guFkxhV6j4r0LwvrcM8JtpOSo9OeDivOAzMgYnOT780ZplxLFdxuDyP5irLtKLVzM+u1qzgzeatYTT2cptg7eW2duOcH271gtSs5Uu2Ei+rgj5r0GK6M0azB2DqO3x1rP6pGlxNsTr9SH+1T6bIO2UWoCMiZdV2yAjGc9u1afQdWFuginBKqcq3tStLeKN1M8TMATuUNgn964jRiSFU/FaXxZGJCW28T0b/UQ0XUFDyh7HPak1xafjL1UjGCzc98fH/NG+DNHubz0jcUPXI9OK9M0rQbTT09MYZzjJYZwaNEFRy8UzluBM9o/g6PyYXuYY45FHJUHJrY21pDarthjVPcgcmrunxSnWNfstKQGaQFj0UGvM72nAgBQvJjOaVIY2eRgFAzWT1jxasJKQYUA4y1Z3xB40ju5EWPC8HHPANYjVb2Z2Jyckn1ZzT66VUeXJlFRUHLCbebUheSl4ZMS9QO4+Ce9Um7W8HloRHdrz5THHmf8A1Pv8VhtO1Vkf6wQpzz1FaZng1Gz8xMGQYO1jg/sa0dPav6tx/M7qKE1CZXsQuYmUjzFww4yeoPz81URIk+1+SOQR3+1D2uqMdsV+hlHTcxxIuPnv+9Hv5NxGQsgkQjKP0ZfuK0MleJjLpnTLZlVxEjxeZEefcd6Ajv5Yt0cg3xdGDDpREMk1rOzOm9Twye9VanAygzQJmFx19vg05AM7W5ijSp8xKxIhbI3fHc0da38tvIFR9jHkbvpaklqrlxg4XP7imLCLy9lz+YB/t4I+xpllY6PMQVq76MbSa8HPkX9ukgx3HI+xq60ubdSTFEbhcZCjhhWfj8t4nPqlhjH1r1T796rmguo2/EWEhYRnnbwT+1StVUARnEqo0zvggcTZWuthUbyo/wANjh0I4A980h1zV5kG1LYPxkOFyP4ilVhrTzb4NQjDxtlC3IYHsc1e+qRwSEySAD2dB/AY4rNe2us8Ca/xuUEQXN1d6lL5LQqc87VXHSmdj4eb8KzxFWlIJI7DHSuZfEVvLdkraxq68AheCKsfWgsJKoVkYnAzhf4VnX28xlaZgthpUsN5unBZsFgAvFNWK38PmXX5ccTg+vpmmOhEX8DncEuG6g9aRakDGr288/pRiyr264rOd8kgyhq9gB9RxY6Zb6raEBNu1uMdPvWH1awa2uJ48ksshHxivR/DlyG0qV0jWMB9gOetYnxArCWa5j2mMy4YdcVMhO4gQmOQDF+m2LwRpdTACKVvLBJ6nFaS6tYJLAKeGeJSD/LFLp/KfR4yvoKYbg/tTXTXGo6d62y6Z2se9BaxIDfU7WBnEx0QS1nlQFWKHhl5HHtmj9XaO4gG0AHh1+D3r5e2JjnZi3DE8UoeeW3uNsh9AqhShGTCJI8YUthYyKHLgFhkipX0NbMAwkUZ5xipQblh/HAnUlV9AUgYPP8AOrbcgH9+DS+NiOTnmj4TuwEJxxwfetGolZE5my0G5wVjuRvVgO+M/vS693peE7SNrYC55AorQNNur6MRRKdwOUb+2a3lj4Le6kWS+BUgAE4rhoG7f1OfPgYnn40+W4ZWRWYNyDjkVqfDfg2S9YPLGUTPJNb7S/DFjYqMorsD1x1+9O0RUACAKPYU35QowOTEsdxg2nafBp9usNsgVR1PvV8sqRIWdgFHc1Td3cdujHcpcDITPJry/wAU+M5JnMa5j25GB3oFQucsYHQ4ml8VeLo7SNorQ7jg+qvNdT1KXVMuSAx4yOlKtQ1SS4BXcduenvQLGSHaxbhuetMZtowsJVHufb4yREqwI/oassCl2nlMT5o5BJ7UHdXh8vHVfkdDVVvPvk3RflsnT2NcFn3HBQTDdR057aP8RC6vGR78iq9I1WexnVd52HhlbkUZZ6jbOJIL1Ttfg7uMH+1DXejTNIZLMNIg6AkZ+3zTEuB4nijVtma6aSC8iXzh+YQNrAgEfegRevbzeSuGXuGHBrMxzSDEc7Mo/wDkDlDTGxMkkiwvIj5+h9+DV6XkDaTAIBOZu9ItZ5YhLJKstq4yuWB2n296Klt2hilUpvj25ZVpLoN4tkzea2UHHDZU/em+qeIYGh/Ig3svULxSG1tiE7o9tPUwG3uZuS1Cx7kfh2PABwo+TS3WFMUaLGzuxODyadvePfgeRGFVvqHt96X6jAzAQxYJH689KpT8nexyDxI201Y9cwPTpLmwgmaVGaKUiNtnX3yPtW00K6jaFnHlyho+RjDDLDqKzk8Rmggtk3bVBZ3x9XxSWHVnt7qILiPyiRjP1c5rPu1RtY88mXUoEAJmzvbS0lvJ1txE+4klc7JB+3Q1k/EVuzkAHYwOCrKRmo13JPcxyy8k/VzhgTn+Nctc3r20sZkWTYx9L9efvU1154APEbWoIIiPyZbZxJkMM9V5x96c2VrNfndE4De+4Cll2JxKCdwyMHcMA/5oWM3BuNsQIbHG0VPYM8k8zlTivIxma2zePSY5muXkNwVwrK3/ADSqWaTU75FnlCqR9Vdadp/41QZWnGOGwuSK0dn4aUoj28nmknnC8/8AFStaiHkxgXeuBK4mNjpEioW2KMhv9xrNXNyLiTBLCPrjtmvQLrTZYbWK2uFyhbPP9MVnvEWnRLIXULGqoB6eaGjUKrZMU9ZIxM5czuIPLDfl7eBnFM/DF28SSB2GzoFP9qRXLuLh0IJQtkAiu7NpEmLx9VIxiq9T8bL4+4qvIbM1Go7Zbq3CFQMZBJrK+L1MVxGAhX05Oe9Mp9XgMoYMwMechgMZrMa7qLXku7eCAe1SVK2QPUe7DEGDvgYbipQH4lxxk1Ko+Oc+YTTtaOhwVwfbFajwl4fk1G6RdhIz0pnp2jNqiq5jbcMZ2jg16n4U8Px6Rb7mX81gM/FaW1UG6QtZk4hWh6HbaZboqxqZAOTim9UXU4giLdT2oWDUVdMyEA4zgd6SQ7+UUXAODGBIAyelZbxN4qisMw27gt0Z8/TVviPWhDZutu2GIwc9q8Z1jUnnkZsnlu7c/vRBAoye50Ekz0QzG+iE63X5rc4BrFeKdLuEuGmY5Vudy96C0PV1tmcyXDx7UJRQN29s8D4+9aP/AFi0vLUxXpAJ5BNRObK23diUjawxMHchEh2sdso6H3FAR3eCVkOQeOe1aHXbKO2d2VlngIyB0YVmZXVlMcYyre49S/vTkuJ6gFCJwczu0MTeo54JABA68mhGmltyyjjIweOCK6vLSW3VWZQUcZVu1d28sbD8PeQsR2KnkV0tme6MGN7Kow53Z6EntRun6y0LqsjOyjpz0qi+0thH51sHeHr05H3pYY2QEkUSkDqdLE9z0CCe31Qb5GXOMBycmqrjS/whWaFpnVOcDtWKhnniO6JmUjuDTO21q5iGRIwPcE5B/anBsjmB3Nppt48kTJOvoYcDHNNI20+F42S4yuedgzt+KwSa3cyJIsMnlvjdksFyP71xaXbxZaQ5DcsCa6XUqVfqMQHOVnrfnWQjWWBogrDaB2f5xSjXITbSCSYEGbhCOwPWs9pF0TPG8JeTYQznGFWtJqHiG3u3W3dA6gYDYyQal+O2khk5EoJR1w3BnPh5/MffMu2whB2ZHJ+T/Os5eaZ+KuZLq1YPF5gdl7rk8U/u4/8AS9OWFZmcyZaRx3z2/hil9sGezg8h/LmeUEJ0JGelCa3YG1YKkZ2GUXtnGklvFIzDKnleoIqu/hlVpwuXUoMMOnA7051WdGvil3EqsvIfoD9qsuLFrlVltpQGYE8jIIx3qFWBHkeZcoI6nm893PC+0SuAOxJ4oi31FpnjSd9rD/8AYoA/jTnVNJKRbri3wxPLL0pG1vDGRvDEd9vOKpbBwMyNlYHqafTruyQK34xVlPVc5z961en+JIIYI0iuwOeV25zXmDaeXXzLWQsvfdwQaM0zSL+YGSKZUHc5NSvWmckw1L9AT0B/Etol20lwWZs914pHqOuwXd4djhgeQgGeayV/ZX1tKxmLMR1Yc0DZXT2d0s3cHNeFSnkRm45AM2dzDGubh1UyFSVJOcVmZ9R/DbhDGCMEsfk0dqOri9/PchWPDRgdKAaOLULgJBGAGwNqVXVUDWWb1F6jCt4RHcXZdDnO7P7UE75X5z0rR3WhmASfmetXAClOCO5zWduE8m5dNvRiMUVRRupK4I4Mq/jUq7zV7Y/hUp+FgT9XeEZNOS0CxiNHHG4nr9q0VzdRW8RkkcBR7c1KlPdAbAIhicTEeIvGlouYoHyB1J4pN/8AlELRHynPmbeCDwKlSnWn4lwsCpQTkxDe6zJMSJWOT81nL2HzJDKM46nHJNSpWY7nfLNoxEcsuGJ5B9gKtt74rzLIGCkYU8E/apUpg8hzOYxzLr+/LwiWEEIeuexpMJ8ybgDjPqC9RUqUoDBxC3HEaxaqtxbi3nt93YMBkn9q4TR4pPXDOFYH6W6VKlC/geJxTnuH6bpsxm9UsYc9V3cEVdqGjxoSLi2lw3PpGcfvUqUn5GDRoURJqENjCoSAkMOoY5oeCN5IDbtcbYGcSY25BbGAc/apUqr5XIEFkErkto43xJhQO/bNNrdNKjgJmvN528BEP86lSm2jcBmFSSuQJI9VKxG2swBFn1YXBatJpcaNZCV1G4YO7uT2AqVK9XYyEKPcbtDDmDyajKzmO7UqM5B9j81xY3SvcoSQRG2QQalStdQETAHchfOQfqNdTuoHinMxEkSrgA9Qxqyylmh0u3kgPmL6hnPKj2NSpXzOrQLZgTY0p3g5g91rsLoIrnMbgfUwyKFFrp9029MBz3U8NUqVKV2rkTlhy2DOZNPjt8SRoGPYg8/uKJtbz8Oqu0Xp/WAcfvUqUsksOY2vvEl7PBeHdHt8s8EAZNZ67soEZwoMWDwxGalSnUDyAgWCZ26MkMhCMSpOcseDR+kyyWtwsm7GRlXHSpUrQ1I2rgTOX9poWvI9Rtdkrqrg5yD1FY7VVSO7yBgH3qVKn0Y2ggRlxycwQrHk4HHbipUqVRkwZ//Z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39" name="Picture 10" descr="http://www.orionsarm.com/im_store/superno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3362325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8" descr="http://planetfacts.org/wp-content/uploads/2011/03/massive-star-supernova-gamma-ray-bur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43434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828800"/>
            <a:ext cx="4800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756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48797"/>
            <a:ext cx="7315200" cy="115409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Tempus Sans ITC" charset="0"/>
                <a:cs typeface="+mj-cs"/>
              </a:rPr>
              <a:t>Properties of stars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914399" y="1959429"/>
            <a:ext cx="7703457" cy="4699000"/>
          </a:xfrm>
        </p:spPr>
        <p:txBody>
          <a:bodyPr>
            <a:noAutofit/>
          </a:bodyPr>
          <a:lstStyle/>
          <a:p>
            <a:pPr marL="1371600" lvl="2" indent="-457200" eaLnBrk="1" hangingPunct="1">
              <a:buFont typeface="+mj-lt"/>
              <a:buAutoNum type="alphaLcPeriod"/>
              <a:defRPr/>
            </a:pPr>
            <a:r>
              <a:rPr lang="en-US" sz="2400" dirty="0" smtClean="0"/>
              <a:t>They produce their own light</a:t>
            </a:r>
          </a:p>
          <a:p>
            <a:pPr marL="1409700" lvl="2" indent="-495300" eaLnBrk="1" hangingPunct="1">
              <a:buFontTx/>
              <a:buAutoNum type="alphaLcPeriod"/>
              <a:defRPr/>
            </a:pPr>
            <a:r>
              <a:rPr lang="en-US" sz="2400" dirty="0" smtClean="0"/>
              <a:t>They radiate (give off) these types of energy:  heat, electromagnetic and light</a:t>
            </a:r>
          </a:p>
          <a:p>
            <a:pPr marL="1409700" lvl="2" indent="-495300">
              <a:buFontTx/>
              <a:buAutoNum type="alphaLcPeriod" startAt="3"/>
              <a:defRPr/>
            </a:pPr>
            <a:r>
              <a:rPr lang="en-US" sz="2400" dirty="0"/>
              <a:t>Their surface temperatures are estimated based on their color</a:t>
            </a:r>
          </a:p>
          <a:p>
            <a:pPr marL="1784350" lvl="3" indent="-412750">
              <a:buNone/>
              <a:defRPr/>
            </a:pPr>
            <a:r>
              <a:rPr lang="en-US" sz="2000" dirty="0" err="1"/>
              <a:t>i</a:t>
            </a:r>
            <a:r>
              <a:rPr lang="en-US" sz="2000" dirty="0"/>
              <a:t>.    Hotter stars glow with light that is more intense at shorter wavelengths giving them a blue appearance</a:t>
            </a:r>
          </a:p>
          <a:p>
            <a:pPr marL="1409700" lvl="2" indent="-495300">
              <a:buFontTx/>
              <a:buAutoNum type="alphaLcPeriod" startAt="3"/>
              <a:defRPr/>
            </a:pPr>
            <a:r>
              <a:rPr lang="en-US" sz="2400" dirty="0"/>
              <a:t>Their apparent brightness is dependent on their temperature, distance from earth, and size</a:t>
            </a:r>
          </a:p>
          <a:p>
            <a:pPr marL="914400" lvl="2" indent="0" eaLnBrk="1" hangingPunct="1">
              <a:buNone/>
              <a:defRPr/>
            </a:pPr>
            <a:endParaRPr lang="en-US" dirty="0" smtClean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724B13-2D56-984F-9D9E-4CD37729B7BC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18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6400" b="1" dirty="0" smtClean="0">
                <a:solidFill>
                  <a:srgbClr val="FFFF00"/>
                </a:solidFill>
                <a:cs typeface="+mj-cs"/>
              </a:rPr>
              <a:t>Neutron Star &amp; Pulsars</a:t>
            </a:r>
            <a:endParaRPr lang="en-US" sz="6400" b="1" dirty="0">
              <a:solidFill>
                <a:srgbClr val="FFFF00"/>
              </a:solidFill>
              <a:cs typeface="+mj-cs"/>
            </a:endParaRPr>
          </a:p>
        </p:txBody>
      </p:sp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3454400"/>
            <a:ext cx="4364038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" t="7031" r="7475" b="5302"/>
          <a:stretch>
            <a:fillRect/>
          </a:stretch>
        </p:blipFill>
        <p:spPr bwMode="auto">
          <a:xfrm>
            <a:off x="4343400" y="838200"/>
            <a:ext cx="4800600" cy="601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9" t="12189" r="23927" b="16554"/>
          <a:stretch>
            <a:fillRect/>
          </a:stretch>
        </p:blipFill>
        <p:spPr bwMode="auto">
          <a:xfrm>
            <a:off x="762000" y="858838"/>
            <a:ext cx="3124200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86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7200" b="1" dirty="0" smtClean="0">
                <a:solidFill>
                  <a:srgbClr val="FFFF00"/>
                </a:solidFill>
                <a:cs typeface="+mj-cs"/>
              </a:rPr>
              <a:t>Black Holes</a:t>
            </a:r>
            <a:endParaRPr lang="en-US" sz="7200" b="1" dirty="0">
              <a:solidFill>
                <a:srgbClr val="FFFF00"/>
              </a:solidFill>
              <a:cs typeface="+mj-cs"/>
            </a:endParaRPr>
          </a:p>
        </p:txBody>
      </p:sp>
      <p:sp>
        <p:nvSpPr>
          <p:cNvPr id="16386" name="AutoShape 6" descr="data:image/jpeg;base64,/9j/4AAQSkZJRgABAQAAAQABAAD/2wBDAAkGBwgHBgkIBwgKCgkLDRYPDQwMDRsUFRAWIB0iIiAdHx8kKDQsJCYxJx8fLT0tMTU3Ojo6Iys/RD84QzQ5Ojf/2wBDAQoKCg0MDRoPDxo3JR8lNzc3Nzc3Nzc3Nzc3Nzc3Nzc3Nzc3Nzc3Nzc3Nzc3Nzc3Nzc3Nzc3Nzc3Nzc3Nzc3Nzf/wAARCAC4ARIDASIAAhEBAxEB/8QAHAAAAgMBAQEBAAAAAAAAAAAABAUAAwYCBwEI/8QAORAAAgEDAwIFAgQFBAICAwAAAQIDAAQRBRIhMUEGEyJRYTJxFCNCgZGhscHRFVLh8CQzYnIWQ1P/xAAaAQADAQEBAQAAAAAAAAAAAAACAwQFAQAG/8QAKREAAgIBBAICAgICAwAAAAAAAQIAAxEEEiExIkETUQUyYXEUM1KBkf/aAAwDAQACEQMRAD8A8OHBpjZ/+UnkkgMB6T/altE2bbJVPzQuMiNpOGxOri1kikw45ruxLfiFFNbxFktwSeVHBx1oK3RVulLDjI6GkCzcvMsOn2vxHskn/gBQcY4NUWcoklVWHq96ungjaB13sQ2GBUUshhYbmhLNs5yVwQKq/G6oVAqepzVUEsG9w/W7RWxJt5I/jSu6sjKUVP0oOveiHuJJSMg47ijnUTQw7fS/GKp1rK/lXEIv/IQPRIpIGkIUg42j709iuDdWrs/GxdoHvzVmlW8U1y6Z42kY6c0qvZWsLl1C4wfpz1zUGnsVn2v0ZS6tRgr1Cr6xidFKrknp7Un1KzVYInMg3kcr3+9N7C4/EsnJKBsEewNVeILYtegLyCeDVOrAFiKvWJKX3BmM50PVmsbba0YxySSvX4zX288UStEyWqiEt1YDOR7UOFBtWhb1bQePYUoCmB8vErZ6bulcsqQgMIJ3CWxahdxSLMJCwP6WOR+4q57mW4lZjFGCw6KvFCiUSXQLIiDgbVGBTe9nzseBBG46Mq9aKuus9wPLuDLFDdRbJx5DH6HUHafvSe6tHgmMZ2n2IOc1obG8UOZJ2WbdwylMZHzVF5ZQ3JL2iFD1MfXj4ofjABIhMCRmK9Lk/D3CyHdlW6gcVuYILDUIfNgkEUrdQpxg/askLWawlRnT0sM/BFHrPaNAFjbyZR0z9J+M9RUl1ZbkQ62wOYxv9POfLuiqsT6Jcdf3ri3ne2Bt7k8dEk7A1Vp98w3xTMZYSOUPLL8j3qXs8KnbuEsL/SQeRSVJHiY4YHkILPt88uwUknn2b7+xopoUuoCjjcw5Un6gPvVawLIo3MGRh6JR/Rq6s2COYZgV2/SynkGnKueoYbHcVXWnsPUFyfjuKpji54B3Z4PtWiLiYFXIXByCfehktVmcj6W7j3pgLA4MTZWp/WLvw5UjcMGiEgDL0G72weaZJb5Xy3XaRwCa0Hhvw/HfS5uJFS3UbnYH+VNBzEFCDiZeCx3hicLgcAjrTZ9BnhtIrlkASTp703msbaC/8uJcqpxyf51oNE0a41i9TfHvijHTOBRAE9ThwO5nLDSCjAKjiXbgEj361u/D/hS0WOCSSIo4GSRzu+/tWq0zw1BbjdKoLewOf504FoiEFeAO1GdgHfMXuOYINLtXWIiNVVBgACr5rq3tozvYIqihtV1NLIMCwGPc15n4r8RSZIVztPYGjSosuW6i2bLTTzeJrLzpMMmNx7fNSvIzqxJJMqA//apXfkWF8c81Aq+H6hwaISxLHhgR71bHa7ZFy2Fzgn2qJjxLUpZWGYxjQy2xCgMdvTNCQRp5nr2rjtmn1p+HghV2aQjGDx1oG5Gnhj5cUpzzk9v2qJGySJp2ocBsxvYwW89oAZQG7eoV3ZaUv4hkUq29CAQeppVpnlbyqwSk/pw2BWhsrcRXcUj2iKp5Bdjn+tIO6snBhKQ4HEzNzo90rsNhypx1r5p8N15yxgPkNkAivTbjRbJpDcLFgSDnYeM/ak9jZQjUWigcBweA64rRptD1bmk92nZX8epnprmTTdTjkaPbyCQOPuaFuwmpXgYkBHONx7Vr/FWlrMYTNbhGA27lrM2ECm5a3kj2PuwSnB4+KlRx+wgOGxtJhvhTS86wsRG5FBbn9QHSg/EMMsV/Js3etiQB0GewrX+FlS31w7zvynoJHI9P+RXes6f/AORBdlQIZH9RP6T71otcCoMl+KZnSfBtzdWU1zL6RGm9Vzy59qzWqkNMY2QAjgBe1e4a2XsfDEIgUBpMglewxk14fqbK9w5QAZY9806tWIi2OOItjjYyZA5HTPetFCYfwSs6guO+Rg/tSq0CKxLHDY9I25GTxVtvEfOZHYBRwSRkU8Ue4sOQMCXXBtZGDptgc/UoHH3oOVJkZtpcleQVPWmcuhXG0SRDzEPt2qh7KRuJNwZVwhzwPivfEZ7dkYndtqrPb+Rdqrp2YjnP3oqLS0mh3xMkqfqizhh9jSR0bzvWMBj+ngfwroNNbNj1ADpz1pLU44nd2Ifc6U9ti4hLNDnnAwyH2PzQl1a3UNtHLPDIILjLRu64DYOMqaa6dqTkbJDhTgb/AGPzVt7A9yBEchgMLg+kj2x2+9RFSDzGZ44gmhSK3ozliMFGHDj/ADTBrBLlT5J/MTkLnnHtSlbWa0uMSKVZeop1aSCWdZFlCSg9cY3f81wLtbMNW9GUGzYqN65bs2Ovx965t4zHIGYZx1FbeDTo7iEOynDcMB2alU1r5ErqYgzn0q3/AHvTUcOcCdddvIlK6cZ1jOPrHob/ADVlot2CbePIUkdD1rQ+G7C91CZkXKZ+kbePtW+0fwpbWgV7oCSQdMdqYqbD5QLbAw47mZ0LwfPeOtzeKERuc9c16Bp2nwWEIjhUfLY5NFKqqoVQAB0A7VVc3Mduu6Q10uX8RJf5MuOBSTXNcWxgcxEFl6t7UNqfiS3jjdVkUZHBzXm/iDWopUmE05VyuVAGRRivYNzzmSxwITrGrNNLiaXO4bsjmsbq96F3AnI7Yoe2ull3G4lCx7gS7dcfApfrutRzbo7OMRoBjfj1N/iha8nxEMVgcmCtLabjlps5/wBtSkpkOT6qlJxD3RhcXYRRHHCUA/VjJNUxxTzjCq23PPbNcXkryS/ludvbtijdL28b3LN0wpzuqUnamRNJiWbDRlpOnGQANdIFPHrOAPtX2701lRzH5xUchgMCira8tbaVoxGpLDjdzg1pJvLudNSST1AjAyMVA9rK+T7l1arZXieffh5II/PeUIcgKu/1Z98VorNFu7OKZ7khkx0BzSPUWkjnZI1IGc4wKaaEzW5V3dWikJGAeR84/erCAwBkSZUkTd2t7NHYIElRtmASao1Xet1HcRmL8wAkKRQ1qsfl84IXhgc4IqjVZfLgCJH6EOMp3FdNQrcY6McbCyf1HOoRXM+nrdiVHMfI9QPHcGlT2llf3gmVVBOHJRuV9+O9fNKKXMUsXlYO3OJG259+BQNhaeRqYLKYUyUY4JCg96StJUkexFFw2DHE9hLpl0kyMJow3oZuDjqOactc2+pgQXaPGki8beqsOn3pQNRuYGNneBJiF8vDDG4r0/eoNRgmtQhjeKWIhgRzin00PYBn1DDIMiH+LLmaTSpLWF9xLYBB+Onx0rzQWXp3Op3OxAznj5rfahbG5wyvlCFb2PTr/Gi7LQ1uWV2XAiU7io4IPf719Jp9KVUM54mXqLF25nln4N9zqck9BtGQa+xwOrZwTj5r01dGtlvJj+E4Xkhhkgdq+y6WEuSyGPYOMhBj7VqJTQODMqzVBeRMbZ3z290JEBkTbtZXXINEX80N5HvwgbGTkYP2zWuurHT3gVjbwNKRgshxj+FI5NHhO7ZOVQ9N1NrqpK+ORJx+Sr34MxkrIsnlvGHQHIB60VFa2krjezGBhjO31Rn59xRd1oUyOdw2qfpfHpb967tbUqjRzJtfHpOMbv4VLqNHjnuW13h+RA59JmsmDgh4m6MDlTR9unmRBMMu04Xd1X4+RXem3KwF4Lj1RNwQw4x7/FEywrG4HmbefS2c4Hb9qx7dOR3KlcESybT/AMdChk9Myejd2PsD/mlsemypKyqMsOo6cVoLYzxbZJUDQuMOV5VvnPvTyHTlvFWS3QvKMMkm3tUi1MDjHEazAgcxf4evJo2S2kXejKcnHOPY1r9P0OK+WOOSAqytnJ549waO0XwjAFjurgBZG5YD9Va2GFIUVEAAUYFeG1GyvcFnZhtMpsrGGziCQooIABbHJoo18pXrGs21hA/5oMoHCryRQAMxgQq9v4LSNjJIqsOgJrzfxXrV7JIyQ5YMP0HtSnXdXa6nbbctMzHBVQRxSG+vDp77ZHnIb9O7GB7e9O/19dzoXPLRffatcglXZvbBNKrq83Rt+Ibcx+lc/wA651a/FxMzIoUHod2TSSeY5PNAzFu54DHU6muD03ftmgJpN3epJL170Mz5oMzk63H3FSq81K9mehaXBAxgGjbacwckAg/qWqILQsgDDBY+njrTOPTJVXCclQDjHvSWUY5lil2/mdW7I9wjmPeSeIw3T5JrZQ3NvHCEvZgHZfpHIUfArMafaLbt590uQvOwd6Omk/HXCbNkIOAXc7QO2SfakHTi44ltTtTzONaWEeqziwD1djyamiTRSyNDMPXztLdqOSKJreSCf8xlbiZHyBj/ADSRMJc/koysGG3JzQVp2v1O3Pht46M9MsYLKWzWR5mdwMFV6KaqudRSONoUtgA64LsAxxSrS7xYvUfSGHrXHINML6BZYCwIAYZX3zVprVkB9w68GI7q2msWF2JZD3G1+RTOxMOo2zmS4czYwc859jSpJHkhMGTkH05H8v3ofQLmS01XaAMOdjBh0HvTdoYAgeQktiBG/gx1eylDBcLG6vwJOSckcdKMRLZbmDULfaVfKSwyx5Ut80ymge4tTHGuA/KMP4GlAlKwvaSkGQ9CR0YVs/jtMHXeRINVaKjtliDdaJHG5Zlfa2egyeMVvobcWugh2xuWLYeeT7V55p4ZL2ONujONw+a2Wq3mbKe2ZiMqCv3FW62sllUdTG3c5J/uUNdxPBcbSm52A3DriglszKqxmXCsC3A4P3qvTrbzAVXBbByfemMZcOrBTlcgL0xQsNhwsytRYLP17iwabw3lR7x1JPpx81e2lxmEFRuc9RG4P8qZ28YY7p8OrfpI5qr8Ggn3RhACemSK4bmJ7mclxU4aDQWM0ETCMRyI/BjmTjNA6npPlwFoYSuRl4Dzj5Q1oJEnVC0JJwPUrc/9FUPdG5h8ueNS6/S+eVoUtfO4S3T6vaOJ53d6eWYmINvHUEcn9qrt7KUuscm9UPXitxPpjXEkckYIkT9Sjr/32rWWfhm1uobe4dQki8jC/wAq5qrqVwTN3TXG1crMv4M8PTzKBKha3z6gen7V6LYaXa2KBYI+nQnqKJt4EgjWONcKBVhOBk1h23FzxwJeB9z7XLuEQs3QDNIdf8SQabGVTLuOuO1Yu28ayyagfMWSWA5Bj3c4+PmhFLY3GdVgxwJo9e8SyIN1gpYLneDxmvPdVv7m5KXcsmAxJIQ4PWtFqckd2rXtrsKMvKjLAgd68+1qV47ghwcdgemKFdSo8RH/AA4OZZdakY4HmsUZFPEpJyQc8fas1f3JkYsWJYn1Zos3GCSD6T1X3pfcRqZNu4BX+k+x+a4Se53bmAySZU7jQMz8HrTCe3zE3GJE+of7h8UJAIJHCXUjIgBwVAJ6cDH3pYcNONWRF5bOetcVbIoB9J+4+aqoooyVKlSvTkfWbGZ1Rmxj6ecAe9aOyuI7WMM3M20Z3c1mdMhMtyitgAHv3rS39k0cfmOCSgzx1NIezGFltWV5lVyS0Jkx6WboD0FCibd6VBx7mqrhnn2+WCQT7URZwzXVzFb4C87QFGP41TS6gZxO2sxOPUcWUbDTGdlwpbBb/dS0hxcboFO9xhcckGtzqmm+RYRRw4IVOFx796zlqpguEklHloBz75zgVGcIxP3KcFkx9TT+DNBkeX8bqbNKDyyv0/c0T4gngadlhi2op9DdN3uPtWgsry2tdMMLMu/y8n7HtXn2pag15I0KnCxErHg9qcp4zBrJXicuu6QmIBT1wT3oGZEF2kk8UjID61jbYW+xp3a2zTeWpwrIN0pXrV89nHIIzHzj9XufartKm5xKHdbk2HuX+FtWPlJY3J9TD8pz7+xqrWbbytU88AgHnb+1DLbCO4UpwyvkYrSyWy6ppsUoGZVOGr6YhKHDL0eJ8vqS5cr7EEisxPbxahGAXTAcDvRmp4m2yKOGXBoTS7wWE3lyKwif0sD2PvT5II5YmTAMcg9DDsantco2T16meeQTFOiEPeDPAHJ/oafTxIzuNpyPbuDSFLdrC6LoTx1z/MU6SRlAdTuLLg880i/lgyzHvp2+YM+xxLGSQBnpyOlWbeORxXRYSDIznvXQDDtnNIz9zJfczYMhz6Ao9RroaYty4aMbG7kDrRVraNNwQcdqfW1uIkGQN3vU1t+z9Zufj9C1uGPAgdhpUdso4z7k+9M1UKMAVOg5NUzXKRrnIP71CzM5yZ9KqVUL9Sq/v4bFQZmxnoKzOp+IZQkjQyAI3CAjofY0L4ve6vEEtrhlT9PesnJcTvp86uCwAG5RwR9/mtSjSL8XyHuCtosPHUC1nWppJXKln+CMAfcVmr27LP5iAoQc4B4+9HLqii5SRlyVG1mP6x7Gq9Ys0MBltshAu5cf7T1zU17nPMprTaOJZpWtuhZJHIRs8fPxTArZatA0bFd/WNxxg+1YlN0NyEkBXBGQwwfivn454LotCxUZ4x71l3VZbK8SlLCO4TqdjLZuySAhQcZpPKz+Xx0rcfiINYsUSbiR1wSOoYVkJbZ4J3jYepW5B6H3pdVx5Bj3rBGVgYuvpVzn2agruFhmRRhD80ZqFp+HnBw3lONymuJgPKKSdMjB9vmiBAORBOSMGKQfVzX0gE4JAwPbrXUyYc4bcM9R0qs9QTT5IeJ8qVKldgzT22yK8wMEKcZB6kVqtVvFnjSKJUB2dQOp9zWXvoXW7fC4K9QB0oixuCjsWjLkrt9XQfNRlM4MuNvGI10e3cF4liDb2B3HqtNNDs1h1F3dArLJ6Aev7Cu7G5ZLQ3EajfhSQB1r7dXZS683YwbZuDHuf8V5XOSBPehNFrzFGa4LDZIqlVB6YFZmO5hurgtKFBEmCPgd6Kt78T26JO+cgtjOePas1dSmy1BtqnYxDYPz7V74yxyY9LdoxNLqWqSW7ybW5C5I+O1KdMY3t2ibkARfSQAMYP8APrQ1+7G6Y7v/AGqCd326UutN1vcrwcZyMdxVlBXO2KuwBum80/8AJE0sgIkiRgTj6h713+NVIreNJFEbjcM980J4hkkaG2WyB3yJvZffPWszY3TRz+VMDjPAb9JrZ0CgWgejJnsOAfc2LqUnJz0Y020G+S2udsp/KkOHGfpPvS2Ng20t0YZBoeaOWG43R8DOcVtPWLAVMyLHI8zH/iCwxOWQDP1KR0Ye9W+EtSXf+Cu8bScKT7+1DxXpurVIm+uPmP3+RSidHW6WeE43dTUy1Gys1P2Jy012V/Ig5mz8Q2bQv5kYyTyPkUJazq4Qr9S9sfUPb9qP0rUo9Z0/ybjH4mIYPz80lv4ZrG63xgnByajrBwa37Ew9QDjavU0ewMqshG1uQfemVjYCT1NSbRr6FogjAjJ4rRR3cUZAQcY5qK/eviIWjop3b7P/ACGxQpEPSMfNVXF7HD7GgrvUiV2x8UonlZs5JpFVBblpbrPy1dK7aYzutRLr6WwDSHU7mYbHRjsI5X5q5WJBHuKolzKrxngrzjFW1VqhmN/mWahtzGC310N6SRN6ZFHT/cB0NZfVL6OCXzmXbIfRKv8AenksapNJGWxu5UZ4zWQ8W27nZcq3ok4YD9LCtPT1qfGa2itw2PuJdXSM3SzWv/omG8DH0+4/ai9OkLxNHuMkUXpVsYyDSmNpbeWIvnYDn7jvXdvdrayPFlyjsQCem3t+9ZesqIM36icSnWLSRpJpN7SyLgks2SBSm5YTRgqpDqOftWluZJnvERwpEYKngAup5/ekmpWohm3W+7b1zWUy8ykciXaHK8l2gMmwkBQ/bPbP9KJ1+IkLdqpRgdrj5pHbO0LAsTtPTH9KaSXUl1A8bPlZAACR+oVO6gPkRiHxxBYiL6CW3P1DLxH2PcUouIZRGAcgdPsfajLUtDcK24jB5oxk/FebGnO7pn3HNEayPIdQl8hj3M4Iyzbehx3rkx+kjHIoq4heM89f6H5qrfiRWYHA4bFFzF4HRgmKlWsF3HbnbnjPXFSu5idk9JtxbT6sDKMIxw5PtQvkRw306Im/1Ep8AVzq35d27RHBAzx/370y8Jqral/5qEhxge+exqLkLulPG7ElneBbCYsq5D+3TNHykahZ26yR4RAV3IB9qUaxALG4uY2X0mQ7WHt2ojR9V9IgbBJIbGMAV0LkbhOlucGKnc218Y9vAbbg/wB6E1eXN2rAbSAAc9OPan3ie3QzrKo9bdQOnwaR6hczzQrAxBijPHpGQfvVNZ3RbTu6uTI0ZbaygYDCmGnWpnIBKh0GVYng0u0y186ZcgtGOo9v+mmLP+GISFWUo2Sf91OWvJ4nRYduDHM1ybmW3huGCDhWIPTNIpLRo9RKzHo+Cx9s9aua4LtlSBu6/Br4rPPLslcAls7ielammfGD9SZl5xNSikWynqI/S32PQ1YRtUSH1IR1qjTrlIJ0t7wr5ToI3wc59mz8UfDbvbyvay4IzhT2Nbgs9/8Acy7FKOVMEDCKUNv4NfRcfmEMOT/A/NCapE8UhVgRQtnM/KueR9OaoFYZd0Wx2Hx4j+zaS0mEqsRjk9sitLNObyJZ4gpOOSRx+9ZmzvUmURSgZ6A02s52sASBm3b6gf01nahCTnHMnIr35B4l4byJC8ScD60HUU0ju43VWRzjHX2+9ASpvImtxuRhjj+lKnumtJmaLIB+pCOlT/H8v9yXV05OVmkyTnJ5zXB6E84pbY3bt+YHDJjkHqv/ABRsUgdtu0A9R3zSmQqcGY11ODzLlAUFmZQAM9a4upkiUNuHmOvGTVNwzHapICk8qFwc1XdQMyxyKVUKeS1eVRnmNrVayAPcTao3mS7gfSe474pBrw3RtGOQcce5rSajEJNoiO5iOoPQVzeaIYZEWcEll3KR0z7VpU3JXjM09N/sB+p5vdM34RoWA/KbIPsD1peW9JVD5ihgQ2K02paOy6gX2sLdnG7J4296Wy2iJcXUUOFXySQT0JXnj71HrQQcifUVup7gzXXmQQOceavpIJ546UVcRpd2RubfAyfWh/nSqQKs4/MV1YKdyggfYZ9qOhGwYY4Vm98Zz0NYjnaTmVDA66iu4tVyY92AQCvya70krNHLav1bmMnsRR9/aySL09SOF4HTIzQUem3KEMoIPLD7CpSc8wwhB4gV5GfxOzOCe3zivtrJt2H9RPFX6rE8mybaVLdQfevtvEstvkYDjlSPeiNhA/ieThpbfWyXGZ40yWHrVf60qn07y13gbh/am9rcvDJFMU9Delx2om+SMAhQCjcqR/SpnsIAxLAiP5TKnT+eDkdqlHm3lBIBbA6VK78piti/U2/4JLiSG4ypUg7u+asVTBf2zxD0Z28UDoOoKzmA42b9wFa1tPR1E0YBUnIA7GpXfZw08FDDImd8Rp5iyyhSx4PyO1Z2CdbWVGJ3D7c4rda1CgtXyBvljxgjjNeeXgMUrRZGAQSB70/TncIiwYmo0qf/AFOXy52BXjaT1U11q3h0osjwp6gdx9wKT+HrxbW8VpB6e9ekQst1DBOkiepim09ce9M5Vv4g9iY/RrePeJyEQI4RlUcY96N8UW0eyG6hYEMNrJ7GirvRZ4WmcemMHLKOh+aUXcMsaSRF8rn0hutWVnJiWOIC4jZVkhG1iMSL8+/2o6W2jkSO4h3bSAGB7N3qlIRIyeWCrkYIHPNajRPDdzcSRqgXDYLDsP8Amra0PcW1u2C6Zpv4qEKI2yOhwa1sWhXU1kjvE3mRAcnq6/5FazSNEttOXci7pCOWIpqcHiutr2UBV6EG9FuWecX+nrfWoVkPmqMKcdfisTcWEttcESEjn2r1fWDBDct5BDf/ANUHb5FZ7VYLe+9LbRJ+lx3rU0WsZexwZnWKQCPYmUtWdTtI+adaVfoG/D3I/KbjJ/T/AMUt2GCbyz1Bxz2NGJErJuGFkHVT3q27a45mZtY5YRk5uNGmG0Frd/UuOQfsaOvoLTV7NZ7bAmX6uMH96WWeqqsf4a6G+3bjB6rQ9081hOJIW3RMfSynhh81F8bFh6b7+4yq3I6yJW0F7ayF7bPmJyUPcfHvTHTNQS4yAQsp6wk9/wD4/wCKp/1OC62eY2xh+qqrrT/OPmQHbL1Vv0v/AINMcbhiwYM9ZRW68CMzOZeXl27T/tziiJ47UxpIZc7R+jp/Oky3RjHl3ivHOP1HjP8AmpDfTxyj1DY3BI5BpJpJ6kH+IwYe89Q9LiwtpcqjyNgs2BwPj4pJrWvSPdmRsKoUDG7+lPpdPmu4ttukZMg9WW6/wrGeItHa1HlYYg9Zewb2+1N0wpL5Y8zWo0dlZ8pXq3iG2NlKsOXncYDdlrLwXwQzC5diXGPfFfJYGWc7+EU8jsK+30UEibrVSdpwzf0qHVWZJAmwixZCvmTqc4XPHwKda7ALb8KYirKU3giqrDTklUHeFkzjB7U71rRlhghO87RH/M9qyLT7lSAniA2QM9xJ69wkILH5I4pxZFTp0jSxh3gbaSPY0qsg0Co8qhItwUkDrVWoah5VzcLaOwil4YdMnNIZgyFZSmUfmF6tFBJp0YHLBuG9wP71lSyxOoBIO76ccYptc3RuYkVVOYzk470JdaZMWLICcLnmuI2xAGgOdxJE6aEkSxjhZBlfv1oeyffE0Uvvx8VfYTPIIIjgtvxk/wBKuuLcW8x3HCyKdp+fap7Dk4j0PsSkwTZP5ZPzUq5dWiVQrD1AYNSk4aP8PuDae5guFkxhV6j4r0LwvrcM8JtpOSo9OeDivOAzMgYnOT780ZplxLFdxuDyP5irLtKLVzM+u1qzgzeatYTT2cptg7eW2duOcH271gtSs5Uu2Ei+rgj5r0GK6M0azB2DqO3x1rP6pGlxNsTr9SH+1T6bIO2UWoCMiZdV2yAjGc9u1afQdWFuginBKqcq3tStLeKN1M8TMATuUNgn964jRiSFU/FaXxZGJCW28T0b/UQ0XUFDyh7HPak1xafjL1UjGCzc98fH/NG+DNHubz0jcUPXI9OK9M0rQbTT09MYZzjJYZwaNEFRy8UzluBM9o/g6PyYXuYY45FHJUHJrY21pDarthjVPcgcmrunxSnWNfstKQGaQFj0UGvM72nAgBQvJjOaVIY2eRgFAzWT1jxasJKQYUA4y1Z3xB40ju5EWPC8HHPANYjVb2Z2Jyckn1ZzT66VUeXJlFRUHLCbebUheSl4ZMS9QO4+Ce9Um7W8HloRHdrz5THHmf8A1Pv8VhtO1Vkf6wQpzz1FaZng1Gz8xMGQYO1jg/sa0dPav6tx/M7qKE1CZXsQuYmUjzFww4yeoPz81URIk+1+SOQR3+1D2uqMdsV+hlHTcxxIuPnv+9Hv5NxGQsgkQjKP0ZfuK0MleJjLpnTLZlVxEjxeZEefcd6Ajv5Yt0cg3xdGDDpREMk1rOzOm9Twye9VanAygzQJmFx19vg05AM7W5ijSp8xKxIhbI3fHc0da38tvIFR9jHkbvpaklqrlxg4XP7imLCLy9lz+YB/t4I+xpllY6PMQVq76MbSa8HPkX9ukgx3HI+xq60ubdSTFEbhcZCjhhWfj8t4nPqlhjH1r1T796rmguo2/EWEhYRnnbwT+1StVUARnEqo0zvggcTZWuthUbyo/wANjh0I4A980h1zV5kG1LYPxkOFyP4ilVhrTzb4NQjDxtlC3IYHsc1e+qRwSEySAD2dB/AY4rNe2us8Ca/xuUEQXN1d6lL5LQqc87VXHSmdj4eb8KzxFWlIJI7DHSuZfEVvLdkraxq68AheCKsfWgsJKoVkYnAzhf4VnX28xlaZgthpUsN5unBZsFgAvFNWK38PmXX5ccTg+vpmmOhEX8DncEuG6g9aRakDGr288/pRiyr264rOd8kgyhq9gB9RxY6Zb6raEBNu1uMdPvWH1awa2uJ48ksshHxivR/DlyG0qV0jWMB9gOetYnxArCWa5j2mMy4YdcVMhO4gQmOQDF+m2LwRpdTACKVvLBJ6nFaS6tYJLAKeGeJSD/LFLp/KfR4yvoKYbg/tTXTXGo6d62y6Z2se9BaxIDfU7WBnEx0QS1nlQFWKHhl5HHtmj9XaO4gG0AHh1+D3r5e2JjnZi3DE8UoeeW3uNsh9AqhShGTCJI8YUthYyKHLgFhkipX0NbMAwkUZ5xipQblh/HAnUlV9AUgYPP8AOrbcgH9+DS+NiOTnmj4TuwEJxxwfetGolZE5my0G5wVjuRvVgO+M/vS693peE7SNrYC55AorQNNur6MRRKdwOUb+2a3lj4Le6kWS+BUgAE4rhoG7f1OfPgYnn40+W4ZWRWYNyDjkVqfDfg2S9YPLGUTPJNb7S/DFjYqMorsD1x1+9O0RUACAKPYU35QowOTEsdxg2nafBp9usNsgVR1PvV8sqRIWdgFHc1Td3cdujHcpcDITPJry/wAU+M5JnMa5j25GB3oFQucsYHQ4ml8VeLo7SNorQ7jg+qvNdT1KXVMuSAx4yOlKtQ1SS4BXcduenvQLGSHaxbhuetMZtowsJVHufb4yREqwI/oassCl2nlMT5o5BJ7UHdXh8vHVfkdDVVvPvk3RflsnT2NcFn3HBQTDdR057aP8RC6vGR78iq9I1WexnVd52HhlbkUZZ6jbOJIL1Ttfg7uMH+1DXejTNIZLMNIg6AkZ+3zTEuB4nijVtma6aSC8iXzh+YQNrAgEfegRevbzeSuGXuGHBrMxzSDEc7Mo/wDkDlDTGxMkkiwvIj5+h9+DV6XkDaTAIBOZu9ItZ5YhLJKstq4yuWB2n296Klt2hilUpvj25ZVpLoN4tkzea2UHHDZU/em+qeIYGh/Ig3svULxSG1tiE7o9tPUwG3uZuS1Cx7kfh2PABwo+TS3WFMUaLGzuxODyadvePfgeRGFVvqHt96X6jAzAQxYJH689KpT8nexyDxI201Y9cwPTpLmwgmaVGaKUiNtnX3yPtW00K6jaFnHlyho+RjDDLDqKzk8Rmggtk3bVBZ3x9XxSWHVnt7qILiPyiRjP1c5rPu1RtY88mXUoEAJmzvbS0lvJ1txE+4klc7JB+3Q1k/EVuzkAHYwOCrKRmo13JPcxyy8k/VzhgTn+Nctc3r20sZkWTYx9L9efvU1154APEbWoIIiPyZbZxJkMM9V5x96c2VrNfndE4De+4Cll2JxKCdwyMHcMA/5oWM3BuNsQIbHG0VPYM8k8zlTivIxma2zePSY5muXkNwVwrK3/ADSqWaTU75FnlCqR9Vdadp/41QZWnGOGwuSK0dn4aUoj28nmknnC8/8AFStaiHkxgXeuBK4mNjpEioW2KMhv9xrNXNyLiTBLCPrjtmvQLrTZYbWK2uFyhbPP9MVnvEWnRLIXULGqoB6eaGjUKrZMU9ZIxM5czuIPLDfl7eBnFM/DF28SSB2GzoFP9qRXLuLh0IJQtkAiu7NpEmLx9VIxiq9T8bL4+4qvIbM1Go7Zbq3CFQMZBJrK+L1MVxGAhX05Oe9Mp9XgMoYMwMechgMZrMa7qLXku7eCAe1SVK2QPUe7DEGDvgYbipQH4lxxk1Ko+Oc+YTTtaOhwVwfbFajwl4fk1G6RdhIz0pnp2jNqiq5jbcMZ2jg16n4U8Px6Rb7mX81gM/FaW1UG6QtZk4hWh6HbaZboqxqZAOTim9UXU4giLdT2oWDUVdMyEA4zgd6SQ7+UUXAODGBIAyelZbxN4qisMw27gt0Z8/TVviPWhDZutu2GIwc9q8Z1jUnnkZsnlu7c/vRBAoye50Ekz0QzG+iE63X5rc4BrFeKdLuEuGmY5Vudy96C0PV1tmcyXDx7UJRQN29s8D4+9aP/AFi0vLUxXpAJ5BNRObK23diUjawxMHchEh2sdso6H3FAR3eCVkOQeOe1aHXbKO2d2VlngIyB0YVmZXVlMcYyre49S/vTkuJ6gFCJwczu0MTeo54JABA68mhGmltyyjjIweOCK6vLSW3VWZQUcZVu1d28sbD8PeQsR2KnkV0tme6MGN7Kow53Z6EntRun6y0LqsjOyjpz0qi+0thH51sHeHr05H3pYY2QEkUSkDqdLE9z0CCe31Qb5GXOMBycmqrjS/whWaFpnVOcDtWKhnniO6JmUjuDTO21q5iGRIwPcE5B/anBsjmB3Nppt48kTJOvoYcDHNNI20+F42S4yuedgzt+KwSa3cyJIsMnlvjdksFyP71xaXbxZaQ5DcsCa6XUqVfqMQHOVnrfnWQjWWBogrDaB2f5xSjXITbSCSYEGbhCOwPWs9pF0TPG8JeTYQznGFWtJqHiG3u3W3dA6gYDYyQal+O2khk5EoJR1w3BnPh5/MffMu2whB2ZHJ+T/Os5eaZ+KuZLq1YPF5gdl7rk8U/u4/8AS9OWFZmcyZaRx3z2/hil9sGezg8h/LmeUEJ0JGelCa3YG1YKkZ2GUXtnGklvFIzDKnleoIqu/hlVpwuXUoMMOnA7051WdGvil3EqsvIfoD9qsuLFrlVltpQGYE8jIIx3qFWBHkeZcoI6nm893PC+0SuAOxJ4oi31FpnjSd9rD/8AYoA/jTnVNJKRbri3wxPLL0pG1vDGRvDEd9vOKpbBwMyNlYHqafTruyQK34xVlPVc5z961en+JIIYI0iuwOeV25zXmDaeXXzLWQsvfdwQaM0zSL+YGSKZUHc5NSvWmckw1L9AT0B/Etol20lwWZs914pHqOuwXd4djhgeQgGeayV/ZX1tKxmLMR1Yc0DZXT2d0s3cHNeFSnkRm45AM2dzDGubh1UyFSVJOcVmZ9R/DbhDGCMEsfk0dqOri9/PchWPDRgdKAaOLULgJBGAGwNqVXVUDWWb1F6jCt4RHcXZdDnO7P7UE75X5z0rR3WhmASfmetXAClOCO5zWduE8m5dNvRiMUVRRupK4I4Mq/jUq7zV7Y/hUp+FgT9XeEZNOS0CxiNHHG4nr9q0VzdRW8RkkcBR7c1KlPdAbAIhicTEeIvGlouYoHyB1J4pN/8AlELRHynPmbeCDwKlSnWn4lwsCpQTkxDe6zJMSJWOT81nL2HzJDKM46nHJNSpWY7nfLNoxEcsuGJ5B9gKtt74rzLIGCkYU8E/apUpg8hzOYxzLr+/LwiWEEIeuexpMJ8ybgDjPqC9RUqUoDBxC3HEaxaqtxbi3nt93YMBkn9q4TR4pPXDOFYH6W6VKlC/geJxTnuH6bpsxm9UsYc9V3cEVdqGjxoSLi2lw3PpGcfvUqUn5GDRoURJqENjCoSAkMOoY5oeCN5IDbtcbYGcSY25BbGAc/apUqr5XIEFkErkto43xJhQO/bNNrdNKjgJmvN528BEP86lSm2jcBmFSSuQJI9VKxG2swBFn1YXBatJpcaNZCV1G4YO7uT2AqVK9XYyEKPcbtDDmDyajKzmO7UqM5B9j81xY3SvcoSQRG2QQalStdQETAHchfOQfqNdTuoHinMxEkSrgA9Qxqyylmh0u3kgPmL6hnPKj2NSpXzOrQLZgTY0p3g5g91rsLoIrnMbgfUwyKFFrp9029MBz3U8NUqVKV2rkTlhy2DOZNPjt8SRoGPYg8/uKJtbz8Oqu0Xp/WAcfvUqUsksOY2vvEl7PBeHdHt8s8EAZNZ67soEZwoMWDwxGalSnUDyAgWCZ26MkMhCMSpOcseDR+kyyWtwsm7GRlXHSpUrQ1I2rgTOX9poWvI9Rtdkrqrg5yD1FY7VVSO7yBgH3qVKn0Y2ggRlxycwQrHk4HHbipUqVRkwZ//Z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8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0336" r="12108" b="5511"/>
          <a:stretch>
            <a:fillRect/>
          </a:stretch>
        </p:blipFill>
        <p:spPr bwMode="auto">
          <a:xfrm>
            <a:off x="5062538" y="3514725"/>
            <a:ext cx="40513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t="4298" r="9099" b="8646"/>
          <a:stretch>
            <a:fillRect/>
          </a:stretch>
        </p:blipFill>
        <p:spPr bwMode="auto">
          <a:xfrm>
            <a:off x="0" y="1066800"/>
            <a:ext cx="5867400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88" y="1066800"/>
            <a:ext cx="36703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742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33338" y="3175"/>
            <a:ext cx="9144001" cy="4340225"/>
          </a:xfrm>
        </p:spPr>
        <p:txBody>
          <a:bodyPr>
            <a:spAutoFit/>
          </a:bodyPr>
          <a:lstStyle/>
          <a:p>
            <a:pPr algn="ctr" eaLnBrk="1" hangingPunct="1"/>
            <a:r>
              <a:rPr lang="en-US" sz="13800" b="1">
                <a:solidFill>
                  <a:srgbClr val="FFFF00"/>
                </a:solidFill>
              </a:rPr>
              <a:t>Measuring the Stars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447800" y="4572000"/>
            <a:ext cx="6400800" cy="1752600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</a:pPr>
            <a:endParaRPr lang="en-US" sz="4800" b="1" dirty="0">
              <a:solidFill>
                <a:srgbClr val="CCECFF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185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209800"/>
            <a:ext cx="5181600" cy="3124200"/>
          </a:xfrm>
        </p:spPr>
        <p:txBody>
          <a:bodyPr/>
          <a:lstStyle/>
          <a:p>
            <a:pPr eaLnBrk="1" hangingPunct="1"/>
            <a:r>
              <a:rPr lang="en-US" b="1" u="sng">
                <a:solidFill>
                  <a:srgbClr val="FFFF00"/>
                </a:solidFill>
                <a:latin typeface="Tahoma" charset="0"/>
              </a:rPr>
              <a:t>Stellar Parallax</a:t>
            </a:r>
            <a:r>
              <a:rPr lang="en-US" b="1">
                <a:solidFill>
                  <a:srgbClr val="FFFF00"/>
                </a:solidFill>
                <a:latin typeface="Tahoma" charset="0"/>
              </a:rPr>
              <a:t>: </a:t>
            </a:r>
            <a:r>
              <a:rPr lang="en-US" b="1" i="1">
                <a:solidFill>
                  <a:srgbClr val="FFFF00"/>
                </a:solidFill>
                <a:latin typeface="Tahoma" charset="0"/>
              </a:rPr>
              <a:t>Angle</a:t>
            </a:r>
            <a:r>
              <a:rPr lang="en-US">
                <a:solidFill>
                  <a:srgbClr val="FFFF00"/>
                </a:solidFill>
                <a:latin typeface="Tahoma" charset="0"/>
              </a:rPr>
              <a:t> </a:t>
            </a:r>
            <a:r>
              <a:rPr lang="en-US">
                <a:latin typeface="Tahoma" charset="0"/>
              </a:rPr>
              <a:t>of star’s position</a:t>
            </a:r>
            <a:br>
              <a:rPr lang="en-US">
                <a:latin typeface="Tahoma" charset="0"/>
              </a:rPr>
            </a:br>
            <a:endParaRPr lang="en-US" sz="2800">
              <a:latin typeface="Tahoma" charset="0"/>
            </a:endParaRPr>
          </a:p>
          <a:p>
            <a:pPr eaLnBrk="1" hangingPunct="1"/>
            <a:r>
              <a:rPr lang="en-US" b="1">
                <a:solidFill>
                  <a:srgbClr val="FFFF00"/>
                </a:solidFill>
                <a:latin typeface="Tahoma" charset="0"/>
              </a:rPr>
              <a:t>Closer</a:t>
            </a:r>
            <a:r>
              <a:rPr lang="en-US">
                <a:latin typeface="Tahoma" charset="0"/>
              </a:rPr>
              <a:t> objects have a </a:t>
            </a:r>
            <a:r>
              <a:rPr lang="en-US" b="1" i="1" u="sng">
                <a:solidFill>
                  <a:srgbClr val="FFFF00"/>
                </a:solidFill>
                <a:latin typeface="Tahoma" charset="0"/>
              </a:rPr>
              <a:t>wider</a:t>
            </a:r>
            <a:r>
              <a:rPr lang="en-US">
                <a:latin typeface="Tahoma" charset="0"/>
              </a:rPr>
              <a:t> parallax &amp; vice versa</a:t>
            </a:r>
            <a:endParaRPr lang="en-US" sz="2800">
              <a:latin typeface="Tahoma" charset="0"/>
            </a:endParaRPr>
          </a:p>
        </p:txBody>
      </p:sp>
      <p:pic>
        <p:nvPicPr>
          <p:cNvPr id="4099" name="Picture 6" descr="http://learn.uci.edu/media/OC08/11004/OC0811004_InterstellarDi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33600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7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Distance of Stars</a:t>
            </a:r>
          </a:p>
        </p:txBody>
      </p:sp>
    </p:spTree>
    <p:extLst>
      <p:ext uri="{BB962C8B-B14F-4D97-AF65-F5344CB8AC3E}">
        <p14:creationId xmlns:p14="http://schemas.microsoft.com/office/powerpoint/2010/main" val="2954929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http://www.phy.syr.edu/courses/CCD_NEW/seti/tutorial/measure/images/parallax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9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7800" b="1">
                <a:solidFill>
                  <a:srgbClr val="FFFF00"/>
                </a:solidFill>
              </a:rPr>
              <a:t>Stellar Brightness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24000"/>
            <a:ext cx="91440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Tahoma" charset="0"/>
              </a:rPr>
              <a:t>Depends on </a:t>
            </a:r>
            <a:r>
              <a:rPr lang="en-US" b="1" i="1" u="sng">
                <a:solidFill>
                  <a:srgbClr val="FFFF00"/>
                </a:solidFill>
                <a:latin typeface="Tahoma" charset="0"/>
              </a:rPr>
              <a:t>mass</a:t>
            </a:r>
            <a:r>
              <a:rPr lang="en-US">
                <a:latin typeface="Tahoma" charset="0"/>
              </a:rPr>
              <a:t>, </a:t>
            </a:r>
            <a:r>
              <a:rPr lang="en-US" b="1" i="1" u="sng">
                <a:solidFill>
                  <a:srgbClr val="FFFF00"/>
                </a:solidFill>
                <a:latin typeface="Tahoma" charset="0"/>
              </a:rPr>
              <a:t>temperature</a:t>
            </a:r>
            <a:r>
              <a:rPr lang="en-US">
                <a:latin typeface="Tahoma" charset="0"/>
              </a:rPr>
              <a:t> &amp; </a:t>
            </a:r>
            <a:r>
              <a:rPr lang="en-US" b="1" i="1" u="sng">
                <a:solidFill>
                  <a:srgbClr val="FFFF00"/>
                </a:solidFill>
                <a:latin typeface="Tahoma" charset="0"/>
              </a:rPr>
              <a:t>distance</a:t>
            </a:r>
            <a:r>
              <a:rPr lang="en-US" sz="3600">
                <a:solidFill>
                  <a:srgbClr val="00FF00"/>
                </a:solidFill>
                <a:latin typeface="Tahoma" charset="0"/>
              </a:rPr>
              <a:t/>
            </a:r>
            <a:br>
              <a:rPr lang="en-US" sz="3600">
                <a:solidFill>
                  <a:srgbClr val="00FF00"/>
                </a:solidFill>
                <a:latin typeface="Tahoma" charset="0"/>
              </a:rPr>
            </a:br>
            <a:endParaRPr lang="en-US">
              <a:solidFill>
                <a:srgbClr val="FFFF00"/>
              </a:solidFill>
              <a:latin typeface="Tahoma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200" b="1" u="sng">
                <a:solidFill>
                  <a:srgbClr val="FFFF00"/>
                </a:solidFill>
                <a:latin typeface="Tahoma" charset="0"/>
              </a:rPr>
              <a:t>Apparent Magnitude</a:t>
            </a:r>
            <a:r>
              <a:rPr lang="en-US" sz="3200" b="1">
                <a:solidFill>
                  <a:srgbClr val="FFFF00"/>
                </a:solidFill>
                <a:latin typeface="Tahoma" charset="0"/>
              </a:rPr>
              <a:t>: </a:t>
            </a:r>
            <a:r>
              <a:rPr lang="en-US" sz="3200">
                <a:latin typeface="Tahoma" charset="0"/>
              </a:rPr>
              <a:t>Brightness when viewed from </a:t>
            </a:r>
            <a:r>
              <a:rPr lang="en-US" sz="3200" b="1" i="1">
                <a:solidFill>
                  <a:srgbClr val="FFFF00"/>
                </a:solidFill>
                <a:latin typeface="Tahoma" charset="0"/>
              </a:rPr>
              <a:t>Earth</a:t>
            </a:r>
          </a:p>
          <a:p>
            <a:pPr lvl="1" eaLnBrk="1" hangingPunct="1">
              <a:lnSpc>
                <a:spcPct val="90000"/>
              </a:lnSpc>
            </a:pPr>
            <a:endParaRPr lang="en-US" sz="1400" b="1">
              <a:solidFill>
                <a:srgbClr val="FFFF00"/>
              </a:solidFill>
              <a:latin typeface="Tahoma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sz="3200" b="1">
                <a:solidFill>
                  <a:srgbClr val="FFFF00"/>
                </a:solidFill>
                <a:latin typeface="Tahoma" charset="0"/>
              </a:rPr>
              <a:t>Farther</a:t>
            </a:r>
            <a:r>
              <a:rPr lang="en-US" sz="3200">
                <a:latin typeface="Tahoma" charset="0"/>
              </a:rPr>
              <a:t> away = </a:t>
            </a:r>
            <a:r>
              <a:rPr lang="en-US" sz="3200" b="1">
                <a:solidFill>
                  <a:srgbClr val="FFFF00"/>
                </a:solidFill>
                <a:latin typeface="Tahoma" charset="0"/>
              </a:rPr>
              <a:t>less</a:t>
            </a:r>
            <a:r>
              <a:rPr lang="en-US" sz="3200">
                <a:latin typeface="Tahoma" charset="0"/>
              </a:rPr>
              <a:t> bright</a:t>
            </a:r>
            <a:br>
              <a:rPr lang="en-US" sz="3200">
                <a:latin typeface="Tahoma" charset="0"/>
              </a:rPr>
            </a:br>
            <a:endParaRPr lang="en-US" sz="3200">
              <a:latin typeface="Tahoma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3200" b="1" u="sng">
                <a:solidFill>
                  <a:srgbClr val="FFFF00"/>
                </a:solidFill>
                <a:latin typeface="Tahoma" charset="0"/>
              </a:rPr>
              <a:t>Absolute Magnitude</a:t>
            </a:r>
            <a:r>
              <a:rPr lang="en-US" sz="3200" b="1">
                <a:solidFill>
                  <a:srgbClr val="FFFF00"/>
                </a:solidFill>
                <a:latin typeface="Tahoma" charset="0"/>
              </a:rPr>
              <a:t>: </a:t>
            </a:r>
            <a:r>
              <a:rPr lang="ja-JP" altLang="en-US" sz="3200" b="1" i="1">
                <a:solidFill>
                  <a:srgbClr val="FFFF00"/>
                </a:solidFill>
                <a:latin typeface="Tahoma" charset="0"/>
              </a:rPr>
              <a:t>“</a:t>
            </a:r>
            <a:r>
              <a:rPr lang="en-US" altLang="ja-JP" sz="3200" b="1" i="1">
                <a:solidFill>
                  <a:srgbClr val="FFFF00"/>
                </a:solidFill>
                <a:latin typeface="Tahoma" charset="0"/>
              </a:rPr>
              <a:t>True</a:t>
            </a:r>
            <a:r>
              <a:rPr lang="ja-JP" altLang="en-US" sz="3200" b="1" i="1">
                <a:solidFill>
                  <a:srgbClr val="FFFF00"/>
                </a:solidFill>
                <a:latin typeface="Tahoma" charset="0"/>
              </a:rPr>
              <a:t>”</a:t>
            </a:r>
            <a:r>
              <a:rPr lang="en-US" altLang="ja-JP" sz="3200" b="1" i="1">
                <a:solidFill>
                  <a:srgbClr val="FFFF00"/>
                </a:solidFill>
                <a:latin typeface="Tahoma" charset="0"/>
              </a:rPr>
              <a:t>  </a:t>
            </a:r>
            <a:r>
              <a:rPr lang="en-US" altLang="ja-JP" sz="3200">
                <a:latin typeface="Tahoma" charset="0"/>
              </a:rPr>
              <a:t>brightness at standard distance of </a:t>
            </a:r>
            <a:r>
              <a:rPr lang="en-US" altLang="ja-JP" sz="3200" b="1">
                <a:solidFill>
                  <a:srgbClr val="FFFF00"/>
                </a:solidFill>
                <a:latin typeface="Tahoma" charset="0"/>
              </a:rPr>
              <a:t>32.6 light-years</a:t>
            </a:r>
            <a:endParaRPr lang="en-US" altLang="ja-JP" sz="320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791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clarkplanetarium.com/blog/wp-content/uploads/star-colors_45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64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http://mrscreath.edublogs.org/files/2011/12/apparent-absolute-magnitude-239le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68413"/>
            <a:ext cx="4495800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7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Stellar Brightness</a:t>
            </a:r>
          </a:p>
        </p:txBody>
      </p:sp>
    </p:spTree>
    <p:extLst>
      <p:ext uri="{BB962C8B-B14F-4D97-AF65-F5344CB8AC3E}">
        <p14:creationId xmlns:p14="http://schemas.microsoft.com/office/powerpoint/2010/main" val="2027895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7000" b="1">
                <a:solidFill>
                  <a:srgbClr val="FFFF00"/>
                </a:solidFill>
              </a:rPr>
              <a:t>Color &amp; Temperature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81600" y="2362200"/>
            <a:ext cx="3962400" cy="3124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600" b="1" u="sng">
                <a:solidFill>
                  <a:srgbClr val="FFFF00"/>
                </a:solidFill>
                <a:latin typeface="Tahoma" charset="0"/>
              </a:rPr>
              <a:t>Hot Star</a:t>
            </a:r>
            <a:r>
              <a:rPr lang="en-US" sz="3600" b="1">
                <a:solidFill>
                  <a:srgbClr val="FFFF00"/>
                </a:solidFill>
                <a:latin typeface="Tahoma" charset="0"/>
              </a:rPr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600">
                <a:latin typeface="Tahoma" charset="0"/>
              </a:rPr>
              <a:t>Appears </a:t>
            </a:r>
            <a:r>
              <a:rPr lang="en-US" sz="3600" b="1" i="1" u="sng">
                <a:solidFill>
                  <a:srgbClr val="FFFF00"/>
                </a:solidFill>
                <a:latin typeface="Tahoma" charset="0"/>
              </a:rPr>
              <a:t>blue</a:t>
            </a:r>
            <a:r>
              <a:rPr lang="en-US" sz="3600">
                <a:solidFill>
                  <a:srgbClr val="FFFF00"/>
                </a:solidFill>
                <a:latin typeface="Tahoma" charset="0"/>
              </a:rPr>
              <a:t/>
            </a:r>
            <a:br>
              <a:rPr lang="en-US" sz="3600">
                <a:solidFill>
                  <a:srgbClr val="FFFF00"/>
                </a:solidFill>
                <a:latin typeface="Tahoma" charset="0"/>
              </a:rPr>
            </a:br>
            <a:endParaRPr lang="en-US" sz="3600">
              <a:solidFill>
                <a:srgbClr val="FFFF00"/>
              </a:solidFill>
              <a:latin typeface="Tahom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600" b="1" u="sng">
                <a:solidFill>
                  <a:srgbClr val="FFFF00"/>
                </a:solidFill>
                <a:latin typeface="Tahoma" charset="0"/>
              </a:rPr>
              <a:t>Cool Star</a:t>
            </a:r>
            <a:r>
              <a:rPr lang="en-US" sz="3600" b="1">
                <a:solidFill>
                  <a:srgbClr val="FFFF00"/>
                </a:solidFill>
                <a:latin typeface="Tahoma" charset="0"/>
              </a:rPr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600">
                <a:latin typeface="Tahoma" charset="0"/>
              </a:rPr>
              <a:t>Appears </a:t>
            </a:r>
            <a:r>
              <a:rPr lang="en-US" sz="3600" b="1" i="1" u="sng">
                <a:solidFill>
                  <a:srgbClr val="FFFF00"/>
                </a:solidFill>
                <a:latin typeface="Tahoma" charset="0"/>
              </a:rPr>
              <a:t>red</a:t>
            </a:r>
          </a:p>
        </p:txBody>
      </p:sp>
      <p:pic>
        <p:nvPicPr>
          <p:cNvPr id="8196" name="Picture 10" descr="http://www.astronomynotes.com/starprop/lumin-size-tem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066800"/>
            <a:ext cx="5157788" cy="577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106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http://fc06.deviantart.net/fs44/f/2009/110/c/0/Color_and_temperature_of_stars_by_therealnapsterX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" t="2710" r="15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511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752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6000" b="1">
                <a:solidFill>
                  <a:srgbClr val="FFFF00"/>
                </a:solidFill>
              </a:rPr>
              <a:t>Hertzsprung - Russell  Diagram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00"/>
            <a:ext cx="9144000" cy="3352800"/>
          </a:xfrm>
        </p:spPr>
        <p:txBody>
          <a:bodyPr/>
          <a:lstStyle/>
          <a:p>
            <a:pPr eaLnBrk="1" hangingPunct="1"/>
            <a:r>
              <a:rPr lang="en-US" sz="3600" b="1" i="1">
                <a:latin typeface="Tahoma" charset="0"/>
              </a:rPr>
              <a:t>Graph</a:t>
            </a:r>
            <a:r>
              <a:rPr lang="en-US" sz="3600">
                <a:latin typeface="Tahoma" charset="0"/>
              </a:rPr>
              <a:t> between </a:t>
            </a:r>
            <a:r>
              <a:rPr lang="en-US" sz="3600" b="1" i="1" u="sng">
                <a:solidFill>
                  <a:srgbClr val="FFFF00"/>
                </a:solidFill>
                <a:latin typeface="Tahoma" charset="0"/>
              </a:rPr>
              <a:t>absolute</a:t>
            </a:r>
            <a:r>
              <a:rPr lang="en-US" sz="3600">
                <a:latin typeface="Tahoma" charset="0"/>
              </a:rPr>
              <a:t> magnitude (luminosity) and</a:t>
            </a:r>
            <a:r>
              <a:rPr lang="en-US" sz="3600">
                <a:solidFill>
                  <a:srgbClr val="FFFF00"/>
                </a:solidFill>
                <a:latin typeface="Tahoma" charset="0"/>
              </a:rPr>
              <a:t> </a:t>
            </a:r>
            <a:r>
              <a:rPr lang="en-US" sz="3600" b="1" i="1" u="sng">
                <a:solidFill>
                  <a:srgbClr val="FFFF00"/>
                </a:solidFill>
                <a:latin typeface="Tahoma" charset="0"/>
              </a:rPr>
              <a:t>temperature</a:t>
            </a:r>
            <a:r>
              <a:rPr lang="en-US" altLang="ja-JP">
                <a:solidFill>
                  <a:srgbClr val="FFFF00"/>
                </a:solidFill>
                <a:latin typeface="Tahoma" charset="0"/>
              </a:rPr>
              <a:t/>
            </a:r>
            <a:br>
              <a:rPr lang="en-US" altLang="ja-JP">
                <a:solidFill>
                  <a:srgbClr val="FFFF00"/>
                </a:solidFill>
                <a:latin typeface="Tahoma" charset="0"/>
              </a:rPr>
            </a:br>
            <a:r>
              <a:rPr lang="en-US" altLang="ja-JP">
                <a:solidFill>
                  <a:srgbClr val="FFFF00"/>
                </a:solidFill>
                <a:latin typeface="Tahoma" charset="0"/>
              </a:rPr>
              <a:t> </a:t>
            </a:r>
          </a:p>
          <a:p>
            <a:pPr lvl="1"/>
            <a:r>
              <a:rPr lang="en-US" sz="3600" b="1" u="sng">
                <a:solidFill>
                  <a:srgbClr val="FFFF00"/>
                </a:solidFill>
                <a:latin typeface="Tahoma" charset="0"/>
              </a:rPr>
              <a:t>Hot</a:t>
            </a:r>
            <a:r>
              <a:rPr lang="en-US" sz="3600">
                <a:latin typeface="Tahoma" charset="0"/>
              </a:rPr>
              <a:t> stars </a:t>
            </a:r>
            <a:r>
              <a:rPr lang="en-US" sz="3600" b="1" i="1">
                <a:solidFill>
                  <a:srgbClr val="FFFF00"/>
                </a:solidFill>
                <a:latin typeface="Tahoma" charset="0"/>
              </a:rPr>
              <a:t>(Blue) </a:t>
            </a:r>
            <a:r>
              <a:rPr lang="en-US" sz="3600">
                <a:latin typeface="Tahoma" charset="0"/>
              </a:rPr>
              <a:t>are in </a:t>
            </a:r>
            <a:r>
              <a:rPr lang="en-US" sz="3600" b="1" i="1" u="sng">
                <a:solidFill>
                  <a:srgbClr val="FFFF00"/>
                </a:solidFill>
                <a:latin typeface="Tahoma" charset="0"/>
              </a:rPr>
              <a:t>upper</a:t>
            </a:r>
            <a:r>
              <a:rPr lang="en-US" sz="3600" i="1" u="sng">
                <a:solidFill>
                  <a:srgbClr val="FFFF00"/>
                </a:solidFill>
                <a:latin typeface="Tahoma" charset="0"/>
              </a:rPr>
              <a:t> </a:t>
            </a:r>
            <a:r>
              <a:rPr lang="en-US" sz="3600" b="1" i="1" u="sng">
                <a:solidFill>
                  <a:srgbClr val="FFFF00"/>
                </a:solidFill>
                <a:latin typeface="Tahoma" charset="0"/>
              </a:rPr>
              <a:t>left</a:t>
            </a:r>
            <a:r>
              <a:rPr lang="en-US" sz="3600">
                <a:latin typeface="Tahoma" charset="0"/>
              </a:rPr>
              <a:t/>
            </a:r>
            <a:br>
              <a:rPr lang="en-US" sz="3600">
                <a:latin typeface="Tahoma" charset="0"/>
              </a:rPr>
            </a:br>
            <a:endParaRPr lang="en-US" sz="2000">
              <a:latin typeface="Tahoma" charset="0"/>
            </a:endParaRPr>
          </a:p>
          <a:p>
            <a:pPr lvl="1"/>
            <a:r>
              <a:rPr lang="en-US" sz="3600" b="1" u="sng">
                <a:solidFill>
                  <a:srgbClr val="FFFF00"/>
                </a:solidFill>
                <a:latin typeface="Tahoma" charset="0"/>
              </a:rPr>
              <a:t>Cold</a:t>
            </a:r>
            <a:r>
              <a:rPr lang="en-US" sz="3600">
                <a:latin typeface="Tahoma" charset="0"/>
              </a:rPr>
              <a:t> stars </a:t>
            </a:r>
            <a:r>
              <a:rPr lang="en-US" sz="3600" b="1" i="1">
                <a:solidFill>
                  <a:srgbClr val="FFFF00"/>
                </a:solidFill>
                <a:latin typeface="Tahoma" charset="0"/>
              </a:rPr>
              <a:t>(Red) </a:t>
            </a:r>
            <a:r>
              <a:rPr lang="en-US" sz="3600">
                <a:latin typeface="Tahoma" charset="0"/>
              </a:rPr>
              <a:t>are in </a:t>
            </a:r>
            <a:r>
              <a:rPr lang="en-US" sz="3600" b="1" i="1" u="sng">
                <a:solidFill>
                  <a:srgbClr val="FFFF00"/>
                </a:solidFill>
                <a:latin typeface="Tahoma" charset="0"/>
              </a:rPr>
              <a:t>lower right</a:t>
            </a: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588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570DDC-3661-FD43-9F7C-90614E6DD00D}" type="slidenum">
              <a:rPr lang="en-US"/>
              <a:pPr>
                <a:defRPr/>
              </a:pPr>
              <a:t>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41" y="0"/>
            <a:ext cx="4971143" cy="3728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916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25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elfwood.com/farp/thewriting/liljenbergworlds/images/hert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63050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234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6000" b="1">
                <a:solidFill>
                  <a:srgbClr val="FFFF00"/>
                </a:solidFill>
              </a:rPr>
              <a:t>Parts of a H-R Diagram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19200"/>
            <a:ext cx="41910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u="sng">
                <a:solidFill>
                  <a:srgbClr val="FFFF00"/>
                </a:solidFill>
                <a:latin typeface="Tahoma" charset="0"/>
              </a:rPr>
              <a:t>90%</a:t>
            </a:r>
            <a:r>
              <a:rPr lang="en-US" b="1">
                <a:latin typeface="Tahoma" charset="0"/>
              </a:rPr>
              <a:t> </a:t>
            </a:r>
            <a:r>
              <a:rPr lang="en-US">
                <a:latin typeface="Tahoma" charset="0"/>
              </a:rPr>
              <a:t>of stars fall on </a:t>
            </a:r>
            <a:r>
              <a:rPr lang="en-US" b="1">
                <a:solidFill>
                  <a:srgbClr val="FFFF00"/>
                </a:solidFill>
                <a:latin typeface="Tahoma" charset="0"/>
              </a:rPr>
              <a:t>main sequence </a:t>
            </a:r>
            <a:r>
              <a:rPr lang="en-US">
                <a:latin typeface="Tahoma" charset="0"/>
              </a:rPr>
              <a:t>line</a:t>
            </a:r>
            <a:br>
              <a:rPr lang="en-US">
                <a:latin typeface="Tahoma" charset="0"/>
              </a:rPr>
            </a:br>
            <a:endParaRPr lang="en-US">
              <a:latin typeface="Tahom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b="1">
                <a:solidFill>
                  <a:srgbClr val="FFFF00"/>
                </a:solidFill>
                <a:latin typeface="Tahoma" charset="0"/>
              </a:rPr>
              <a:t>Hotter</a:t>
            </a:r>
            <a:r>
              <a:rPr lang="en-US">
                <a:solidFill>
                  <a:srgbClr val="FFFF00"/>
                </a:solidFill>
                <a:latin typeface="Tahoma" charset="0"/>
              </a:rPr>
              <a:t> </a:t>
            </a:r>
            <a:r>
              <a:rPr lang="en-US">
                <a:latin typeface="Tahoma" charset="0"/>
              </a:rPr>
              <a:t>the star = generally more </a:t>
            </a:r>
            <a:r>
              <a:rPr lang="en-US" b="1">
                <a:solidFill>
                  <a:srgbClr val="FFFF00"/>
                </a:solidFill>
                <a:latin typeface="Tahoma" charset="0"/>
              </a:rPr>
              <a:t>massive</a:t>
            </a:r>
            <a:r>
              <a:rPr lang="en-US">
                <a:solidFill>
                  <a:srgbClr val="FFFF00"/>
                </a:solidFill>
                <a:latin typeface="Tahoma" charset="0"/>
              </a:rPr>
              <a:t/>
            </a:r>
            <a:br>
              <a:rPr lang="en-US">
                <a:solidFill>
                  <a:srgbClr val="FFFF00"/>
                </a:solidFill>
                <a:latin typeface="Tahoma" charset="0"/>
              </a:rPr>
            </a:br>
            <a:endParaRPr lang="en-US">
              <a:solidFill>
                <a:srgbClr val="FFFF00"/>
              </a:solidFill>
              <a:latin typeface="Tahom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Tahoma" charset="0"/>
              </a:rPr>
              <a:t>Our Sun is </a:t>
            </a:r>
            <a:r>
              <a:rPr lang="en-US" b="1">
                <a:solidFill>
                  <a:srgbClr val="FFFF00"/>
                </a:solidFill>
                <a:latin typeface="Tahoma" charset="0"/>
              </a:rPr>
              <a:t>midway</a:t>
            </a:r>
            <a:r>
              <a:rPr lang="en-US">
                <a:latin typeface="Tahoma" charset="0"/>
              </a:rPr>
              <a:t> </a:t>
            </a:r>
            <a:r>
              <a:rPr lang="en-US" i="1">
                <a:latin typeface="Tahoma" charset="0"/>
              </a:rPr>
              <a:t>(average) </a:t>
            </a:r>
            <a:r>
              <a:rPr lang="en-US">
                <a:latin typeface="Tahoma" charset="0"/>
              </a:rPr>
              <a:t>on </a:t>
            </a:r>
            <a:r>
              <a:rPr lang="en-US" b="1">
                <a:solidFill>
                  <a:srgbClr val="FFFF00"/>
                </a:solidFill>
                <a:latin typeface="Tahoma" charset="0"/>
              </a:rPr>
              <a:t>main sequence</a:t>
            </a:r>
            <a:r>
              <a:rPr lang="en-US">
                <a:latin typeface="Tahoma" charset="0"/>
              </a:rPr>
              <a:t> line</a:t>
            </a:r>
          </a:p>
        </p:txBody>
      </p:sp>
      <p:pic>
        <p:nvPicPr>
          <p:cNvPr id="12292" name="Picture 6" descr="http://kirraweehighphysics.files.wordpress.com/2011/09/hrdiagram.gif?w=5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5" y="1905000"/>
            <a:ext cx="48990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572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http://zebu.uoregon.edu/~imamura/122/images/hr-diagrm-schemat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071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E56474-234D-A84F-8A4B-A14D04EF2F06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4760686" y="4064001"/>
            <a:ext cx="4038600" cy="175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cs typeface="+mn-cs"/>
              </a:rPr>
              <a:t>Betelgeuse is an </a:t>
            </a:r>
            <a:r>
              <a:rPr lang="en-US" sz="3600" dirty="0" smtClean="0">
                <a:cs typeface="+mn-cs"/>
              </a:rPr>
              <a:t>example of a red supergiant</a:t>
            </a:r>
            <a:endParaRPr lang="en-US" sz="3600" dirty="0">
              <a:cs typeface="+mn-cs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512595" y="1720397"/>
            <a:ext cx="4876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cs typeface="+mn-cs"/>
              </a:rPr>
              <a:t>red giant</a:t>
            </a:r>
            <a:r>
              <a:rPr lang="en-US" sz="2400" dirty="0">
                <a:cs typeface="+mn-cs"/>
              </a:rPr>
              <a:t/>
            </a:r>
            <a:br>
              <a:rPr lang="en-US" sz="2400" dirty="0">
                <a:cs typeface="+mn-cs"/>
              </a:rPr>
            </a:br>
            <a:r>
              <a:rPr lang="en-US" sz="2400" dirty="0">
                <a:cs typeface="+mn-cs"/>
              </a:rPr>
              <a:t>A star that has low surface temperature and a diameter that is large relative to the Sun.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0"/>
            <a:ext cx="3762573" cy="2376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95" y="3609975"/>
            <a:ext cx="4066661" cy="309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87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4C1603-9322-A842-8FA5-4227035E40E2}" type="slidenum">
              <a:rPr lang="en-US"/>
              <a:pPr>
                <a:defRPr/>
              </a:pPr>
              <a:t>5</a:t>
            </a:fld>
            <a:endParaRPr lang="en-US"/>
          </a:p>
        </p:txBody>
      </p:sp>
      <p:pic>
        <p:nvPicPr>
          <p:cNvPr id="40962" name="Picture 4" descr="betelge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09625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990600" y="5560350"/>
            <a:ext cx="74676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cs typeface="+mn-cs"/>
              </a:rPr>
              <a:t>Betelgeuse Star in Orion Constellation </a:t>
            </a:r>
            <a:r>
              <a:rPr lang="en-US" dirty="0">
                <a:cs typeface="+mn-cs"/>
              </a:rPr>
              <a:t> </a:t>
            </a:r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 flipV="1">
            <a:off x="3048000" y="1447800"/>
            <a:ext cx="1524000" cy="43434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328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40418" y="-28252"/>
            <a:ext cx="7315200" cy="115409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Tempus Sans ITC" charset="0"/>
                <a:cs typeface="+mj-cs"/>
              </a:rPr>
              <a:t>Stars, cont.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725714" y="1505857"/>
            <a:ext cx="7503886" cy="4803503"/>
          </a:xfrm>
        </p:spPr>
        <p:txBody>
          <a:bodyPr>
            <a:noAutofit/>
          </a:bodyPr>
          <a:lstStyle/>
          <a:p>
            <a:pPr marL="1409700" lvl="2" indent="-495300" eaLnBrk="1" hangingPunct="1">
              <a:buFontTx/>
              <a:buAutoNum type="alphaLcPeriod" startAt="5"/>
              <a:defRPr/>
            </a:pPr>
            <a:r>
              <a:rPr lang="en-US" sz="3200" dirty="0" smtClean="0"/>
              <a:t>Held together by gravitational forces</a:t>
            </a:r>
          </a:p>
          <a:p>
            <a:pPr marL="1409700" lvl="2" indent="-495300" eaLnBrk="1" hangingPunct="1">
              <a:buFontTx/>
              <a:buAutoNum type="alphaLcPeriod" startAt="5"/>
              <a:defRPr/>
            </a:pPr>
            <a:r>
              <a:rPr lang="en-US" sz="3200" dirty="0" smtClean="0"/>
              <a:t>Hydrogen combines to form helium on stars.  This is called a fusion reaction and produces energy</a:t>
            </a:r>
          </a:p>
          <a:p>
            <a:pPr marL="1409700" lvl="2" indent="-495300" eaLnBrk="1" hangingPunct="1">
              <a:buFontTx/>
              <a:buAutoNum type="alphaLcPeriod" startAt="5"/>
              <a:defRPr/>
            </a:pPr>
            <a:r>
              <a:rPr lang="en-US" sz="3200" dirty="0" smtClean="0"/>
              <a:t>Our sun is a typical star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FFA4B5-802E-C943-820F-B17C79A8ECA8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7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B5CA3-F875-004E-9E19-460CEDC15B35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8575"/>
            <a:ext cx="7315200" cy="1154113"/>
          </a:xfrm>
        </p:spPr>
        <p:txBody>
          <a:bodyPr/>
          <a:lstStyle/>
          <a:p>
            <a:pPr marL="838200" indent="-838200" eaLnBrk="1" hangingPunct="1">
              <a:defRPr/>
            </a:pPr>
            <a:r>
              <a:rPr lang="en-US" dirty="0" smtClean="0">
                <a:latin typeface="Tempus Sans ITC" charset="0"/>
                <a:cs typeface="Times New Roman" charset="0"/>
              </a:rPr>
              <a:t>The life of a star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" y="1343025"/>
            <a:ext cx="9144000" cy="4965700"/>
          </a:xfrm>
        </p:spPr>
        <p:txBody>
          <a:bodyPr>
            <a:noAutofit/>
          </a:bodyPr>
          <a:lstStyle/>
          <a:p>
            <a:pPr marL="1409700" lvl="2" indent="-495300" eaLnBrk="1" hangingPunct="1">
              <a:buFontTx/>
              <a:buAutoNum type="alphaLcPeriod"/>
              <a:defRPr/>
            </a:pPr>
            <a:r>
              <a:rPr lang="en-US" sz="3200" dirty="0" smtClean="0"/>
              <a:t>About 90 percent of all stars are in the middle of their life cycles</a:t>
            </a:r>
          </a:p>
          <a:p>
            <a:pPr marL="1409700" lvl="2" indent="-495300" eaLnBrk="1" hangingPunct="1">
              <a:buFontTx/>
              <a:buAutoNum type="alphaLcPeriod"/>
              <a:defRPr/>
            </a:pPr>
            <a:r>
              <a:rPr lang="en-US" sz="3200" dirty="0" smtClean="0"/>
              <a:t>A star is born when gas and dust collapse inward</a:t>
            </a:r>
          </a:p>
          <a:p>
            <a:pPr marL="1409700" lvl="2" indent="-495300" eaLnBrk="1" hangingPunct="1">
              <a:buFontTx/>
              <a:buAutoNum type="alphaLcPeriod"/>
              <a:defRPr/>
            </a:pPr>
            <a:r>
              <a:rPr lang="en-US" sz="3200" dirty="0" smtClean="0"/>
              <a:t>Supergiant stars form supernovas</a:t>
            </a:r>
          </a:p>
          <a:p>
            <a:pPr marL="1409700" lvl="2" indent="-495300" eaLnBrk="1" hangingPunct="1">
              <a:buFontTx/>
              <a:buAutoNum type="alphaLcPeriod"/>
              <a:defRPr/>
            </a:pPr>
            <a:r>
              <a:rPr lang="en-US" sz="3200" dirty="0" smtClean="0"/>
              <a:t>Most of the stars in the Milky Way, which are relatively small, will end their lives as white dwarfs</a:t>
            </a:r>
          </a:p>
        </p:txBody>
      </p:sp>
    </p:spTree>
    <p:extLst>
      <p:ext uri="{BB962C8B-B14F-4D97-AF65-F5344CB8AC3E}">
        <p14:creationId xmlns:p14="http://schemas.microsoft.com/office/powerpoint/2010/main" val="2262048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3988"/>
            <a:ext cx="9143999" cy="468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55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397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4532</TotalTime>
  <Words>365</Words>
  <Application>Microsoft Macintosh PowerPoint</Application>
  <PresentationFormat>On-screen Show (4:3)</PresentationFormat>
  <Paragraphs>88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Perspective</vt:lpstr>
      <vt:lpstr>Stars</vt:lpstr>
      <vt:lpstr>Properties of stars</vt:lpstr>
      <vt:lpstr>PowerPoint Presentation</vt:lpstr>
      <vt:lpstr>PowerPoint Presentation</vt:lpstr>
      <vt:lpstr>PowerPoint Presentation</vt:lpstr>
      <vt:lpstr>Stars, cont.</vt:lpstr>
      <vt:lpstr>The life of a star</vt:lpstr>
      <vt:lpstr>PowerPoint Presentation</vt:lpstr>
      <vt:lpstr>PowerPoint Presentation</vt:lpstr>
      <vt:lpstr>Stellar Evolution</vt:lpstr>
      <vt:lpstr>Birth of Star</vt:lpstr>
      <vt:lpstr>Protostar</vt:lpstr>
      <vt:lpstr>Main Sequence Star</vt:lpstr>
      <vt:lpstr>Burnout and Death</vt:lpstr>
      <vt:lpstr>Red Giants</vt:lpstr>
      <vt:lpstr>White Dwarf</vt:lpstr>
      <vt:lpstr>Burnout and Death</vt:lpstr>
      <vt:lpstr>PowerPoint Presentation</vt:lpstr>
      <vt:lpstr>Supernova</vt:lpstr>
      <vt:lpstr>Neutron Star &amp; Pulsars</vt:lpstr>
      <vt:lpstr>Black Holes</vt:lpstr>
      <vt:lpstr>Measuring the Stars</vt:lpstr>
      <vt:lpstr>PowerPoint Presentation</vt:lpstr>
      <vt:lpstr>PowerPoint Presentation</vt:lpstr>
      <vt:lpstr>Stellar Brightness</vt:lpstr>
      <vt:lpstr>PowerPoint Presentation</vt:lpstr>
      <vt:lpstr>Color &amp; Temperature</vt:lpstr>
      <vt:lpstr>PowerPoint Presentation</vt:lpstr>
      <vt:lpstr>Hertzsprung - Russell  Diagram</vt:lpstr>
      <vt:lpstr>PowerPoint Presentation</vt:lpstr>
      <vt:lpstr>Parts of a H-R Diagram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Whitney Masterson</dc:creator>
  <cp:lastModifiedBy>Whitney Masterson</cp:lastModifiedBy>
  <cp:revision>5</cp:revision>
  <dcterms:created xsi:type="dcterms:W3CDTF">2015-01-30T02:48:38Z</dcterms:created>
  <dcterms:modified xsi:type="dcterms:W3CDTF">2015-02-02T23:42:10Z</dcterms:modified>
</cp:coreProperties>
</file>