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4" r:id="rId1"/>
    <p:sldMasterId id="2147483711" r:id="rId2"/>
  </p:sldMasterIdLst>
  <p:notesMasterIdLst>
    <p:notesMasterId r:id="rId44"/>
  </p:notesMasterIdLst>
  <p:sldIdLst>
    <p:sldId id="436" r:id="rId3"/>
    <p:sldId id="345" r:id="rId4"/>
    <p:sldId id="346" r:id="rId5"/>
    <p:sldId id="370" r:id="rId6"/>
    <p:sldId id="371" r:id="rId7"/>
    <p:sldId id="347" r:id="rId8"/>
    <p:sldId id="373" r:id="rId9"/>
    <p:sldId id="348" r:id="rId10"/>
    <p:sldId id="375" r:id="rId11"/>
    <p:sldId id="376" r:id="rId12"/>
    <p:sldId id="432" r:id="rId13"/>
    <p:sldId id="349" r:id="rId14"/>
    <p:sldId id="350" r:id="rId15"/>
    <p:sldId id="351" r:id="rId16"/>
    <p:sldId id="379" r:id="rId17"/>
    <p:sldId id="380" r:id="rId18"/>
    <p:sldId id="381" r:id="rId19"/>
    <p:sldId id="352" r:id="rId20"/>
    <p:sldId id="382" r:id="rId21"/>
    <p:sldId id="354" r:id="rId22"/>
    <p:sldId id="355" r:id="rId23"/>
    <p:sldId id="356" r:id="rId24"/>
    <p:sldId id="384" r:id="rId25"/>
    <p:sldId id="357" r:id="rId26"/>
    <p:sldId id="385" r:id="rId27"/>
    <p:sldId id="358" r:id="rId28"/>
    <p:sldId id="428" r:id="rId29"/>
    <p:sldId id="360" r:id="rId30"/>
    <p:sldId id="361" r:id="rId31"/>
    <p:sldId id="362" r:id="rId32"/>
    <p:sldId id="433" r:id="rId33"/>
    <p:sldId id="363" r:id="rId34"/>
    <p:sldId id="364" r:id="rId35"/>
    <p:sldId id="365" r:id="rId36"/>
    <p:sldId id="394" r:id="rId37"/>
    <p:sldId id="366" r:id="rId38"/>
    <p:sldId id="368" r:id="rId39"/>
    <p:sldId id="409" r:id="rId40"/>
    <p:sldId id="397" r:id="rId41"/>
    <p:sldId id="434" r:id="rId42"/>
    <p:sldId id="435" r:id="rId43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9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4560B7"/>
    <a:srgbClr val="2244C8"/>
    <a:srgbClr val="4E6CC8"/>
    <a:srgbClr val="1A7016"/>
    <a:srgbClr val="1F881A"/>
    <a:srgbClr val="00CC66"/>
    <a:srgbClr val="183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1473" autoAdjust="0"/>
  </p:normalViewPr>
  <p:slideViewPr>
    <p:cSldViewPr>
      <p:cViewPr varScale="1">
        <p:scale>
          <a:sx n="66" d="100"/>
          <a:sy n="66" d="100"/>
        </p:scale>
        <p:origin x="774" y="60"/>
      </p:cViewPr>
      <p:guideLst>
        <p:guide orient="horz" pos="9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60B5EC-E31C-487B-8E34-FE5DF6B79F05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C22E1F0-FAF5-4EC9-B435-F3C23434FAAE}">
      <dgm:prSet/>
      <dgm:spPr/>
      <dgm:t>
        <a:bodyPr/>
        <a:lstStyle/>
        <a:p>
          <a:r>
            <a:rPr lang="en-US"/>
            <a:t>Three phases between 1800 and 2008</a:t>
          </a:r>
        </a:p>
      </dgm:t>
    </dgm:pt>
    <dgm:pt modelId="{5D324B3E-62E5-482A-8C66-CA5330F6809B}" type="parTrans" cxnId="{8E197536-64E8-4AA7-BD99-F1BA2F0DE8B3}">
      <dgm:prSet/>
      <dgm:spPr/>
      <dgm:t>
        <a:bodyPr/>
        <a:lstStyle/>
        <a:p>
          <a:endParaRPr lang="en-US"/>
        </a:p>
      </dgm:t>
    </dgm:pt>
    <dgm:pt modelId="{12A2C98A-BCE6-4AF2-AF84-6C4B17464B65}" type="sibTrans" cxnId="{8E197536-64E8-4AA7-BD99-F1BA2F0DE8B3}">
      <dgm:prSet/>
      <dgm:spPr/>
      <dgm:t>
        <a:bodyPr/>
        <a:lstStyle/>
        <a:p>
          <a:endParaRPr lang="en-US"/>
        </a:p>
      </dgm:t>
    </dgm:pt>
    <dgm:pt modelId="{BF27294C-68C6-44F0-B721-28D69A565749}">
      <dgm:prSet/>
      <dgm:spPr/>
      <dgm:t>
        <a:bodyPr/>
        <a:lstStyle/>
        <a:p>
          <a:r>
            <a:rPr lang="en-US"/>
            <a:t>Migration from rural areas to large central cities</a:t>
          </a:r>
        </a:p>
      </dgm:t>
    </dgm:pt>
    <dgm:pt modelId="{AD367AC6-0A44-4FE6-A3DF-15F21396DC36}" type="parTrans" cxnId="{6790B838-FC8D-4564-85F4-94EB11D36E2A}">
      <dgm:prSet/>
      <dgm:spPr/>
      <dgm:t>
        <a:bodyPr/>
        <a:lstStyle/>
        <a:p>
          <a:endParaRPr lang="en-US"/>
        </a:p>
      </dgm:t>
    </dgm:pt>
    <dgm:pt modelId="{CBF889BE-A16E-4279-809B-F69115413C96}" type="sibTrans" cxnId="{6790B838-FC8D-4564-85F4-94EB11D36E2A}">
      <dgm:prSet/>
      <dgm:spPr/>
      <dgm:t>
        <a:bodyPr/>
        <a:lstStyle/>
        <a:p>
          <a:endParaRPr lang="en-US"/>
        </a:p>
      </dgm:t>
    </dgm:pt>
    <dgm:pt modelId="{BE52D7DB-D4D1-401A-A6B9-A83A9420DB19}">
      <dgm:prSet/>
      <dgm:spPr/>
      <dgm:t>
        <a:bodyPr/>
        <a:lstStyle/>
        <a:p>
          <a:r>
            <a:rPr lang="en-US"/>
            <a:t>Migration from large central cities to suburbs and smaller cities</a:t>
          </a:r>
        </a:p>
      </dgm:t>
    </dgm:pt>
    <dgm:pt modelId="{5BA06660-DC6E-4AB3-B448-C228A3774034}" type="parTrans" cxnId="{32709309-6EFB-4C71-8944-59900828A752}">
      <dgm:prSet/>
      <dgm:spPr/>
      <dgm:t>
        <a:bodyPr/>
        <a:lstStyle/>
        <a:p>
          <a:endParaRPr lang="en-US"/>
        </a:p>
      </dgm:t>
    </dgm:pt>
    <dgm:pt modelId="{FA372C47-D2CE-4BC8-A085-BF0EFE53E2D7}" type="sibTrans" cxnId="{32709309-6EFB-4C71-8944-59900828A752}">
      <dgm:prSet/>
      <dgm:spPr/>
      <dgm:t>
        <a:bodyPr/>
        <a:lstStyle/>
        <a:p>
          <a:endParaRPr lang="en-US"/>
        </a:p>
      </dgm:t>
    </dgm:pt>
    <dgm:pt modelId="{87830879-367B-4A16-A9A6-5DC47332A9DB}">
      <dgm:prSet/>
      <dgm:spPr/>
      <dgm:t>
        <a:bodyPr/>
        <a:lstStyle/>
        <a:p>
          <a:r>
            <a:rPr lang="en-US"/>
            <a:t>Migration from North and East to South and West</a:t>
          </a:r>
        </a:p>
      </dgm:t>
    </dgm:pt>
    <dgm:pt modelId="{5F80FBAF-3F96-46FC-A5B3-AC3898E02D1F}" type="parTrans" cxnId="{BAD6C22A-18E6-4068-85A4-3A2D67579203}">
      <dgm:prSet/>
      <dgm:spPr/>
      <dgm:t>
        <a:bodyPr/>
        <a:lstStyle/>
        <a:p>
          <a:endParaRPr lang="en-US"/>
        </a:p>
      </dgm:t>
    </dgm:pt>
    <dgm:pt modelId="{CA32BB4F-00FE-4605-9B28-B0ACD2C366CD}" type="sibTrans" cxnId="{BAD6C22A-18E6-4068-85A4-3A2D67579203}">
      <dgm:prSet/>
      <dgm:spPr/>
      <dgm:t>
        <a:bodyPr/>
        <a:lstStyle/>
        <a:p>
          <a:endParaRPr lang="en-US"/>
        </a:p>
      </dgm:t>
    </dgm:pt>
    <dgm:pt modelId="{0541CC38-1759-4628-A3B6-F85ED737C596}">
      <dgm:prSet/>
      <dgm:spPr/>
      <dgm:t>
        <a:bodyPr/>
        <a:lstStyle/>
        <a:p>
          <a:r>
            <a:rPr lang="en-US"/>
            <a:t>Aging infrastructure</a:t>
          </a:r>
        </a:p>
      </dgm:t>
    </dgm:pt>
    <dgm:pt modelId="{ACBE939B-41B3-4A72-A493-D7C4E9C9711E}" type="parTrans" cxnId="{B7F208C7-3753-469C-9E0E-3C1EFEACEF55}">
      <dgm:prSet/>
      <dgm:spPr/>
      <dgm:t>
        <a:bodyPr/>
        <a:lstStyle/>
        <a:p>
          <a:endParaRPr lang="en-US"/>
        </a:p>
      </dgm:t>
    </dgm:pt>
    <dgm:pt modelId="{409B4B3B-45B2-45C5-97BF-794355CD52DA}" type="sibTrans" cxnId="{B7F208C7-3753-469C-9E0E-3C1EFEACEF55}">
      <dgm:prSet/>
      <dgm:spPr/>
      <dgm:t>
        <a:bodyPr/>
        <a:lstStyle/>
        <a:p>
          <a:endParaRPr lang="en-US"/>
        </a:p>
      </dgm:t>
    </dgm:pt>
    <dgm:pt modelId="{EBEC6747-2168-4B69-8659-D25896B9FB12}">
      <dgm:prSet/>
      <dgm:spPr/>
      <dgm:t>
        <a:bodyPr/>
        <a:lstStyle/>
        <a:p>
          <a:r>
            <a:rPr lang="en-US"/>
            <a:t>Deteriorating </a:t>
          </a:r>
        </a:p>
      </dgm:t>
    </dgm:pt>
    <dgm:pt modelId="{9F9BE98D-F1C3-4214-86CA-D8068CFFDA93}" type="parTrans" cxnId="{CD520E85-509B-47FF-81CF-F59B0B1BED97}">
      <dgm:prSet/>
      <dgm:spPr/>
      <dgm:t>
        <a:bodyPr/>
        <a:lstStyle/>
        <a:p>
          <a:endParaRPr lang="en-US"/>
        </a:p>
      </dgm:t>
    </dgm:pt>
    <dgm:pt modelId="{D987721F-D16D-45B2-9163-5D4844E86DF9}" type="sibTrans" cxnId="{CD520E85-509B-47FF-81CF-F59B0B1BED97}">
      <dgm:prSet/>
      <dgm:spPr/>
      <dgm:t>
        <a:bodyPr/>
        <a:lstStyle/>
        <a:p>
          <a:endParaRPr lang="en-US"/>
        </a:p>
      </dgm:t>
    </dgm:pt>
    <dgm:pt modelId="{40A4F39B-8861-4DCE-A280-EF81FAB14528}" type="pres">
      <dgm:prSet presAssocID="{FB60B5EC-E31C-487B-8E34-FE5DF6B79F05}" presName="Name0" presStyleCnt="0">
        <dgm:presLayoutVars>
          <dgm:dir/>
          <dgm:animLvl val="lvl"/>
          <dgm:resizeHandles val="exact"/>
        </dgm:presLayoutVars>
      </dgm:prSet>
      <dgm:spPr/>
    </dgm:pt>
    <dgm:pt modelId="{D8DFEF84-D155-49BB-9D9A-517FA1BC7C50}" type="pres">
      <dgm:prSet presAssocID="{FC22E1F0-FAF5-4EC9-B435-F3C23434FAAE}" presName="composite" presStyleCnt="0"/>
      <dgm:spPr/>
    </dgm:pt>
    <dgm:pt modelId="{7D28B1D8-0C65-4878-B16E-6B729AD316E5}" type="pres">
      <dgm:prSet presAssocID="{FC22E1F0-FAF5-4EC9-B435-F3C23434FAA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F506647-1B23-442D-A2E6-3BBC8BB4D78E}" type="pres">
      <dgm:prSet presAssocID="{FC22E1F0-FAF5-4EC9-B435-F3C23434FAAE}" presName="desTx" presStyleLbl="alignAccFollowNode1" presStyleIdx="0" presStyleCnt="2">
        <dgm:presLayoutVars>
          <dgm:bulletEnabled val="1"/>
        </dgm:presLayoutVars>
      </dgm:prSet>
      <dgm:spPr/>
    </dgm:pt>
    <dgm:pt modelId="{BA6FC33F-6D8E-4164-86D3-5275C9011D36}" type="pres">
      <dgm:prSet presAssocID="{12A2C98A-BCE6-4AF2-AF84-6C4B17464B65}" presName="space" presStyleCnt="0"/>
      <dgm:spPr/>
    </dgm:pt>
    <dgm:pt modelId="{FCC12610-1A06-4978-93DF-A40E2FDFA0A8}" type="pres">
      <dgm:prSet presAssocID="{0541CC38-1759-4628-A3B6-F85ED737C596}" presName="composite" presStyleCnt="0"/>
      <dgm:spPr/>
    </dgm:pt>
    <dgm:pt modelId="{262FBE4E-D442-491F-B43F-D38A05C31010}" type="pres">
      <dgm:prSet presAssocID="{0541CC38-1759-4628-A3B6-F85ED737C59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B25414BB-AB66-46DE-9FA8-E59C484513A7}" type="pres">
      <dgm:prSet presAssocID="{0541CC38-1759-4628-A3B6-F85ED737C596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2709309-6EFB-4C71-8944-59900828A752}" srcId="{FC22E1F0-FAF5-4EC9-B435-F3C23434FAAE}" destId="{BE52D7DB-D4D1-401A-A6B9-A83A9420DB19}" srcOrd="1" destOrd="0" parTransId="{5BA06660-DC6E-4AB3-B448-C228A3774034}" sibTransId="{FA372C47-D2CE-4BC8-A085-BF0EFE53E2D7}"/>
    <dgm:cxn modelId="{BAD6C22A-18E6-4068-85A4-3A2D67579203}" srcId="{FC22E1F0-FAF5-4EC9-B435-F3C23434FAAE}" destId="{87830879-367B-4A16-A9A6-5DC47332A9DB}" srcOrd="2" destOrd="0" parTransId="{5F80FBAF-3F96-46FC-A5B3-AC3898E02D1F}" sibTransId="{CA32BB4F-00FE-4605-9B28-B0ACD2C366CD}"/>
    <dgm:cxn modelId="{8E197536-64E8-4AA7-BD99-F1BA2F0DE8B3}" srcId="{FB60B5EC-E31C-487B-8E34-FE5DF6B79F05}" destId="{FC22E1F0-FAF5-4EC9-B435-F3C23434FAAE}" srcOrd="0" destOrd="0" parTransId="{5D324B3E-62E5-482A-8C66-CA5330F6809B}" sibTransId="{12A2C98A-BCE6-4AF2-AF84-6C4B17464B65}"/>
    <dgm:cxn modelId="{6790B838-FC8D-4564-85F4-94EB11D36E2A}" srcId="{FC22E1F0-FAF5-4EC9-B435-F3C23434FAAE}" destId="{BF27294C-68C6-44F0-B721-28D69A565749}" srcOrd="0" destOrd="0" parTransId="{AD367AC6-0A44-4FE6-A3DF-15F21396DC36}" sibTransId="{CBF889BE-A16E-4279-809B-F69115413C96}"/>
    <dgm:cxn modelId="{83A5783C-0E5D-46EC-8935-83C6236A5FE7}" type="presOf" srcId="{0541CC38-1759-4628-A3B6-F85ED737C596}" destId="{262FBE4E-D442-491F-B43F-D38A05C31010}" srcOrd="0" destOrd="0" presId="urn:microsoft.com/office/officeart/2005/8/layout/hList1"/>
    <dgm:cxn modelId="{430FFB64-802E-428C-8A73-48673D677A99}" type="presOf" srcId="{EBEC6747-2168-4B69-8659-D25896B9FB12}" destId="{B25414BB-AB66-46DE-9FA8-E59C484513A7}" srcOrd="0" destOrd="0" presId="urn:microsoft.com/office/officeart/2005/8/layout/hList1"/>
    <dgm:cxn modelId="{2C26E166-BB0A-430E-AB9D-29929A38ABC4}" type="presOf" srcId="{FC22E1F0-FAF5-4EC9-B435-F3C23434FAAE}" destId="{7D28B1D8-0C65-4878-B16E-6B729AD316E5}" srcOrd="0" destOrd="0" presId="urn:microsoft.com/office/officeart/2005/8/layout/hList1"/>
    <dgm:cxn modelId="{0A935A77-3A9C-423B-BFFB-F95791DA0CAF}" type="presOf" srcId="{FB60B5EC-E31C-487B-8E34-FE5DF6B79F05}" destId="{40A4F39B-8861-4DCE-A280-EF81FAB14528}" srcOrd="0" destOrd="0" presId="urn:microsoft.com/office/officeart/2005/8/layout/hList1"/>
    <dgm:cxn modelId="{1AFE6C82-D823-4821-93B3-C26D0ED6A50C}" type="presOf" srcId="{BE52D7DB-D4D1-401A-A6B9-A83A9420DB19}" destId="{7F506647-1B23-442D-A2E6-3BBC8BB4D78E}" srcOrd="0" destOrd="1" presId="urn:microsoft.com/office/officeart/2005/8/layout/hList1"/>
    <dgm:cxn modelId="{33FD9083-9A64-4C54-B1DC-F154A1E4462A}" type="presOf" srcId="{87830879-367B-4A16-A9A6-5DC47332A9DB}" destId="{7F506647-1B23-442D-A2E6-3BBC8BB4D78E}" srcOrd="0" destOrd="2" presId="urn:microsoft.com/office/officeart/2005/8/layout/hList1"/>
    <dgm:cxn modelId="{CD520E85-509B-47FF-81CF-F59B0B1BED97}" srcId="{0541CC38-1759-4628-A3B6-F85ED737C596}" destId="{EBEC6747-2168-4B69-8659-D25896B9FB12}" srcOrd="0" destOrd="0" parTransId="{9F9BE98D-F1C3-4214-86CA-D8068CFFDA93}" sibTransId="{D987721F-D16D-45B2-9163-5D4844E86DF9}"/>
    <dgm:cxn modelId="{B7F208C7-3753-469C-9E0E-3C1EFEACEF55}" srcId="{FB60B5EC-E31C-487B-8E34-FE5DF6B79F05}" destId="{0541CC38-1759-4628-A3B6-F85ED737C596}" srcOrd="1" destOrd="0" parTransId="{ACBE939B-41B3-4A72-A493-D7C4E9C9711E}" sibTransId="{409B4B3B-45B2-45C5-97BF-794355CD52DA}"/>
    <dgm:cxn modelId="{6350BEC7-6C10-444A-9429-7FE2B6A6584A}" type="presOf" srcId="{BF27294C-68C6-44F0-B721-28D69A565749}" destId="{7F506647-1B23-442D-A2E6-3BBC8BB4D78E}" srcOrd="0" destOrd="0" presId="urn:microsoft.com/office/officeart/2005/8/layout/hList1"/>
    <dgm:cxn modelId="{0D44EFAA-D98C-4E1D-9538-B0C6A68FFDDB}" type="presParOf" srcId="{40A4F39B-8861-4DCE-A280-EF81FAB14528}" destId="{D8DFEF84-D155-49BB-9D9A-517FA1BC7C50}" srcOrd="0" destOrd="0" presId="urn:microsoft.com/office/officeart/2005/8/layout/hList1"/>
    <dgm:cxn modelId="{EF197677-8389-4D69-9A07-F111BB2250F4}" type="presParOf" srcId="{D8DFEF84-D155-49BB-9D9A-517FA1BC7C50}" destId="{7D28B1D8-0C65-4878-B16E-6B729AD316E5}" srcOrd="0" destOrd="0" presId="urn:microsoft.com/office/officeart/2005/8/layout/hList1"/>
    <dgm:cxn modelId="{9DCA15D6-5281-4603-B6C0-AAF9456BD204}" type="presParOf" srcId="{D8DFEF84-D155-49BB-9D9A-517FA1BC7C50}" destId="{7F506647-1B23-442D-A2E6-3BBC8BB4D78E}" srcOrd="1" destOrd="0" presId="urn:microsoft.com/office/officeart/2005/8/layout/hList1"/>
    <dgm:cxn modelId="{E0745C5A-180C-4090-AB33-B270895D86CF}" type="presParOf" srcId="{40A4F39B-8861-4DCE-A280-EF81FAB14528}" destId="{BA6FC33F-6D8E-4164-86D3-5275C9011D36}" srcOrd="1" destOrd="0" presId="urn:microsoft.com/office/officeart/2005/8/layout/hList1"/>
    <dgm:cxn modelId="{79388D21-BD07-4981-A6D7-1807C9CF11A8}" type="presParOf" srcId="{40A4F39B-8861-4DCE-A280-EF81FAB14528}" destId="{FCC12610-1A06-4978-93DF-A40E2FDFA0A8}" srcOrd="2" destOrd="0" presId="urn:microsoft.com/office/officeart/2005/8/layout/hList1"/>
    <dgm:cxn modelId="{1EB7D74B-65A0-4102-956E-D5BE1FBF6DF3}" type="presParOf" srcId="{FCC12610-1A06-4978-93DF-A40E2FDFA0A8}" destId="{262FBE4E-D442-491F-B43F-D38A05C31010}" srcOrd="0" destOrd="0" presId="urn:microsoft.com/office/officeart/2005/8/layout/hList1"/>
    <dgm:cxn modelId="{DBCFF718-0019-48F3-99C4-A4744B1409D1}" type="presParOf" srcId="{FCC12610-1A06-4978-93DF-A40E2FDFA0A8}" destId="{B25414BB-AB66-46DE-9FA8-E59C484513A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881978-9920-4F40-9418-77195A4A4997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FE91CBD-1ADC-4B7A-8467-972DE92914C1}">
      <dgm:prSet/>
      <dgm:spPr/>
      <dgm:t>
        <a:bodyPr/>
        <a:lstStyle/>
        <a:p>
          <a:r>
            <a:rPr lang="en-US"/>
            <a:t>Urban sprawl </a:t>
          </a:r>
        </a:p>
      </dgm:t>
    </dgm:pt>
    <dgm:pt modelId="{48001735-AED0-4C5E-A68F-4BB8A44917D5}" type="parTrans" cxnId="{D93DC2C2-D071-410D-B1A7-D93748DF7AC8}">
      <dgm:prSet/>
      <dgm:spPr/>
      <dgm:t>
        <a:bodyPr/>
        <a:lstStyle/>
        <a:p>
          <a:endParaRPr lang="en-US"/>
        </a:p>
      </dgm:t>
    </dgm:pt>
    <dgm:pt modelId="{F23A6717-21FE-4DFE-8615-E2C45B988800}" type="sibTrans" cxnId="{D93DC2C2-D071-410D-B1A7-D93748DF7AC8}">
      <dgm:prSet/>
      <dgm:spPr/>
      <dgm:t>
        <a:bodyPr/>
        <a:lstStyle/>
        <a:p>
          <a:endParaRPr lang="en-US"/>
        </a:p>
      </dgm:t>
    </dgm:pt>
    <dgm:pt modelId="{D31AD6F6-17F0-4C9A-B53C-2E9C529B247E}">
      <dgm:prSet/>
      <dgm:spPr/>
      <dgm:t>
        <a:bodyPr/>
        <a:lstStyle/>
        <a:p>
          <a:r>
            <a:rPr lang="en-US"/>
            <a:t>Low-density development at edges of cities/towns</a:t>
          </a:r>
        </a:p>
      </dgm:t>
    </dgm:pt>
    <dgm:pt modelId="{7FD5BDDF-9827-4DE4-BBFF-E2CAFAE29BCF}" type="parTrans" cxnId="{6D6248A9-2A7B-439A-8E05-892CA084FE16}">
      <dgm:prSet/>
      <dgm:spPr/>
      <dgm:t>
        <a:bodyPr/>
        <a:lstStyle/>
        <a:p>
          <a:endParaRPr lang="en-US"/>
        </a:p>
      </dgm:t>
    </dgm:pt>
    <dgm:pt modelId="{E66525EB-A7A5-4BD2-9271-DB6411F4EC66}" type="sibTrans" cxnId="{6D6248A9-2A7B-439A-8E05-892CA084FE16}">
      <dgm:prSet/>
      <dgm:spPr/>
      <dgm:t>
        <a:bodyPr/>
        <a:lstStyle/>
        <a:p>
          <a:endParaRPr lang="en-US"/>
        </a:p>
      </dgm:t>
    </dgm:pt>
    <dgm:pt modelId="{3F11CEDE-0282-4126-8FC2-260F6A618484}">
      <dgm:prSet/>
      <dgm:spPr/>
      <dgm:t>
        <a:bodyPr/>
        <a:lstStyle/>
        <a:p>
          <a:r>
            <a:rPr lang="en-US"/>
            <a:t>Contributing factors to urban sprawl in the U.S.</a:t>
          </a:r>
        </a:p>
      </dgm:t>
    </dgm:pt>
    <dgm:pt modelId="{F8CBA041-A61A-4871-9811-9CDEBA07D6F2}" type="parTrans" cxnId="{827ABDAA-8A80-427A-9CFD-E99F86238483}">
      <dgm:prSet/>
      <dgm:spPr/>
      <dgm:t>
        <a:bodyPr/>
        <a:lstStyle/>
        <a:p>
          <a:endParaRPr lang="en-US"/>
        </a:p>
      </dgm:t>
    </dgm:pt>
    <dgm:pt modelId="{66069E51-58D4-4D4A-8F25-E187483A671E}" type="sibTrans" cxnId="{827ABDAA-8A80-427A-9CFD-E99F86238483}">
      <dgm:prSet/>
      <dgm:spPr/>
      <dgm:t>
        <a:bodyPr/>
        <a:lstStyle/>
        <a:p>
          <a:endParaRPr lang="en-US"/>
        </a:p>
      </dgm:t>
    </dgm:pt>
    <dgm:pt modelId="{9FD5CA3F-7187-41D4-AF0C-20A5FA53BAEF}">
      <dgm:prSet/>
      <dgm:spPr/>
      <dgm:t>
        <a:bodyPr/>
        <a:lstStyle/>
        <a:p>
          <a:r>
            <a:rPr lang="en-US"/>
            <a:t>Ample land</a:t>
          </a:r>
        </a:p>
      </dgm:t>
    </dgm:pt>
    <dgm:pt modelId="{7C79C196-249E-48A2-B2E2-663E74E18847}" type="parTrans" cxnId="{91D165E7-A9B9-4EC9-881E-6889B6727CEF}">
      <dgm:prSet/>
      <dgm:spPr/>
      <dgm:t>
        <a:bodyPr/>
        <a:lstStyle/>
        <a:p>
          <a:endParaRPr lang="en-US"/>
        </a:p>
      </dgm:t>
    </dgm:pt>
    <dgm:pt modelId="{1FD5C950-C6C6-4096-A4F4-2C97E3F0D77D}" type="sibTrans" cxnId="{91D165E7-A9B9-4EC9-881E-6889B6727CEF}">
      <dgm:prSet/>
      <dgm:spPr/>
      <dgm:t>
        <a:bodyPr/>
        <a:lstStyle/>
        <a:p>
          <a:endParaRPr lang="en-US"/>
        </a:p>
      </dgm:t>
    </dgm:pt>
    <dgm:pt modelId="{6AFAA69E-EB55-42EB-BAF6-6E6D4BAD469E}">
      <dgm:prSet/>
      <dgm:spPr/>
      <dgm:t>
        <a:bodyPr/>
        <a:lstStyle/>
        <a:p>
          <a:r>
            <a:rPr lang="en-US"/>
            <a:t>Low-cost gasoline – highways</a:t>
          </a:r>
        </a:p>
      </dgm:t>
    </dgm:pt>
    <dgm:pt modelId="{939C0DC0-1AE0-42F0-B0DB-46BA290D4195}" type="parTrans" cxnId="{836F2ACF-74DA-4908-A691-73851B6652C5}">
      <dgm:prSet/>
      <dgm:spPr/>
      <dgm:t>
        <a:bodyPr/>
        <a:lstStyle/>
        <a:p>
          <a:endParaRPr lang="en-US"/>
        </a:p>
      </dgm:t>
    </dgm:pt>
    <dgm:pt modelId="{81FF7861-A53E-4717-91CD-E51FFCA1D356}" type="sibTrans" cxnId="{836F2ACF-74DA-4908-A691-73851B6652C5}">
      <dgm:prSet/>
      <dgm:spPr/>
      <dgm:t>
        <a:bodyPr/>
        <a:lstStyle/>
        <a:p>
          <a:endParaRPr lang="en-US"/>
        </a:p>
      </dgm:t>
    </dgm:pt>
    <dgm:pt modelId="{BD6216FD-BD5F-4653-927A-F4CC84A0B738}">
      <dgm:prSet/>
      <dgm:spPr/>
      <dgm:t>
        <a:bodyPr/>
        <a:lstStyle/>
        <a:p>
          <a:r>
            <a:rPr lang="en-US"/>
            <a:t>Tax laws encouraged home ownership</a:t>
          </a:r>
        </a:p>
      </dgm:t>
    </dgm:pt>
    <dgm:pt modelId="{7F7E9702-A7C9-4F50-9264-EBDE54BA366A}" type="parTrans" cxnId="{F0FB5EB9-653A-4E6F-99B0-D1F8EDB0FBA9}">
      <dgm:prSet/>
      <dgm:spPr/>
      <dgm:t>
        <a:bodyPr/>
        <a:lstStyle/>
        <a:p>
          <a:endParaRPr lang="en-US"/>
        </a:p>
      </dgm:t>
    </dgm:pt>
    <dgm:pt modelId="{42E916E0-D74D-42E8-8481-086292A69260}" type="sibTrans" cxnId="{F0FB5EB9-653A-4E6F-99B0-D1F8EDB0FBA9}">
      <dgm:prSet/>
      <dgm:spPr/>
      <dgm:t>
        <a:bodyPr/>
        <a:lstStyle/>
        <a:p>
          <a:endParaRPr lang="en-US"/>
        </a:p>
      </dgm:t>
    </dgm:pt>
    <dgm:pt modelId="{F7DDAA93-7B2D-4740-8CC1-5DC075553E4C}" type="pres">
      <dgm:prSet presAssocID="{EA881978-9920-4F40-9418-77195A4A4997}" presName="Name0" presStyleCnt="0">
        <dgm:presLayoutVars>
          <dgm:dir/>
          <dgm:animLvl val="lvl"/>
          <dgm:resizeHandles val="exact"/>
        </dgm:presLayoutVars>
      </dgm:prSet>
      <dgm:spPr/>
    </dgm:pt>
    <dgm:pt modelId="{152F3DF2-E91A-4CBD-8C5B-255F739D9EA6}" type="pres">
      <dgm:prSet presAssocID="{3F11CEDE-0282-4126-8FC2-260F6A618484}" presName="boxAndChildren" presStyleCnt="0"/>
      <dgm:spPr/>
    </dgm:pt>
    <dgm:pt modelId="{0B048E2A-EE65-43F5-9A27-71B086E9DB7D}" type="pres">
      <dgm:prSet presAssocID="{3F11CEDE-0282-4126-8FC2-260F6A618484}" presName="parentTextBox" presStyleLbl="node1" presStyleIdx="0" presStyleCnt="2"/>
      <dgm:spPr/>
    </dgm:pt>
    <dgm:pt modelId="{D672A941-E4CD-4E04-A80B-D6720C516C6D}" type="pres">
      <dgm:prSet presAssocID="{3F11CEDE-0282-4126-8FC2-260F6A618484}" presName="entireBox" presStyleLbl="node1" presStyleIdx="0" presStyleCnt="2"/>
      <dgm:spPr/>
    </dgm:pt>
    <dgm:pt modelId="{8D0B779D-B0F4-4D37-B298-4A5CDE999709}" type="pres">
      <dgm:prSet presAssocID="{3F11CEDE-0282-4126-8FC2-260F6A618484}" presName="descendantBox" presStyleCnt="0"/>
      <dgm:spPr/>
    </dgm:pt>
    <dgm:pt modelId="{8956C878-E4F5-4FEA-B948-26E0D8CB6B30}" type="pres">
      <dgm:prSet presAssocID="{9FD5CA3F-7187-41D4-AF0C-20A5FA53BAEF}" presName="childTextBox" presStyleLbl="fgAccFollowNode1" presStyleIdx="0" presStyleCnt="4">
        <dgm:presLayoutVars>
          <dgm:bulletEnabled val="1"/>
        </dgm:presLayoutVars>
      </dgm:prSet>
      <dgm:spPr/>
    </dgm:pt>
    <dgm:pt modelId="{448AC9F7-335C-4CCC-A385-12DD2882EBB0}" type="pres">
      <dgm:prSet presAssocID="{6AFAA69E-EB55-42EB-BAF6-6E6D4BAD469E}" presName="childTextBox" presStyleLbl="fgAccFollowNode1" presStyleIdx="1" presStyleCnt="4">
        <dgm:presLayoutVars>
          <dgm:bulletEnabled val="1"/>
        </dgm:presLayoutVars>
      </dgm:prSet>
      <dgm:spPr/>
    </dgm:pt>
    <dgm:pt modelId="{66CA1FC0-2B18-46EB-970F-CC6CA2EB0F1C}" type="pres">
      <dgm:prSet presAssocID="{BD6216FD-BD5F-4653-927A-F4CC84A0B738}" presName="childTextBox" presStyleLbl="fgAccFollowNode1" presStyleIdx="2" presStyleCnt="4">
        <dgm:presLayoutVars>
          <dgm:bulletEnabled val="1"/>
        </dgm:presLayoutVars>
      </dgm:prSet>
      <dgm:spPr/>
    </dgm:pt>
    <dgm:pt modelId="{047DE537-806F-4EB3-9CA8-BBA2CF392A39}" type="pres">
      <dgm:prSet presAssocID="{F23A6717-21FE-4DFE-8615-E2C45B988800}" presName="sp" presStyleCnt="0"/>
      <dgm:spPr/>
    </dgm:pt>
    <dgm:pt modelId="{ACF768C5-5391-4E0A-9A88-8AFDDE3FCBF9}" type="pres">
      <dgm:prSet presAssocID="{AFE91CBD-1ADC-4B7A-8467-972DE92914C1}" presName="arrowAndChildren" presStyleCnt="0"/>
      <dgm:spPr/>
    </dgm:pt>
    <dgm:pt modelId="{DFBB6365-4216-4348-BA18-6981CCDA112D}" type="pres">
      <dgm:prSet presAssocID="{AFE91CBD-1ADC-4B7A-8467-972DE92914C1}" presName="parentTextArrow" presStyleLbl="node1" presStyleIdx="0" presStyleCnt="2"/>
      <dgm:spPr/>
    </dgm:pt>
    <dgm:pt modelId="{31E274EC-F89D-414D-970A-649255FFC38C}" type="pres">
      <dgm:prSet presAssocID="{AFE91CBD-1ADC-4B7A-8467-972DE92914C1}" presName="arrow" presStyleLbl="node1" presStyleIdx="1" presStyleCnt="2"/>
      <dgm:spPr/>
    </dgm:pt>
    <dgm:pt modelId="{F99AAAF8-F19D-4101-8B77-7B96046C2118}" type="pres">
      <dgm:prSet presAssocID="{AFE91CBD-1ADC-4B7A-8467-972DE92914C1}" presName="descendantArrow" presStyleCnt="0"/>
      <dgm:spPr/>
    </dgm:pt>
    <dgm:pt modelId="{4EE38041-E1A0-412A-9974-C2CDDDED8CB2}" type="pres">
      <dgm:prSet presAssocID="{D31AD6F6-17F0-4C9A-B53C-2E9C529B247E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748F9217-D66F-4747-88A4-4D32E10832A9}" type="presOf" srcId="{D31AD6F6-17F0-4C9A-B53C-2E9C529B247E}" destId="{4EE38041-E1A0-412A-9974-C2CDDDED8CB2}" srcOrd="0" destOrd="0" presId="urn:microsoft.com/office/officeart/2005/8/layout/process4"/>
    <dgm:cxn modelId="{F147401D-ECE8-40F4-AA5C-B800B329428F}" type="presOf" srcId="{9FD5CA3F-7187-41D4-AF0C-20A5FA53BAEF}" destId="{8956C878-E4F5-4FEA-B948-26E0D8CB6B30}" srcOrd="0" destOrd="0" presId="urn:microsoft.com/office/officeart/2005/8/layout/process4"/>
    <dgm:cxn modelId="{8693BF2A-7167-4A1C-8D25-02A155DB64A2}" type="presOf" srcId="{3F11CEDE-0282-4126-8FC2-260F6A618484}" destId="{D672A941-E4CD-4E04-A80B-D6720C516C6D}" srcOrd="1" destOrd="0" presId="urn:microsoft.com/office/officeart/2005/8/layout/process4"/>
    <dgm:cxn modelId="{4DDD2765-937C-4E2A-AC49-F51651A84C23}" type="presOf" srcId="{BD6216FD-BD5F-4653-927A-F4CC84A0B738}" destId="{66CA1FC0-2B18-46EB-970F-CC6CA2EB0F1C}" srcOrd="0" destOrd="0" presId="urn:microsoft.com/office/officeart/2005/8/layout/process4"/>
    <dgm:cxn modelId="{E8785C6C-8C02-4C01-B290-CA37323B9299}" type="presOf" srcId="{AFE91CBD-1ADC-4B7A-8467-972DE92914C1}" destId="{31E274EC-F89D-414D-970A-649255FFC38C}" srcOrd="1" destOrd="0" presId="urn:microsoft.com/office/officeart/2005/8/layout/process4"/>
    <dgm:cxn modelId="{F075A253-DE38-4168-B10D-9324EDF4F23C}" type="presOf" srcId="{AFE91CBD-1ADC-4B7A-8467-972DE92914C1}" destId="{DFBB6365-4216-4348-BA18-6981CCDA112D}" srcOrd="0" destOrd="0" presId="urn:microsoft.com/office/officeart/2005/8/layout/process4"/>
    <dgm:cxn modelId="{4F7C8B55-1124-44B7-9669-DE079B0354BB}" type="presOf" srcId="{3F11CEDE-0282-4126-8FC2-260F6A618484}" destId="{0B048E2A-EE65-43F5-9A27-71B086E9DB7D}" srcOrd="0" destOrd="0" presId="urn:microsoft.com/office/officeart/2005/8/layout/process4"/>
    <dgm:cxn modelId="{6D6248A9-2A7B-439A-8E05-892CA084FE16}" srcId="{AFE91CBD-1ADC-4B7A-8467-972DE92914C1}" destId="{D31AD6F6-17F0-4C9A-B53C-2E9C529B247E}" srcOrd="0" destOrd="0" parTransId="{7FD5BDDF-9827-4DE4-BBFF-E2CAFAE29BCF}" sibTransId="{E66525EB-A7A5-4BD2-9271-DB6411F4EC66}"/>
    <dgm:cxn modelId="{827ABDAA-8A80-427A-9CFD-E99F86238483}" srcId="{EA881978-9920-4F40-9418-77195A4A4997}" destId="{3F11CEDE-0282-4126-8FC2-260F6A618484}" srcOrd="1" destOrd="0" parTransId="{F8CBA041-A61A-4871-9811-9CDEBA07D6F2}" sibTransId="{66069E51-58D4-4D4A-8F25-E187483A671E}"/>
    <dgm:cxn modelId="{081E9FAC-FC45-4595-89BC-B6DB09721079}" type="presOf" srcId="{6AFAA69E-EB55-42EB-BAF6-6E6D4BAD469E}" destId="{448AC9F7-335C-4CCC-A385-12DD2882EBB0}" srcOrd="0" destOrd="0" presId="urn:microsoft.com/office/officeart/2005/8/layout/process4"/>
    <dgm:cxn modelId="{F0FB5EB9-653A-4E6F-99B0-D1F8EDB0FBA9}" srcId="{3F11CEDE-0282-4126-8FC2-260F6A618484}" destId="{BD6216FD-BD5F-4653-927A-F4CC84A0B738}" srcOrd="2" destOrd="0" parTransId="{7F7E9702-A7C9-4F50-9264-EBDE54BA366A}" sibTransId="{42E916E0-D74D-42E8-8481-086292A69260}"/>
    <dgm:cxn modelId="{D93DC2C2-D071-410D-B1A7-D93748DF7AC8}" srcId="{EA881978-9920-4F40-9418-77195A4A4997}" destId="{AFE91CBD-1ADC-4B7A-8467-972DE92914C1}" srcOrd="0" destOrd="0" parTransId="{48001735-AED0-4C5E-A68F-4BB8A44917D5}" sibTransId="{F23A6717-21FE-4DFE-8615-E2C45B988800}"/>
    <dgm:cxn modelId="{51F733CC-9347-4B69-849B-207C80D8D519}" type="presOf" srcId="{EA881978-9920-4F40-9418-77195A4A4997}" destId="{F7DDAA93-7B2D-4740-8CC1-5DC075553E4C}" srcOrd="0" destOrd="0" presId="urn:microsoft.com/office/officeart/2005/8/layout/process4"/>
    <dgm:cxn modelId="{836F2ACF-74DA-4908-A691-73851B6652C5}" srcId="{3F11CEDE-0282-4126-8FC2-260F6A618484}" destId="{6AFAA69E-EB55-42EB-BAF6-6E6D4BAD469E}" srcOrd="1" destOrd="0" parTransId="{939C0DC0-1AE0-42F0-B0DB-46BA290D4195}" sibTransId="{81FF7861-A53E-4717-91CD-E51FFCA1D356}"/>
    <dgm:cxn modelId="{91D165E7-A9B9-4EC9-881E-6889B6727CEF}" srcId="{3F11CEDE-0282-4126-8FC2-260F6A618484}" destId="{9FD5CA3F-7187-41D4-AF0C-20A5FA53BAEF}" srcOrd="0" destOrd="0" parTransId="{7C79C196-249E-48A2-B2E2-663E74E18847}" sibTransId="{1FD5C950-C6C6-4096-A4F4-2C97E3F0D77D}"/>
    <dgm:cxn modelId="{A74D036C-E828-4F93-A3AC-4AC7C040E964}" type="presParOf" srcId="{F7DDAA93-7B2D-4740-8CC1-5DC075553E4C}" destId="{152F3DF2-E91A-4CBD-8C5B-255F739D9EA6}" srcOrd="0" destOrd="0" presId="urn:microsoft.com/office/officeart/2005/8/layout/process4"/>
    <dgm:cxn modelId="{E56B0060-E741-4E20-98AC-93F9948ACDF6}" type="presParOf" srcId="{152F3DF2-E91A-4CBD-8C5B-255F739D9EA6}" destId="{0B048E2A-EE65-43F5-9A27-71B086E9DB7D}" srcOrd="0" destOrd="0" presId="urn:microsoft.com/office/officeart/2005/8/layout/process4"/>
    <dgm:cxn modelId="{4F6BCA56-9B54-4DF3-A382-21F5A2F136F7}" type="presParOf" srcId="{152F3DF2-E91A-4CBD-8C5B-255F739D9EA6}" destId="{D672A941-E4CD-4E04-A80B-D6720C516C6D}" srcOrd="1" destOrd="0" presId="urn:microsoft.com/office/officeart/2005/8/layout/process4"/>
    <dgm:cxn modelId="{91E6C0DE-5CBD-4884-8861-3478AD5679AD}" type="presParOf" srcId="{152F3DF2-E91A-4CBD-8C5B-255F739D9EA6}" destId="{8D0B779D-B0F4-4D37-B298-4A5CDE999709}" srcOrd="2" destOrd="0" presId="urn:microsoft.com/office/officeart/2005/8/layout/process4"/>
    <dgm:cxn modelId="{448C9824-3329-4AC2-A87E-9512901D97DB}" type="presParOf" srcId="{8D0B779D-B0F4-4D37-B298-4A5CDE999709}" destId="{8956C878-E4F5-4FEA-B948-26E0D8CB6B30}" srcOrd="0" destOrd="0" presId="urn:microsoft.com/office/officeart/2005/8/layout/process4"/>
    <dgm:cxn modelId="{E01F0FDE-7193-45A3-AE19-8578E80082BD}" type="presParOf" srcId="{8D0B779D-B0F4-4D37-B298-4A5CDE999709}" destId="{448AC9F7-335C-4CCC-A385-12DD2882EBB0}" srcOrd="1" destOrd="0" presId="urn:microsoft.com/office/officeart/2005/8/layout/process4"/>
    <dgm:cxn modelId="{8A92CFB9-1286-47A6-8563-85041C4989C5}" type="presParOf" srcId="{8D0B779D-B0F4-4D37-B298-4A5CDE999709}" destId="{66CA1FC0-2B18-46EB-970F-CC6CA2EB0F1C}" srcOrd="2" destOrd="0" presId="urn:microsoft.com/office/officeart/2005/8/layout/process4"/>
    <dgm:cxn modelId="{6907F9F6-6121-4BD9-B5E1-7EAE6737262A}" type="presParOf" srcId="{F7DDAA93-7B2D-4740-8CC1-5DC075553E4C}" destId="{047DE537-806F-4EB3-9CA8-BBA2CF392A39}" srcOrd="1" destOrd="0" presId="urn:microsoft.com/office/officeart/2005/8/layout/process4"/>
    <dgm:cxn modelId="{94FA96D2-72C4-4BC3-9E11-BF967078C4B8}" type="presParOf" srcId="{F7DDAA93-7B2D-4740-8CC1-5DC075553E4C}" destId="{ACF768C5-5391-4E0A-9A88-8AFDDE3FCBF9}" srcOrd="2" destOrd="0" presId="urn:microsoft.com/office/officeart/2005/8/layout/process4"/>
    <dgm:cxn modelId="{3412526D-591E-4A81-A055-84E251A11A20}" type="presParOf" srcId="{ACF768C5-5391-4E0A-9A88-8AFDDE3FCBF9}" destId="{DFBB6365-4216-4348-BA18-6981CCDA112D}" srcOrd="0" destOrd="0" presId="urn:microsoft.com/office/officeart/2005/8/layout/process4"/>
    <dgm:cxn modelId="{51AE9D35-16E3-4390-A277-985D4BC0FBDC}" type="presParOf" srcId="{ACF768C5-5391-4E0A-9A88-8AFDDE3FCBF9}" destId="{31E274EC-F89D-414D-970A-649255FFC38C}" srcOrd="1" destOrd="0" presId="urn:microsoft.com/office/officeart/2005/8/layout/process4"/>
    <dgm:cxn modelId="{396EDC57-F558-47F5-8295-B8C1C1526E0D}" type="presParOf" srcId="{ACF768C5-5391-4E0A-9A88-8AFDDE3FCBF9}" destId="{F99AAAF8-F19D-4101-8B77-7B96046C2118}" srcOrd="2" destOrd="0" presId="urn:microsoft.com/office/officeart/2005/8/layout/process4"/>
    <dgm:cxn modelId="{F7B7905F-0855-427A-968D-6C9FF13B5C74}" type="presParOf" srcId="{F99AAAF8-F19D-4101-8B77-7B96046C2118}" destId="{4EE38041-E1A0-412A-9974-C2CDDDED8CB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E4C8F2-35AA-4BD5-AA2A-E9708EC845AB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32E6A90-C071-4006-85AB-BE206835091C}">
      <dgm:prSet/>
      <dgm:spPr/>
      <dgm:t>
        <a:bodyPr/>
        <a:lstStyle/>
        <a:p>
          <a:pPr>
            <a:defRPr b="1"/>
          </a:pPr>
          <a:r>
            <a:rPr lang="en-US"/>
            <a:t>Contributing factors (cont’d.)</a:t>
          </a:r>
        </a:p>
      </dgm:t>
    </dgm:pt>
    <dgm:pt modelId="{B9102C4C-C2D6-40D4-A006-483F5A6E30AD}" type="parTrans" cxnId="{CC4553EE-82F3-4313-BCDF-E66CEDB61840}">
      <dgm:prSet/>
      <dgm:spPr/>
      <dgm:t>
        <a:bodyPr/>
        <a:lstStyle/>
        <a:p>
          <a:endParaRPr lang="en-US"/>
        </a:p>
      </dgm:t>
    </dgm:pt>
    <dgm:pt modelId="{DDFD9E42-C918-4C8E-B19D-76E2FE69B536}" type="sibTrans" cxnId="{CC4553EE-82F3-4313-BCDF-E66CEDB61840}">
      <dgm:prSet/>
      <dgm:spPr/>
      <dgm:t>
        <a:bodyPr/>
        <a:lstStyle/>
        <a:p>
          <a:endParaRPr lang="en-US"/>
        </a:p>
      </dgm:t>
    </dgm:pt>
    <dgm:pt modelId="{BBEB2557-4C18-4E1D-A141-AFD007D2D2BE}">
      <dgm:prSet custT="1"/>
      <dgm:spPr/>
      <dgm:t>
        <a:bodyPr/>
        <a:lstStyle/>
        <a:p>
          <a:r>
            <a:rPr lang="en-US" sz="2000" dirty="0"/>
            <a:t>State and local zoning laws</a:t>
          </a:r>
        </a:p>
      </dgm:t>
    </dgm:pt>
    <dgm:pt modelId="{A1FC4145-9F93-44D4-956E-0F86527E19EE}" type="parTrans" cxnId="{8F2E01EA-A530-4448-A445-6A4EE24C2D95}">
      <dgm:prSet/>
      <dgm:spPr/>
      <dgm:t>
        <a:bodyPr/>
        <a:lstStyle/>
        <a:p>
          <a:endParaRPr lang="en-US"/>
        </a:p>
      </dgm:t>
    </dgm:pt>
    <dgm:pt modelId="{87A64ECB-D691-4DE9-8147-CAC2F2883A75}" type="sibTrans" cxnId="{8F2E01EA-A530-4448-A445-6A4EE24C2D95}">
      <dgm:prSet/>
      <dgm:spPr/>
      <dgm:t>
        <a:bodyPr/>
        <a:lstStyle/>
        <a:p>
          <a:endParaRPr lang="en-US"/>
        </a:p>
      </dgm:t>
    </dgm:pt>
    <dgm:pt modelId="{13FC8D9E-CCF1-4133-8E35-2B93C27D12B3}">
      <dgm:prSet custT="1"/>
      <dgm:spPr/>
      <dgm:t>
        <a:bodyPr/>
        <a:lstStyle/>
        <a:p>
          <a:r>
            <a:rPr lang="en-US" sz="2000" dirty="0"/>
            <a:t>Multiple political jurisdictions – poor urban planning</a:t>
          </a:r>
        </a:p>
      </dgm:t>
    </dgm:pt>
    <dgm:pt modelId="{5BF5C4C3-6B28-4306-AC1A-E07A7BBD57A8}" type="parTrans" cxnId="{22AEFA1F-0F11-4E66-93DF-5003E60CBE12}">
      <dgm:prSet/>
      <dgm:spPr/>
      <dgm:t>
        <a:bodyPr/>
        <a:lstStyle/>
        <a:p>
          <a:endParaRPr lang="en-US"/>
        </a:p>
      </dgm:t>
    </dgm:pt>
    <dgm:pt modelId="{82AC00B2-7B8C-4BCA-BF37-B8C0D638D037}" type="sibTrans" cxnId="{22AEFA1F-0F11-4E66-93DF-5003E60CBE12}">
      <dgm:prSet/>
      <dgm:spPr/>
      <dgm:t>
        <a:bodyPr/>
        <a:lstStyle/>
        <a:p>
          <a:endParaRPr lang="en-US"/>
        </a:p>
      </dgm:t>
    </dgm:pt>
    <dgm:pt modelId="{DF4CC118-2037-4155-BAFE-CA0D89C1A38F}">
      <dgm:prSet custT="1"/>
      <dgm:spPr/>
      <dgm:t>
        <a:bodyPr/>
        <a:lstStyle/>
        <a:p>
          <a:pPr>
            <a:defRPr b="1"/>
          </a:pPr>
          <a:r>
            <a:rPr lang="en-US" sz="1800" dirty="0"/>
            <a:t>What kinds of environmental and economic problems has urban sprawl caused?</a:t>
          </a:r>
        </a:p>
      </dgm:t>
    </dgm:pt>
    <dgm:pt modelId="{08768290-D77A-4D59-8770-C9DD289ECEEB}" type="parTrans" cxnId="{AD70FFCE-6C87-4597-B007-F13782906C87}">
      <dgm:prSet/>
      <dgm:spPr/>
      <dgm:t>
        <a:bodyPr/>
        <a:lstStyle/>
        <a:p>
          <a:endParaRPr lang="en-US"/>
        </a:p>
      </dgm:t>
    </dgm:pt>
    <dgm:pt modelId="{AD29393F-72F0-4DB1-A80E-BD94360D5F85}" type="sibTrans" cxnId="{AD70FFCE-6C87-4597-B007-F13782906C87}">
      <dgm:prSet/>
      <dgm:spPr/>
      <dgm:t>
        <a:bodyPr/>
        <a:lstStyle/>
        <a:p>
          <a:endParaRPr lang="en-US"/>
        </a:p>
      </dgm:t>
    </dgm:pt>
    <dgm:pt modelId="{FD823C87-C4D0-4DA2-9095-FF427A3B9B76}" type="pres">
      <dgm:prSet presAssocID="{15E4C8F2-35AA-4BD5-AA2A-E9708EC845AB}" presName="root" presStyleCnt="0">
        <dgm:presLayoutVars>
          <dgm:dir/>
          <dgm:resizeHandles val="exact"/>
        </dgm:presLayoutVars>
      </dgm:prSet>
      <dgm:spPr/>
    </dgm:pt>
    <dgm:pt modelId="{F7143C94-1EBD-417B-926B-26AE1E9B6E84}" type="pres">
      <dgm:prSet presAssocID="{632E6A90-C071-4006-85AB-BE206835091C}" presName="compNode" presStyleCnt="0"/>
      <dgm:spPr/>
    </dgm:pt>
    <dgm:pt modelId="{9C40B205-043B-4A73-AFC7-5E2160A6F5D6}" type="pres">
      <dgm:prSet presAssocID="{632E6A90-C071-4006-85AB-BE206835091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6F53DA2D-A11F-444D-BDF1-ED3794A05925}" type="pres">
      <dgm:prSet presAssocID="{632E6A90-C071-4006-85AB-BE206835091C}" presName="iconSpace" presStyleCnt="0"/>
      <dgm:spPr/>
    </dgm:pt>
    <dgm:pt modelId="{442B5435-DE52-4834-AD33-05449D013712}" type="pres">
      <dgm:prSet presAssocID="{632E6A90-C071-4006-85AB-BE206835091C}" presName="parTx" presStyleLbl="revTx" presStyleIdx="0" presStyleCnt="4">
        <dgm:presLayoutVars>
          <dgm:chMax val="0"/>
          <dgm:chPref val="0"/>
        </dgm:presLayoutVars>
      </dgm:prSet>
      <dgm:spPr/>
    </dgm:pt>
    <dgm:pt modelId="{21F10E9F-43E5-47FB-8BD6-7BC966C5CB51}" type="pres">
      <dgm:prSet presAssocID="{632E6A90-C071-4006-85AB-BE206835091C}" presName="txSpace" presStyleCnt="0"/>
      <dgm:spPr/>
    </dgm:pt>
    <dgm:pt modelId="{2BCE28BD-86D1-414A-9A3F-822A624E59EB}" type="pres">
      <dgm:prSet presAssocID="{632E6A90-C071-4006-85AB-BE206835091C}" presName="desTx" presStyleLbl="revTx" presStyleIdx="1" presStyleCnt="4" custScaleY="699441">
        <dgm:presLayoutVars/>
      </dgm:prSet>
      <dgm:spPr/>
    </dgm:pt>
    <dgm:pt modelId="{86155886-DCA3-44E7-9AE9-4E112981CDAA}" type="pres">
      <dgm:prSet presAssocID="{DDFD9E42-C918-4C8E-B19D-76E2FE69B536}" presName="sibTrans" presStyleCnt="0"/>
      <dgm:spPr/>
    </dgm:pt>
    <dgm:pt modelId="{DBAD938E-51A5-4B55-B421-912A90F3CEAE}" type="pres">
      <dgm:prSet presAssocID="{DF4CC118-2037-4155-BAFE-CA0D89C1A38F}" presName="compNode" presStyleCnt="0"/>
      <dgm:spPr/>
    </dgm:pt>
    <dgm:pt modelId="{60F7F9A9-16EC-4828-887D-AD9312482AEC}" type="pres">
      <dgm:prSet presAssocID="{DF4CC118-2037-4155-BAFE-CA0D89C1A38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E5E1CA41-2682-44C7-B644-1B18DDE96E9B}" type="pres">
      <dgm:prSet presAssocID="{DF4CC118-2037-4155-BAFE-CA0D89C1A38F}" presName="iconSpace" presStyleCnt="0"/>
      <dgm:spPr/>
    </dgm:pt>
    <dgm:pt modelId="{BE12CF8A-F121-40CD-A17E-D7A142D8695C}" type="pres">
      <dgm:prSet presAssocID="{DF4CC118-2037-4155-BAFE-CA0D89C1A38F}" presName="parTx" presStyleLbl="revTx" presStyleIdx="2" presStyleCnt="4">
        <dgm:presLayoutVars>
          <dgm:chMax val="0"/>
          <dgm:chPref val="0"/>
        </dgm:presLayoutVars>
      </dgm:prSet>
      <dgm:spPr/>
    </dgm:pt>
    <dgm:pt modelId="{F261D0FA-C7F1-4022-8CCA-C9756A2F009B}" type="pres">
      <dgm:prSet presAssocID="{DF4CC118-2037-4155-BAFE-CA0D89C1A38F}" presName="txSpace" presStyleCnt="0"/>
      <dgm:spPr/>
    </dgm:pt>
    <dgm:pt modelId="{BF9BD6C3-C5CD-47EA-AD29-9CB3C993490A}" type="pres">
      <dgm:prSet presAssocID="{DF4CC118-2037-4155-BAFE-CA0D89C1A38F}" presName="desTx" presStyleLbl="revTx" presStyleIdx="3" presStyleCnt="4">
        <dgm:presLayoutVars/>
      </dgm:prSet>
      <dgm:spPr/>
    </dgm:pt>
  </dgm:ptLst>
  <dgm:cxnLst>
    <dgm:cxn modelId="{22AEFA1F-0F11-4E66-93DF-5003E60CBE12}" srcId="{632E6A90-C071-4006-85AB-BE206835091C}" destId="{13FC8D9E-CCF1-4133-8E35-2B93C27D12B3}" srcOrd="1" destOrd="0" parTransId="{5BF5C4C3-6B28-4306-AC1A-E07A7BBD57A8}" sibTransId="{82AC00B2-7B8C-4BCA-BF37-B8C0D638D037}"/>
    <dgm:cxn modelId="{6E2ABC3F-4A6C-4E76-8F48-A4D89EFE89E3}" type="presOf" srcId="{BBEB2557-4C18-4E1D-A141-AFD007D2D2BE}" destId="{2BCE28BD-86D1-414A-9A3F-822A624E59EB}" srcOrd="0" destOrd="0" presId="urn:microsoft.com/office/officeart/2018/2/layout/IconLabelDescriptionList"/>
    <dgm:cxn modelId="{A6A6CA85-5A4B-4DE2-A80F-4C505E182049}" type="presOf" srcId="{632E6A90-C071-4006-85AB-BE206835091C}" destId="{442B5435-DE52-4834-AD33-05449D013712}" srcOrd="0" destOrd="0" presId="urn:microsoft.com/office/officeart/2018/2/layout/IconLabelDescriptionList"/>
    <dgm:cxn modelId="{72827F9A-CF3A-4A71-A113-A6429424B0AE}" type="presOf" srcId="{13FC8D9E-CCF1-4133-8E35-2B93C27D12B3}" destId="{2BCE28BD-86D1-414A-9A3F-822A624E59EB}" srcOrd="0" destOrd="1" presId="urn:microsoft.com/office/officeart/2018/2/layout/IconLabelDescriptionList"/>
    <dgm:cxn modelId="{B3E4DAAE-A29C-4ED4-868F-28E63D5AF99B}" type="presOf" srcId="{DF4CC118-2037-4155-BAFE-CA0D89C1A38F}" destId="{BE12CF8A-F121-40CD-A17E-D7A142D8695C}" srcOrd="0" destOrd="0" presId="urn:microsoft.com/office/officeart/2018/2/layout/IconLabelDescriptionList"/>
    <dgm:cxn modelId="{AD70FFCE-6C87-4597-B007-F13782906C87}" srcId="{15E4C8F2-35AA-4BD5-AA2A-E9708EC845AB}" destId="{DF4CC118-2037-4155-BAFE-CA0D89C1A38F}" srcOrd="1" destOrd="0" parTransId="{08768290-D77A-4D59-8770-C9DD289ECEEB}" sibTransId="{AD29393F-72F0-4DB1-A80E-BD94360D5F85}"/>
    <dgm:cxn modelId="{183701D8-FB98-4BCD-8E9B-5956497B1265}" type="presOf" srcId="{15E4C8F2-35AA-4BD5-AA2A-E9708EC845AB}" destId="{FD823C87-C4D0-4DA2-9095-FF427A3B9B76}" srcOrd="0" destOrd="0" presId="urn:microsoft.com/office/officeart/2018/2/layout/IconLabelDescriptionList"/>
    <dgm:cxn modelId="{8F2E01EA-A530-4448-A445-6A4EE24C2D95}" srcId="{632E6A90-C071-4006-85AB-BE206835091C}" destId="{BBEB2557-4C18-4E1D-A141-AFD007D2D2BE}" srcOrd="0" destOrd="0" parTransId="{A1FC4145-9F93-44D4-956E-0F86527E19EE}" sibTransId="{87A64ECB-D691-4DE9-8147-CAC2F2883A75}"/>
    <dgm:cxn modelId="{CC4553EE-82F3-4313-BCDF-E66CEDB61840}" srcId="{15E4C8F2-35AA-4BD5-AA2A-E9708EC845AB}" destId="{632E6A90-C071-4006-85AB-BE206835091C}" srcOrd="0" destOrd="0" parTransId="{B9102C4C-C2D6-40D4-A006-483F5A6E30AD}" sibTransId="{DDFD9E42-C918-4C8E-B19D-76E2FE69B536}"/>
    <dgm:cxn modelId="{C41B1C9C-5E6F-431E-8FD4-3CC7255BC1D5}" type="presParOf" srcId="{FD823C87-C4D0-4DA2-9095-FF427A3B9B76}" destId="{F7143C94-1EBD-417B-926B-26AE1E9B6E84}" srcOrd="0" destOrd="0" presId="urn:microsoft.com/office/officeart/2018/2/layout/IconLabelDescriptionList"/>
    <dgm:cxn modelId="{C8804F30-3CC3-4184-9FCA-34FF28FD3F5F}" type="presParOf" srcId="{F7143C94-1EBD-417B-926B-26AE1E9B6E84}" destId="{9C40B205-043B-4A73-AFC7-5E2160A6F5D6}" srcOrd="0" destOrd="0" presId="urn:microsoft.com/office/officeart/2018/2/layout/IconLabelDescriptionList"/>
    <dgm:cxn modelId="{E0A955C4-3A64-4F84-AA73-6750CEE56566}" type="presParOf" srcId="{F7143C94-1EBD-417B-926B-26AE1E9B6E84}" destId="{6F53DA2D-A11F-444D-BDF1-ED3794A05925}" srcOrd="1" destOrd="0" presId="urn:microsoft.com/office/officeart/2018/2/layout/IconLabelDescriptionList"/>
    <dgm:cxn modelId="{76E237C8-C18D-451B-A778-7634953BAFD1}" type="presParOf" srcId="{F7143C94-1EBD-417B-926B-26AE1E9B6E84}" destId="{442B5435-DE52-4834-AD33-05449D013712}" srcOrd="2" destOrd="0" presId="urn:microsoft.com/office/officeart/2018/2/layout/IconLabelDescriptionList"/>
    <dgm:cxn modelId="{E90A44B5-900F-42B5-9C4A-3A30A5F8F5F6}" type="presParOf" srcId="{F7143C94-1EBD-417B-926B-26AE1E9B6E84}" destId="{21F10E9F-43E5-47FB-8BD6-7BC966C5CB51}" srcOrd="3" destOrd="0" presId="urn:microsoft.com/office/officeart/2018/2/layout/IconLabelDescriptionList"/>
    <dgm:cxn modelId="{E2E05EAA-DDCD-401B-9A8A-E4330E54ACD5}" type="presParOf" srcId="{F7143C94-1EBD-417B-926B-26AE1E9B6E84}" destId="{2BCE28BD-86D1-414A-9A3F-822A624E59EB}" srcOrd="4" destOrd="0" presId="urn:microsoft.com/office/officeart/2018/2/layout/IconLabelDescriptionList"/>
    <dgm:cxn modelId="{CDA7D65E-C96E-4ADB-971B-206E4822EEDB}" type="presParOf" srcId="{FD823C87-C4D0-4DA2-9095-FF427A3B9B76}" destId="{86155886-DCA3-44E7-9AE9-4E112981CDAA}" srcOrd="1" destOrd="0" presId="urn:microsoft.com/office/officeart/2018/2/layout/IconLabelDescriptionList"/>
    <dgm:cxn modelId="{D1168C4D-1980-4747-B62D-214BEB371053}" type="presParOf" srcId="{FD823C87-C4D0-4DA2-9095-FF427A3B9B76}" destId="{DBAD938E-51A5-4B55-B421-912A90F3CEAE}" srcOrd="2" destOrd="0" presId="urn:microsoft.com/office/officeart/2018/2/layout/IconLabelDescriptionList"/>
    <dgm:cxn modelId="{64D253E5-9103-47C8-B6D8-FAE558F327A2}" type="presParOf" srcId="{DBAD938E-51A5-4B55-B421-912A90F3CEAE}" destId="{60F7F9A9-16EC-4828-887D-AD9312482AEC}" srcOrd="0" destOrd="0" presId="urn:microsoft.com/office/officeart/2018/2/layout/IconLabelDescriptionList"/>
    <dgm:cxn modelId="{6F15EC93-7FC5-4141-945A-ADA9510711C6}" type="presParOf" srcId="{DBAD938E-51A5-4B55-B421-912A90F3CEAE}" destId="{E5E1CA41-2682-44C7-B644-1B18DDE96E9B}" srcOrd="1" destOrd="0" presId="urn:microsoft.com/office/officeart/2018/2/layout/IconLabelDescriptionList"/>
    <dgm:cxn modelId="{81964BD1-D6CA-49CC-A304-A46D8A9774C0}" type="presParOf" srcId="{DBAD938E-51A5-4B55-B421-912A90F3CEAE}" destId="{BE12CF8A-F121-40CD-A17E-D7A142D8695C}" srcOrd="2" destOrd="0" presId="urn:microsoft.com/office/officeart/2018/2/layout/IconLabelDescriptionList"/>
    <dgm:cxn modelId="{F3BEA9B1-9CA1-45D3-AA8B-14D10DC4D072}" type="presParOf" srcId="{DBAD938E-51A5-4B55-B421-912A90F3CEAE}" destId="{F261D0FA-C7F1-4022-8CCA-C9756A2F009B}" srcOrd="3" destOrd="0" presId="urn:microsoft.com/office/officeart/2018/2/layout/IconLabelDescriptionList"/>
    <dgm:cxn modelId="{089548C1-9302-4CDD-84F6-9FE988A9EEF9}" type="presParOf" srcId="{DBAD938E-51A5-4B55-B421-912A90F3CEAE}" destId="{BF9BD6C3-C5CD-47EA-AD29-9CB3C993490A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F06211-FF5A-4D16-877C-0DB3396E1AC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1302A5A-1356-4F5B-8231-6D3975BC03C4}">
      <dgm:prSet/>
      <dgm:spPr/>
      <dgm:t>
        <a:bodyPr/>
        <a:lstStyle/>
        <a:p>
          <a:r>
            <a:rPr lang="en-US"/>
            <a:t>Urbanization is increasing steadily and the numbers and sizes of urban areas are growing rapidly, especially in less-developed countries</a:t>
          </a:r>
        </a:p>
      </dgm:t>
    </dgm:pt>
    <dgm:pt modelId="{979A4007-9927-4715-B011-DAA11AF63674}" type="parTrans" cxnId="{A012C9A1-4893-4AB6-ABC6-2EFD70100913}">
      <dgm:prSet/>
      <dgm:spPr/>
      <dgm:t>
        <a:bodyPr/>
        <a:lstStyle/>
        <a:p>
          <a:endParaRPr lang="en-US"/>
        </a:p>
      </dgm:t>
    </dgm:pt>
    <dgm:pt modelId="{00C2D456-B6F3-4BB5-B1DE-E9C145668C15}" type="sibTrans" cxnId="{A012C9A1-4893-4AB6-ABC6-2EFD70100913}">
      <dgm:prSet/>
      <dgm:spPr/>
      <dgm:t>
        <a:bodyPr/>
        <a:lstStyle/>
        <a:p>
          <a:endParaRPr lang="en-US"/>
        </a:p>
      </dgm:t>
    </dgm:pt>
    <dgm:pt modelId="{03D02B23-4F9A-415B-B67B-255D499E6291}">
      <dgm:prSet/>
      <dgm:spPr/>
      <dgm:t>
        <a:bodyPr/>
        <a:lstStyle/>
        <a:p>
          <a:r>
            <a:rPr lang="en-US"/>
            <a:t>Most urban areas are unsustainable with their large and growing ecological footprints and high levels of poverty</a:t>
          </a:r>
        </a:p>
      </dgm:t>
    </dgm:pt>
    <dgm:pt modelId="{EF8C9E78-7AE6-470B-A22D-3267F7C7E225}" type="parTrans" cxnId="{0082B0BB-3A4B-4129-8D0A-8B2C8A78B8EB}">
      <dgm:prSet/>
      <dgm:spPr/>
      <dgm:t>
        <a:bodyPr/>
        <a:lstStyle/>
        <a:p>
          <a:endParaRPr lang="en-US"/>
        </a:p>
      </dgm:t>
    </dgm:pt>
    <dgm:pt modelId="{9CF46AED-2CCF-42B3-A843-341A0A1C7CBB}" type="sibTrans" cxnId="{0082B0BB-3A4B-4129-8D0A-8B2C8A78B8EB}">
      <dgm:prSet/>
      <dgm:spPr/>
      <dgm:t>
        <a:bodyPr/>
        <a:lstStyle/>
        <a:p>
          <a:endParaRPr lang="en-US"/>
        </a:p>
      </dgm:t>
    </dgm:pt>
    <dgm:pt modelId="{A82CA5E7-E894-49B7-9840-E49823A3DE18}" type="pres">
      <dgm:prSet presAssocID="{7AF06211-FF5A-4D16-877C-0DB3396E1AC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1EB4106-DD52-4B2F-B8AF-071811DA0415}" type="pres">
      <dgm:prSet presAssocID="{B1302A5A-1356-4F5B-8231-6D3975BC03C4}" presName="hierRoot1" presStyleCnt="0"/>
      <dgm:spPr/>
    </dgm:pt>
    <dgm:pt modelId="{322327A9-075C-4CF2-8384-780B40602ACE}" type="pres">
      <dgm:prSet presAssocID="{B1302A5A-1356-4F5B-8231-6D3975BC03C4}" presName="composite" presStyleCnt="0"/>
      <dgm:spPr/>
    </dgm:pt>
    <dgm:pt modelId="{15B617A5-6059-4C99-B193-EE185CF58837}" type="pres">
      <dgm:prSet presAssocID="{B1302A5A-1356-4F5B-8231-6D3975BC03C4}" presName="background" presStyleLbl="node0" presStyleIdx="0" presStyleCnt="2"/>
      <dgm:spPr/>
    </dgm:pt>
    <dgm:pt modelId="{C20B527D-7AFF-4B8D-B200-3D72999822F5}" type="pres">
      <dgm:prSet presAssocID="{B1302A5A-1356-4F5B-8231-6D3975BC03C4}" presName="text" presStyleLbl="fgAcc0" presStyleIdx="0" presStyleCnt="2">
        <dgm:presLayoutVars>
          <dgm:chPref val="3"/>
        </dgm:presLayoutVars>
      </dgm:prSet>
      <dgm:spPr/>
    </dgm:pt>
    <dgm:pt modelId="{C5B50984-7671-4F3B-B125-896C21CB615A}" type="pres">
      <dgm:prSet presAssocID="{B1302A5A-1356-4F5B-8231-6D3975BC03C4}" presName="hierChild2" presStyleCnt="0"/>
      <dgm:spPr/>
    </dgm:pt>
    <dgm:pt modelId="{16262536-2A57-47E6-A307-68D4CA85EAEA}" type="pres">
      <dgm:prSet presAssocID="{03D02B23-4F9A-415B-B67B-255D499E6291}" presName="hierRoot1" presStyleCnt="0"/>
      <dgm:spPr/>
    </dgm:pt>
    <dgm:pt modelId="{139E34B1-0BF0-4EE8-B02A-204920336E73}" type="pres">
      <dgm:prSet presAssocID="{03D02B23-4F9A-415B-B67B-255D499E6291}" presName="composite" presStyleCnt="0"/>
      <dgm:spPr/>
    </dgm:pt>
    <dgm:pt modelId="{C1192D2A-7140-4EC4-90FE-87B8FD5DD7C6}" type="pres">
      <dgm:prSet presAssocID="{03D02B23-4F9A-415B-B67B-255D499E6291}" presName="background" presStyleLbl="node0" presStyleIdx="1" presStyleCnt="2"/>
      <dgm:spPr/>
    </dgm:pt>
    <dgm:pt modelId="{22BF34E2-17E5-429E-A1CF-A0D6FBA6D848}" type="pres">
      <dgm:prSet presAssocID="{03D02B23-4F9A-415B-B67B-255D499E6291}" presName="text" presStyleLbl="fgAcc0" presStyleIdx="1" presStyleCnt="2">
        <dgm:presLayoutVars>
          <dgm:chPref val="3"/>
        </dgm:presLayoutVars>
      </dgm:prSet>
      <dgm:spPr/>
    </dgm:pt>
    <dgm:pt modelId="{91619ECB-4708-48C6-873D-5B3A56B3BB4E}" type="pres">
      <dgm:prSet presAssocID="{03D02B23-4F9A-415B-B67B-255D499E6291}" presName="hierChild2" presStyleCnt="0"/>
      <dgm:spPr/>
    </dgm:pt>
  </dgm:ptLst>
  <dgm:cxnLst>
    <dgm:cxn modelId="{50767234-A86A-4797-AAE3-C4F80D61F62C}" type="presOf" srcId="{7AF06211-FF5A-4D16-877C-0DB3396E1AC7}" destId="{A82CA5E7-E894-49B7-9840-E49823A3DE18}" srcOrd="0" destOrd="0" presId="urn:microsoft.com/office/officeart/2005/8/layout/hierarchy1"/>
    <dgm:cxn modelId="{9DF41F45-82DC-4CAE-BD57-68804709CFE3}" type="presOf" srcId="{03D02B23-4F9A-415B-B67B-255D499E6291}" destId="{22BF34E2-17E5-429E-A1CF-A0D6FBA6D848}" srcOrd="0" destOrd="0" presId="urn:microsoft.com/office/officeart/2005/8/layout/hierarchy1"/>
    <dgm:cxn modelId="{A012C9A1-4893-4AB6-ABC6-2EFD70100913}" srcId="{7AF06211-FF5A-4D16-877C-0DB3396E1AC7}" destId="{B1302A5A-1356-4F5B-8231-6D3975BC03C4}" srcOrd="0" destOrd="0" parTransId="{979A4007-9927-4715-B011-DAA11AF63674}" sibTransId="{00C2D456-B6F3-4BB5-B1DE-E9C145668C15}"/>
    <dgm:cxn modelId="{0082B0BB-3A4B-4129-8D0A-8B2C8A78B8EB}" srcId="{7AF06211-FF5A-4D16-877C-0DB3396E1AC7}" destId="{03D02B23-4F9A-415B-B67B-255D499E6291}" srcOrd="1" destOrd="0" parTransId="{EF8C9E78-7AE6-470B-A22D-3267F7C7E225}" sibTransId="{9CF46AED-2CCF-42B3-A843-341A0A1C7CBB}"/>
    <dgm:cxn modelId="{731438CB-6FAA-40B2-AFB4-2EFB9F9E3415}" type="presOf" srcId="{B1302A5A-1356-4F5B-8231-6D3975BC03C4}" destId="{C20B527D-7AFF-4B8D-B200-3D72999822F5}" srcOrd="0" destOrd="0" presId="urn:microsoft.com/office/officeart/2005/8/layout/hierarchy1"/>
    <dgm:cxn modelId="{88735182-9180-4041-94DD-4690074E17EF}" type="presParOf" srcId="{A82CA5E7-E894-49B7-9840-E49823A3DE18}" destId="{41EB4106-DD52-4B2F-B8AF-071811DA0415}" srcOrd="0" destOrd="0" presId="urn:microsoft.com/office/officeart/2005/8/layout/hierarchy1"/>
    <dgm:cxn modelId="{141BE3C4-72BB-44C8-BAE3-9976AD155305}" type="presParOf" srcId="{41EB4106-DD52-4B2F-B8AF-071811DA0415}" destId="{322327A9-075C-4CF2-8384-780B40602ACE}" srcOrd="0" destOrd="0" presId="urn:microsoft.com/office/officeart/2005/8/layout/hierarchy1"/>
    <dgm:cxn modelId="{DBFE8250-9485-4165-8956-516DF767CDCF}" type="presParOf" srcId="{322327A9-075C-4CF2-8384-780B40602ACE}" destId="{15B617A5-6059-4C99-B193-EE185CF58837}" srcOrd="0" destOrd="0" presId="urn:microsoft.com/office/officeart/2005/8/layout/hierarchy1"/>
    <dgm:cxn modelId="{79B7FB9B-689C-4D59-AD76-26CC2AB3349A}" type="presParOf" srcId="{322327A9-075C-4CF2-8384-780B40602ACE}" destId="{C20B527D-7AFF-4B8D-B200-3D72999822F5}" srcOrd="1" destOrd="0" presId="urn:microsoft.com/office/officeart/2005/8/layout/hierarchy1"/>
    <dgm:cxn modelId="{A2474210-52B2-499C-922A-F2EA5073DD84}" type="presParOf" srcId="{41EB4106-DD52-4B2F-B8AF-071811DA0415}" destId="{C5B50984-7671-4F3B-B125-896C21CB615A}" srcOrd="1" destOrd="0" presId="urn:microsoft.com/office/officeart/2005/8/layout/hierarchy1"/>
    <dgm:cxn modelId="{058900AA-912A-4F7F-B86B-5C077382554F}" type="presParOf" srcId="{A82CA5E7-E894-49B7-9840-E49823A3DE18}" destId="{16262536-2A57-47E6-A307-68D4CA85EAEA}" srcOrd="1" destOrd="0" presId="urn:microsoft.com/office/officeart/2005/8/layout/hierarchy1"/>
    <dgm:cxn modelId="{FBC83653-473A-43C4-ACE7-484517AAD5AA}" type="presParOf" srcId="{16262536-2A57-47E6-A307-68D4CA85EAEA}" destId="{139E34B1-0BF0-4EE8-B02A-204920336E73}" srcOrd="0" destOrd="0" presId="urn:microsoft.com/office/officeart/2005/8/layout/hierarchy1"/>
    <dgm:cxn modelId="{1EBFFD6F-C60A-48FC-BD8C-D9FACC352D7D}" type="presParOf" srcId="{139E34B1-0BF0-4EE8-B02A-204920336E73}" destId="{C1192D2A-7140-4EC4-90FE-87B8FD5DD7C6}" srcOrd="0" destOrd="0" presId="urn:microsoft.com/office/officeart/2005/8/layout/hierarchy1"/>
    <dgm:cxn modelId="{07A752BA-0279-43D4-B1C6-AA395D820AF5}" type="presParOf" srcId="{139E34B1-0BF0-4EE8-B02A-204920336E73}" destId="{22BF34E2-17E5-429E-A1CF-A0D6FBA6D848}" srcOrd="1" destOrd="0" presId="urn:microsoft.com/office/officeart/2005/8/layout/hierarchy1"/>
    <dgm:cxn modelId="{36213A42-AB8A-4303-9672-B5920A796D07}" type="presParOf" srcId="{16262536-2A57-47E6-A307-68D4CA85EAEA}" destId="{91619ECB-4708-48C6-873D-5B3A56B3BB4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8B1D8-0C65-4878-B16E-6B729AD316E5}">
      <dsp:nvSpPr>
        <dsp:cNvPr id="0" name=""/>
        <dsp:cNvSpPr/>
      </dsp:nvSpPr>
      <dsp:spPr>
        <a:xfrm>
          <a:off x="37" y="18339"/>
          <a:ext cx="3546470" cy="7339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Three phases between 1800 and 2008</a:t>
          </a:r>
        </a:p>
      </dsp:txBody>
      <dsp:txXfrm>
        <a:off x="37" y="18339"/>
        <a:ext cx="3546470" cy="733985"/>
      </dsp:txXfrm>
    </dsp:sp>
    <dsp:sp modelId="{7F506647-1B23-442D-A2E6-3BBC8BB4D78E}">
      <dsp:nvSpPr>
        <dsp:cNvPr id="0" name=""/>
        <dsp:cNvSpPr/>
      </dsp:nvSpPr>
      <dsp:spPr>
        <a:xfrm>
          <a:off x="37" y="752324"/>
          <a:ext cx="3546470" cy="23606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Migration from rural areas to large central cities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Migration from large central cities to suburbs and smaller cities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Migration from North and East to South and West</a:t>
          </a:r>
        </a:p>
      </dsp:txBody>
      <dsp:txXfrm>
        <a:off x="37" y="752324"/>
        <a:ext cx="3546470" cy="2360699"/>
      </dsp:txXfrm>
    </dsp:sp>
    <dsp:sp modelId="{262FBE4E-D442-491F-B43F-D38A05C31010}">
      <dsp:nvSpPr>
        <dsp:cNvPr id="0" name=""/>
        <dsp:cNvSpPr/>
      </dsp:nvSpPr>
      <dsp:spPr>
        <a:xfrm>
          <a:off x="4043012" y="18339"/>
          <a:ext cx="3546470" cy="73398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Aging infrastructure</a:t>
          </a:r>
        </a:p>
      </dsp:txBody>
      <dsp:txXfrm>
        <a:off x="4043012" y="18339"/>
        <a:ext cx="3546470" cy="733985"/>
      </dsp:txXfrm>
    </dsp:sp>
    <dsp:sp modelId="{B25414BB-AB66-46DE-9FA8-E59C484513A7}">
      <dsp:nvSpPr>
        <dsp:cNvPr id="0" name=""/>
        <dsp:cNvSpPr/>
      </dsp:nvSpPr>
      <dsp:spPr>
        <a:xfrm>
          <a:off x="4043012" y="752324"/>
          <a:ext cx="3546470" cy="2360699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Deteriorating </a:t>
          </a:r>
        </a:p>
      </dsp:txBody>
      <dsp:txXfrm>
        <a:off x="4043012" y="752324"/>
        <a:ext cx="3546470" cy="23606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2A941-E4CD-4E04-A80B-D6720C516C6D}">
      <dsp:nvSpPr>
        <dsp:cNvPr id="0" name=""/>
        <dsp:cNvSpPr/>
      </dsp:nvSpPr>
      <dsp:spPr>
        <a:xfrm>
          <a:off x="0" y="3081379"/>
          <a:ext cx="4869656" cy="2021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Contributing factors to urban sprawl in the U.S.</a:t>
          </a:r>
        </a:p>
      </dsp:txBody>
      <dsp:txXfrm>
        <a:off x="0" y="3081379"/>
        <a:ext cx="4869656" cy="1091727"/>
      </dsp:txXfrm>
    </dsp:sp>
    <dsp:sp modelId="{8956C878-E4F5-4FEA-B948-26E0D8CB6B30}">
      <dsp:nvSpPr>
        <dsp:cNvPr id="0" name=""/>
        <dsp:cNvSpPr/>
      </dsp:nvSpPr>
      <dsp:spPr>
        <a:xfrm>
          <a:off x="2377" y="4132672"/>
          <a:ext cx="1621633" cy="92999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Ample land</a:t>
          </a:r>
        </a:p>
      </dsp:txBody>
      <dsp:txXfrm>
        <a:off x="2377" y="4132672"/>
        <a:ext cx="1621633" cy="929990"/>
      </dsp:txXfrm>
    </dsp:sp>
    <dsp:sp modelId="{448AC9F7-335C-4CCC-A385-12DD2882EBB0}">
      <dsp:nvSpPr>
        <dsp:cNvPr id="0" name=""/>
        <dsp:cNvSpPr/>
      </dsp:nvSpPr>
      <dsp:spPr>
        <a:xfrm>
          <a:off x="1624011" y="4132672"/>
          <a:ext cx="1621633" cy="92999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Low-cost gasoline – highways</a:t>
          </a:r>
        </a:p>
      </dsp:txBody>
      <dsp:txXfrm>
        <a:off x="1624011" y="4132672"/>
        <a:ext cx="1621633" cy="929990"/>
      </dsp:txXfrm>
    </dsp:sp>
    <dsp:sp modelId="{66CA1FC0-2B18-46EB-970F-CC6CA2EB0F1C}">
      <dsp:nvSpPr>
        <dsp:cNvPr id="0" name=""/>
        <dsp:cNvSpPr/>
      </dsp:nvSpPr>
      <dsp:spPr>
        <a:xfrm>
          <a:off x="3245644" y="4132672"/>
          <a:ext cx="1621633" cy="92999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Tax laws encouraged home ownership</a:t>
          </a:r>
        </a:p>
      </dsp:txBody>
      <dsp:txXfrm>
        <a:off x="3245644" y="4132672"/>
        <a:ext cx="1621633" cy="929990"/>
      </dsp:txXfrm>
    </dsp:sp>
    <dsp:sp modelId="{31E274EC-F89D-414D-970A-649255FFC38C}">
      <dsp:nvSpPr>
        <dsp:cNvPr id="0" name=""/>
        <dsp:cNvSpPr/>
      </dsp:nvSpPr>
      <dsp:spPr>
        <a:xfrm rot="10800000">
          <a:off x="0" y="2302"/>
          <a:ext cx="4869656" cy="3109402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Urban sprawl </a:t>
          </a:r>
        </a:p>
      </dsp:txBody>
      <dsp:txXfrm rot="-10800000">
        <a:off x="0" y="2302"/>
        <a:ext cx="4869656" cy="1091400"/>
      </dsp:txXfrm>
    </dsp:sp>
    <dsp:sp modelId="{4EE38041-E1A0-412A-9974-C2CDDDED8CB2}">
      <dsp:nvSpPr>
        <dsp:cNvPr id="0" name=""/>
        <dsp:cNvSpPr/>
      </dsp:nvSpPr>
      <dsp:spPr>
        <a:xfrm>
          <a:off x="0" y="1093702"/>
          <a:ext cx="4869656" cy="92971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Low-density development at edges of cities/towns</a:t>
          </a:r>
        </a:p>
      </dsp:txBody>
      <dsp:txXfrm>
        <a:off x="0" y="1093702"/>
        <a:ext cx="4869656" cy="9297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0B205-043B-4A73-AFC7-5E2160A6F5D6}">
      <dsp:nvSpPr>
        <dsp:cNvPr id="0" name=""/>
        <dsp:cNvSpPr/>
      </dsp:nvSpPr>
      <dsp:spPr>
        <a:xfrm>
          <a:off x="7981" y="155070"/>
          <a:ext cx="1218733" cy="12187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2B5435-DE52-4834-AD33-05449D013712}">
      <dsp:nvSpPr>
        <dsp:cNvPr id="0" name=""/>
        <dsp:cNvSpPr/>
      </dsp:nvSpPr>
      <dsp:spPr>
        <a:xfrm>
          <a:off x="7981" y="1472957"/>
          <a:ext cx="3482095" cy="767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200" kern="1200"/>
            <a:t>Contributing factors (cont’d.)</a:t>
          </a:r>
        </a:p>
      </dsp:txBody>
      <dsp:txXfrm>
        <a:off x="7981" y="1472957"/>
        <a:ext cx="3482095" cy="767899"/>
      </dsp:txXfrm>
    </dsp:sp>
    <dsp:sp modelId="{2BCE28BD-86D1-414A-9A3F-822A624E59EB}">
      <dsp:nvSpPr>
        <dsp:cNvPr id="0" name=""/>
        <dsp:cNvSpPr/>
      </dsp:nvSpPr>
      <dsp:spPr>
        <a:xfrm>
          <a:off x="7981" y="1770105"/>
          <a:ext cx="3482095" cy="1206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State and local zoning laws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Multiple political jurisdictions – poor urban planning</a:t>
          </a:r>
        </a:p>
      </dsp:txBody>
      <dsp:txXfrm>
        <a:off x="7981" y="1770105"/>
        <a:ext cx="3482095" cy="1206187"/>
      </dsp:txXfrm>
    </dsp:sp>
    <dsp:sp modelId="{60F7F9A9-16EC-4828-887D-AD9312482AEC}">
      <dsp:nvSpPr>
        <dsp:cNvPr id="0" name=""/>
        <dsp:cNvSpPr/>
      </dsp:nvSpPr>
      <dsp:spPr>
        <a:xfrm>
          <a:off x="4099443" y="413505"/>
          <a:ext cx="1218733" cy="12187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12CF8A-F121-40CD-A17E-D7A142D8695C}">
      <dsp:nvSpPr>
        <dsp:cNvPr id="0" name=""/>
        <dsp:cNvSpPr/>
      </dsp:nvSpPr>
      <dsp:spPr>
        <a:xfrm>
          <a:off x="4099443" y="1731391"/>
          <a:ext cx="3482095" cy="767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What kinds of environmental and economic problems has urban sprawl caused?</a:t>
          </a:r>
        </a:p>
      </dsp:txBody>
      <dsp:txXfrm>
        <a:off x="4099443" y="1731391"/>
        <a:ext cx="3482095" cy="767899"/>
      </dsp:txXfrm>
    </dsp:sp>
    <dsp:sp modelId="{BF9BD6C3-C5CD-47EA-AD29-9CB3C993490A}">
      <dsp:nvSpPr>
        <dsp:cNvPr id="0" name=""/>
        <dsp:cNvSpPr/>
      </dsp:nvSpPr>
      <dsp:spPr>
        <a:xfrm>
          <a:off x="4099443" y="2545408"/>
          <a:ext cx="3482095" cy="17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617A5-6059-4C99-B193-EE185CF58837}">
      <dsp:nvSpPr>
        <dsp:cNvPr id="0" name=""/>
        <dsp:cNvSpPr/>
      </dsp:nvSpPr>
      <dsp:spPr>
        <a:xfrm>
          <a:off x="926" y="361591"/>
          <a:ext cx="3251857" cy="20649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B527D-7AFF-4B8D-B200-3D72999822F5}">
      <dsp:nvSpPr>
        <dsp:cNvPr id="0" name=""/>
        <dsp:cNvSpPr/>
      </dsp:nvSpPr>
      <dsp:spPr>
        <a:xfrm>
          <a:off x="362243" y="704843"/>
          <a:ext cx="3251857" cy="2064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Urbanization is increasing steadily and the numbers and sizes of urban areas are growing rapidly, especially in less-developed countries</a:t>
          </a:r>
        </a:p>
      </dsp:txBody>
      <dsp:txXfrm>
        <a:off x="422723" y="765323"/>
        <a:ext cx="3130897" cy="1943969"/>
      </dsp:txXfrm>
    </dsp:sp>
    <dsp:sp modelId="{C1192D2A-7140-4EC4-90FE-87B8FD5DD7C6}">
      <dsp:nvSpPr>
        <dsp:cNvPr id="0" name=""/>
        <dsp:cNvSpPr/>
      </dsp:nvSpPr>
      <dsp:spPr>
        <a:xfrm>
          <a:off x="3975418" y="361591"/>
          <a:ext cx="3251857" cy="20649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BF34E2-17E5-429E-A1CF-A0D6FBA6D848}">
      <dsp:nvSpPr>
        <dsp:cNvPr id="0" name=""/>
        <dsp:cNvSpPr/>
      </dsp:nvSpPr>
      <dsp:spPr>
        <a:xfrm>
          <a:off x="4336736" y="704843"/>
          <a:ext cx="3251857" cy="2064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Most urban areas are unsustainable with their large and growing ecological footprints and high levels of poverty</a:t>
          </a:r>
        </a:p>
      </dsp:txBody>
      <dsp:txXfrm>
        <a:off x="4397216" y="765323"/>
        <a:ext cx="3130897" cy="1943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CA7609-4232-294C-9F51-580B78EAE9D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054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pitchFamily="1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02A120-D2B0-BB40-8DF1-E9B8A1FCD735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844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ea typeface="Arial" charset="0"/>
                <a:cs typeface="Arial" charset="0"/>
              </a:rPr>
              <a:t>Figure 22-8:</a:t>
            </a:r>
            <a:r>
              <a:rPr lang="en-US" b="1" baseline="0" dirty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latin typeface="Calibri" charset="0"/>
                <a:ea typeface="ＭＳ Ｐゴシック" pitchFamily="1" charset="-128"/>
                <a:cs typeface="ＭＳ Ｐゴシック" charset="-128"/>
              </a:rPr>
              <a:t>Some of the undesirable impacts of urban sprawl, or car-dependent development. </a:t>
            </a:r>
            <a:r>
              <a:rPr lang="en-US" sz="1200" b="1" kern="1200" baseline="0" dirty="0">
                <a:solidFill>
                  <a:schemeClr val="tx1"/>
                </a:solidFill>
                <a:latin typeface="Calibri" charset="0"/>
                <a:ea typeface="ＭＳ Ｐゴシック" pitchFamily="1" charset="-128"/>
                <a:cs typeface="ＭＳ Ｐゴシック" charset="-128"/>
              </a:rPr>
              <a:t>Question</a:t>
            </a:r>
            <a:r>
              <a:rPr lang="en-US" sz="1200" kern="1200" baseline="0" dirty="0">
                <a:solidFill>
                  <a:schemeClr val="tx1"/>
                </a:solidFill>
                <a:latin typeface="Calibri" charset="0"/>
                <a:ea typeface="ＭＳ Ｐゴシック" pitchFamily="1" charset="-128"/>
                <a:cs typeface="ＭＳ Ｐゴシック" charset="-128"/>
              </a:rPr>
              <a:t>: Which five of these effects do you think are the most harmful?</a:t>
            </a:r>
            <a:endParaRPr lang="el-GR" b="1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C98853-3EFB-E541-AED4-64527266797E}" type="slidenum">
              <a:rPr lang="en-US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15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389D58-E3CD-3F4E-99F7-4C98D45FEE21}" type="slidenum">
              <a:rPr lang="en-US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869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19D22D-BA45-D14B-9756-B49A9AAA3F35}" type="slidenum">
              <a:rPr lang="en-US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653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C65C04-5B46-8344-A15E-4A47798FA44E}" type="slidenum">
              <a:rPr lang="en-US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030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AF9C84-BC37-4649-957E-049A99A2703D}" type="slidenum">
              <a:rPr lang="en-US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081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b="1" noProof="1">
                <a:solidFill>
                  <a:srgbClr val="CD0000"/>
                </a:solidFill>
                <a:ea typeface="ＭＳ Ｐゴシック" charset="-128"/>
              </a:rPr>
              <a:t>Figure 22</a:t>
            </a:r>
            <a:r>
              <a:rPr lang="en-US" b="1" noProof="1">
                <a:solidFill>
                  <a:srgbClr val="CD0000"/>
                </a:solidFill>
                <a:ea typeface="ＭＳ Ｐゴシック" charset="-128"/>
              </a:rPr>
              <a:t>-</a:t>
            </a:r>
            <a:r>
              <a:rPr b="1" noProof="1">
                <a:solidFill>
                  <a:srgbClr val="CD0000"/>
                </a:solidFill>
                <a:ea typeface="ＭＳ Ｐゴシック" charset="-128"/>
              </a:rPr>
              <a:t>9:</a:t>
            </a:r>
            <a:r>
              <a:rPr noProof="1">
                <a:solidFill>
                  <a:srgbClr val="CD0000"/>
                </a:solidFill>
                <a:ea typeface="ＭＳ Ｐゴシック" charset="-128"/>
              </a:rPr>
              <a:t> </a:t>
            </a:r>
            <a:r>
              <a:rPr lang="en-US" b="1" dirty="0">
                <a:solidFill>
                  <a:srgbClr val="CD0000"/>
                </a:solidFill>
                <a:ea typeface="ＭＳ Ｐゴシック" charset="-128"/>
              </a:rPr>
              <a:t>N</a:t>
            </a:r>
            <a:r>
              <a:rPr b="1" noProof="1">
                <a:solidFill>
                  <a:srgbClr val="CD0000"/>
                </a:solidFill>
                <a:ea typeface="ＭＳ Ｐゴシック" charset="-128"/>
              </a:rPr>
              <a:t>atural capital degradation. </a:t>
            </a:r>
            <a:r>
              <a:rPr lang="en-US" sz="1200" kern="1200" baseline="0" dirty="0">
                <a:solidFill>
                  <a:schemeClr val="tx1"/>
                </a:solidFill>
                <a:latin typeface="Calibri" charset="0"/>
                <a:ea typeface="ＭＳ Ｐゴシック" pitchFamily="1" charset="-128"/>
                <a:cs typeface="ＭＳ Ｐゴシック" charset="-128"/>
              </a:rPr>
              <a:t>The typical city depends on nonurban areas for huge inputs of matter and energy resources, while it generates and concentrates large outputs of pollution, waste matter, and heat. </a:t>
            </a:r>
            <a:r>
              <a:rPr lang="en-US" sz="1200" b="1" kern="1200" baseline="0" dirty="0">
                <a:solidFill>
                  <a:schemeClr val="tx1"/>
                </a:solidFill>
                <a:latin typeface="Calibri" charset="0"/>
                <a:ea typeface="ＭＳ Ｐゴシック" pitchFamily="1" charset="-128"/>
                <a:cs typeface="ＭＳ Ｐゴシック" charset="-128"/>
              </a:rPr>
              <a:t>Question:</a:t>
            </a:r>
            <a:r>
              <a:rPr lang="en-US" sz="1200" kern="1200" baseline="0" dirty="0">
                <a:solidFill>
                  <a:schemeClr val="tx1"/>
                </a:solidFill>
                <a:latin typeface="Calibri" charset="0"/>
                <a:ea typeface="ＭＳ Ｐゴシック" pitchFamily="1" charset="-128"/>
                <a:cs typeface="ＭＳ Ｐゴシック" charset="-128"/>
              </a:rPr>
              <a:t> How would you apply the three scientific principles of sustainability (see Figure 1-2, p. 6 or back cover) to lessen some of these impacts?</a:t>
            </a:r>
            <a:endParaRPr noProof="1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C4DE3C-0431-1E45-9D90-EE719FBCFA55}" type="slidenum">
              <a:rPr lang="en-US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02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b="1" noProof="1">
                <a:solidFill>
                  <a:srgbClr val="000000"/>
                </a:solidFill>
                <a:ea typeface="ＭＳ Ｐゴシック" charset="-128"/>
              </a:rPr>
              <a:t>Figure 22</a:t>
            </a:r>
            <a:r>
              <a:rPr lang="en-US" b="1" noProof="1">
                <a:solidFill>
                  <a:srgbClr val="000000"/>
                </a:solidFill>
                <a:ea typeface="ＭＳ Ｐゴシック" charset="-128"/>
              </a:rPr>
              <a:t>-</a:t>
            </a:r>
            <a:r>
              <a:rPr b="1" noProof="1">
                <a:solidFill>
                  <a:srgbClr val="000000"/>
                </a:solidFill>
                <a:ea typeface="ＭＳ Ｐゴシック" charset="-128"/>
              </a:rPr>
              <a:t>10:</a:t>
            </a:r>
            <a:r>
              <a:rPr noProof="1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latin typeface="Calibri" charset="0"/>
                <a:ea typeface="ＭＳ Ｐゴシック" pitchFamily="1" charset="-128"/>
                <a:cs typeface="ＭＳ Ｐゴシック" charset="-128"/>
              </a:rPr>
              <a:t>Noise levels</a:t>
            </a:r>
            <a:r>
              <a:rPr lang="en-US" sz="1200" b="0" kern="1200" baseline="0" dirty="0">
                <a:solidFill>
                  <a:schemeClr val="tx1"/>
                </a:solidFill>
                <a:latin typeface="Calibri" charset="0"/>
                <a:ea typeface="ＭＳ Ｐゴシック" pitchFamily="1" charset="-128"/>
                <a:cs typeface="ＭＳ Ｐゴシック" charset="-128"/>
              </a:rPr>
              <a:t> (in decibel-A [dbA] sound pressure units) of some common sounds. Question: How often are your ears subjected to noise levels of 85 or more dbA?</a:t>
            </a:r>
            <a:endParaRPr b="0" noProof="1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E29C6-4AA3-2046-81D0-3E7DD2273839}" type="slidenum">
              <a:rPr lang="en-US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513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E4215D-8974-0E4C-A038-C812AA52CE26}" type="slidenum">
              <a:rPr lang="en-US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758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b="1" noProof="1">
                <a:solidFill>
                  <a:srgbClr val="000000"/>
                </a:solidFill>
                <a:ea typeface="ＭＳ Ｐゴシック" charset="-128"/>
              </a:rPr>
              <a:t>Figure 22</a:t>
            </a:r>
            <a:r>
              <a:rPr lang="en-US" b="1" noProof="1">
                <a:solidFill>
                  <a:srgbClr val="000000"/>
                </a:solidFill>
                <a:ea typeface="ＭＳ Ｐゴシック" charset="-128"/>
              </a:rPr>
              <a:t>-</a:t>
            </a:r>
            <a:r>
              <a:rPr b="1" noProof="1">
                <a:solidFill>
                  <a:srgbClr val="000000"/>
                </a:solidFill>
                <a:ea typeface="ＭＳ Ｐゴシック" charset="-128"/>
              </a:rPr>
              <a:t>11:</a:t>
            </a:r>
            <a:r>
              <a:rPr noProof="1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latin typeface="Calibri" charset="0"/>
                <a:ea typeface="ＭＳ Ｐゴシック" pitchFamily="1" charset="-128"/>
                <a:cs typeface="ＭＳ Ｐゴシック" charset="-128"/>
              </a:rPr>
              <a:t>Slum in Mumbai, India.</a:t>
            </a:r>
            <a:endParaRPr noProof="1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29EB8A-B443-1149-98A5-2DB2EF050F45}" type="slidenum">
              <a:rPr lang="en-US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4484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37EFA7-A67B-254C-ABFC-3B069F062A7E}" type="slidenum">
              <a:rPr lang="en-US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256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DC0C27-F59A-9741-ACE8-D58E51902159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150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6CB2F5-6119-C44A-94B4-A4023BF8DD6D}" type="slidenum">
              <a:rPr lang="en-US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3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02DC7-83D5-8A48-B4D5-919F2DC0F9D3}" type="slidenum">
              <a:rPr lang="en-US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4078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3D7FEC-15D4-6C43-8401-6B57D80A83A7}" type="slidenum">
              <a:rPr lang="en-US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422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F58C98-95B5-5D40-9B69-59C8499761E1}" type="slidenum">
              <a:rPr lang="en-US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566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82BF1F-DD59-0C4B-802C-49614C76D77D}" type="slidenum">
              <a:rPr lang="en-US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4322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4E9DA3-6475-0B4C-B1AC-AB3AF59C77E7}" type="slidenum">
              <a:rPr lang="en-US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3410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Figure 22-15: </a:t>
            </a:r>
            <a:r>
              <a:rPr lang="en-US" sz="1200" kern="1200" baseline="0" dirty="0">
                <a:solidFill>
                  <a:schemeClr val="tx1"/>
                </a:solidFill>
                <a:latin typeface="Calibri" charset="0"/>
                <a:ea typeface="ＭＳ Ｐゴシック" pitchFamily="1" charset="-128"/>
                <a:cs typeface="ＭＳ Ｐゴシック" charset="-128"/>
              </a:rPr>
              <a:t>Transportation priorities in more sustainable cities.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A7609-4232-294C-9F51-580B78EAE9D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199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B25390-1892-8347-AFAA-E5EA8CA2AE5B}" type="slidenum">
              <a:rPr lang="en-US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3883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B2F9AD-6F97-7541-BAE2-F7023BBF8E03}" type="slidenum">
              <a:rPr lang="en-US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8810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936859-90CA-6947-874B-BF1E188A8ADA}" type="slidenum">
              <a:rPr lang="en-US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986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415D6-3618-AD42-BFF3-945E7CA6A62F}" type="slidenum">
              <a:rPr lang="en-US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050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ea typeface="ＭＳ Ｐゴシック" charset="-128"/>
              </a:rPr>
              <a:t>Figure 22-21: </a:t>
            </a:r>
            <a:r>
              <a:rPr lang="en-US" sz="1200" kern="1200" baseline="0" dirty="0">
                <a:solidFill>
                  <a:schemeClr val="tx1"/>
                </a:solidFill>
                <a:latin typeface="Calibri" charset="0"/>
                <a:ea typeface="ＭＳ Ｐゴシック" pitchFamily="1" charset="-128"/>
                <a:cs typeface="ＭＳ Ｐゴシック" charset="-128"/>
              </a:rPr>
              <a:t>We can use these smart growth tools to prevent and control urban growth and sprawl. </a:t>
            </a:r>
            <a:r>
              <a:rPr lang="en-US" sz="1200" b="1" kern="1200" baseline="0" dirty="0">
                <a:solidFill>
                  <a:schemeClr val="tx1"/>
                </a:solidFill>
                <a:latin typeface="Calibri" charset="0"/>
                <a:ea typeface="ＭＳ Ｐゴシック" pitchFamily="1" charset="-128"/>
                <a:cs typeface="ＭＳ Ｐゴシック" charset="-128"/>
              </a:rPr>
              <a:t>Questions: </a:t>
            </a:r>
            <a:r>
              <a:rPr lang="en-US" sz="1200" kern="1200" baseline="0" dirty="0">
                <a:solidFill>
                  <a:schemeClr val="tx1"/>
                </a:solidFill>
                <a:latin typeface="Calibri" charset="0"/>
                <a:ea typeface="ＭＳ Ｐゴシック" pitchFamily="1" charset="-128"/>
                <a:cs typeface="ＭＳ Ｐゴシック" charset="-128"/>
              </a:rPr>
              <a:t>Which five of these tools do you think would be the best methods for preventing or controlling urban sprawl? Which, if any, of these tools are used in your community?</a:t>
            </a:r>
            <a:endParaRPr lang="el-GR" b="1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C831F7-BB49-7B4E-A327-5269AFC014C6}" type="slidenum">
              <a:rPr lang="en-US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303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7D019-5326-6C46-8056-E1D23BB6CFDE}" type="slidenum">
              <a:rPr lang="en-US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3967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930030-5CDC-F54C-89A8-724C1E096085}" type="slidenum">
              <a:rPr lang="en-US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890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8556A8-87E7-044E-95FE-3BEBC9620278}" type="slidenum">
              <a:rPr lang="en-US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280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b="1" noProof="1">
                <a:solidFill>
                  <a:srgbClr val="000000"/>
                </a:solidFill>
                <a:ea typeface="ＭＳ Ｐゴシック" charset="-128"/>
              </a:rPr>
              <a:t>Figure 22</a:t>
            </a:r>
            <a:r>
              <a:rPr lang="en-US" b="1" noProof="1">
                <a:solidFill>
                  <a:srgbClr val="000000"/>
                </a:solidFill>
                <a:ea typeface="ＭＳ Ｐゴシック" charset="-128"/>
              </a:rPr>
              <a:t>-23</a:t>
            </a:r>
            <a:r>
              <a:rPr b="1" noProof="1">
                <a:solidFill>
                  <a:srgbClr val="000000"/>
                </a:solidFill>
                <a:ea typeface="ＭＳ Ｐゴシック" charset="-128"/>
              </a:rPr>
              <a:t>:</a:t>
            </a:r>
            <a:r>
              <a:rPr noProof="1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latin typeface="Calibri" charset="0"/>
                <a:ea typeface="ＭＳ Ｐゴシック" pitchFamily="1" charset="-128"/>
                <a:cs typeface="ＭＳ Ｐゴシック" charset="-128"/>
              </a:rPr>
              <a:t>These models compare a conventional housing development (center) with a cluster housing development (bottom). </a:t>
            </a:r>
            <a:r>
              <a:rPr lang="en-US" sz="1200" b="1" kern="1200" baseline="0" dirty="0">
                <a:solidFill>
                  <a:schemeClr val="tx1"/>
                </a:solidFill>
                <a:latin typeface="Calibri" charset="0"/>
                <a:ea typeface="ＭＳ Ｐゴシック" pitchFamily="1" charset="-128"/>
                <a:cs typeface="ＭＳ Ｐゴシック" charset="-128"/>
              </a:rPr>
              <a:t>Question</a:t>
            </a:r>
            <a:r>
              <a:rPr lang="en-US" sz="1200" kern="1200" baseline="0" dirty="0">
                <a:solidFill>
                  <a:schemeClr val="tx1"/>
                </a:solidFill>
                <a:latin typeface="Calibri" charset="0"/>
                <a:ea typeface="ＭＳ Ｐゴシック" pitchFamily="1" charset="-128"/>
                <a:cs typeface="ＭＳ Ｐゴシック" charset="-128"/>
              </a:rPr>
              <a:t>: What are the comparative effects of each type of development on the undeveloped land (top)?</a:t>
            </a:r>
            <a:endParaRPr noProof="1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8EB7E-8C5B-7040-BD35-A23EE70817B1}" type="slidenum">
              <a:rPr lang="en-US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1601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3C7D3F-EED8-F849-85AF-F22F03C4A8C5}" type="slidenum">
              <a:rPr lang="en-US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662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61013-3E93-E34D-B5F1-2DB29D5E4EE5}" type="slidenum">
              <a:rPr lang="en-US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012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b="1" noProof="1">
                <a:solidFill>
                  <a:srgbClr val="000000"/>
                </a:solidFill>
                <a:ea typeface="ＭＳ Ｐゴシック" charset="-128"/>
              </a:rPr>
              <a:t>Figure 22</a:t>
            </a:r>
            <a:r>
              <a:rPr lang="en-US" b="1" noProof="1">
                <a:solidFill>
                  <a:srgbClr val="000000"/>
                </a:solidFill>
                <a:ea typeface="ＭＳ Ｐゴシック" charset="-128"/>
              </a:rPr>
              <a:t>-26</a:t>
            </a:r>
            <a:r>
              <a:rPr b="1" noProof="1">
                <a:solidFill>
                  <a:srgbClr val="000000"/>
                </a:solidFill>
                <a:ea typeface="ＭＳ Ｐゴシック" charset="-128"/>
              </a:rPr>
              <a:t>:</a:t>
            </a:r>
            <a:r>
              <a:rPr noProof="1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latin typeface="Calibri" charset="0"/>
                <a:ea typeface="ＭＳ Ｐゴシック" pitchFamily="1" charset="-128"/>
                <a:cs typeface="ＭＳ Ｐゴシック" charset="-128"/>
              </a:rPr>
              <a:t>The Eco-Village plan includes a community center (left end of map), 18 LEED platinum, energy-efficient homes, and a field of photovoltaic solar collectors (right end of map) that will provide most if not all of the village’s electrical needs. Some of the homes share a wall, which helps to make them energy efficient. </a:t>
            </a:r>
            <a:r>
              <a:rPr lang="en-US" sz="1200" b="1" kern="1200" baseline="0" dirty="0">
                <a:solidFill>
                  <a:schemeClr val="tx1"/>
                </a:solidFill>
                <a:latin typeface="Calibri" charset="0"/>
                <a:ea typeface="ＭＳ Ｐゴシック" pitchFamily="1" charset="-128"/>
                <a:cs typeface="ＭＳ Ｐゴシック" charset="-128"/>
              </a:rPr>
              <a:t>Question</a:t>
            </a:r>
            <a:r>
              <a:rPr lang="en-US" sz="1200" kern="1200" baseline="0" dirty="0">
                <a:solidFill>
                  <a:schemeClr val="tx1"/>
                </a:solidFill>
                <a:latin typeface="Calibri" charset="0"/>
                <a:ea typeface="ＭＳ Ｐゴシック" pitchFamily="1" charset="-128"/>
                <a:cs typeface="ＭＳ Ｐゴシック" charset="-128"/>
              </a:rPr>
              <a:t>: Can you think of any disadvantages to living in such a community? Do you think they would outweigh the advantages? Explain.</a:t>
            </a:r>
            <a:endParaRPr noProof="1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6499C1-CD81-EB4F-ABB2-4BD99672F728}" type="slidenum">
              <a:rPr lang="en-US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808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9416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473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b="1" noProof="1">
                <a:solidFill>
                  <a:srgbClr val="000000"/>
                </a:solidFill>
                <a:ea typeface="ＭＳ Ｐゴシック" charset="-128"/>
              </a:rPr>
              <a:t>Figure 22</a:t>
            </a:r>
            <a:r>
              <a:rPr lang="en-US" b="1" noProof="1">
                <a:solidFill>
                  <a:srgbClr val="000000"/>
                </a:solidFill>
                <a:ea typeface="ＭＳ Ｐゴシック" charset="-128"/>
              </a:rPr>
              <a:t>-3</a:t>
            </a:r>
            <a:r>
              <a:rPr b="1" noProof="1">
                <a:solidFill>
                  <a:srgbClr val="000000"/>
                </a:solidFill>
                <a:ea typeface="ＭＳ Ｐゴシック" charset="-128"/>
              </a:rPr>
              <a:t>:</a:t>
            </a:r>
            <a:r>
              <a:rPr noProof="1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latin typeface="Calibri" charset="0"/>
                <a:ea typeface="ＭＳ Ｐゴシック" pitchFamily="1" charset="-128"/>
                <a:cs typeface="ＭＳ Ｐゴシック" charset="-128"/>
              </a:rPr>
              <a:t>Global outlook: Megacities, or major urban areas with 10 million or more people, in 2012. </a:t>
            </a:r>
            <a:r>
              <a:rPr lang="en-US" sz="1200" b="1" kern="1200" baseline="0" dirty="0">
                <a:solidFill>
                  <a:schemeClr val="tx1"/>
                </a:solidFill>
                <a:latin typeface="Calibri" charset="0"/>
                <a:ea typeface="ＭＳ Ｐゴシック" pitchFamily="1" charset="-128"/>
                <a:cs typeface="ＭＳ Ｐゴシック" charset="-128"/>
              </a:rPr>
              <a:t>Question</a:t>
            </a:r>
            <a:r>
              <a:rPr lang="en-US" sz="1200" kern="1200" baseline="0" dirty="0">
                <a:solidFill>
                  <a:schemeClr val="tx1"/>
                </a:solidFill>
                <a:latin typeface="Calibri" charset="0"/>
                <a:ea typeface="ＭＳ Ｐゴシック" pitchFamily="1" charset="-128"/>
                <a:cs typeface="ＭＳ Ｐゴシック" charset="-128"/>
              </a:rPr>
              <a:t>: In order, what were the world’s five most populous urban areas in 2012?</a:t>
            </a:r>
            <a:endParaRPr noProof="1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CA858-C02A-E344-8A40-AAE2C6EEEBD1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239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C1DF4E-0CAA-B64D-9E4B-3130F192661B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614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b="1" noProof="1">
                <a:solidFill>
                  <a:srgbClr val="000000"/>
                </a:solidFill>
                <a:ea typeface="ＭＳ Ｐゴシック" charset="-128"/>
              </a:rPr>
              <a:t>Figure 22</a:t>
            </a:r>
            <a:r>
              <a:rPr lang="en-US" b="1" noProof="1">
                <a:solidFill>
                  <a:srgbClr val="000000"/>
                </a:solidFill>
                <a:ea typeface="ＭＳ Ｐゴシック" charset="-128"/>
              </a:rPr>
              <a:t>-5</a:t>
            </a:r>
            <a:r>
              <a:rPr b="1" noProof="1">
                <a:solidFill>
                  <a:srgbClr val="000000"/>
                </a:solidFill>
                <a:ea typeface="ＭＳ Ｐゴシック" charset="-128"/>
              </a:rPr>
              <a:t>:</a:t>
            </a:r>
            <a:r>
              <a:rPr noProof="1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latin typeface="Calibri" charset="0"/>
                <a:ea typeface="ＭＳ Ｐゴシック" pitchFamily="1" charset="-128"/>
                <a:cs typeface="ＭＳ Ｐゴシック" charset="-128"/>
              </a:rPr>
              <a:t>Urban areas in the United States with more than 1 million people (shaded areas) where about 54% of Americans live. </a:t>
            </a:r>
            <a:r>
              <a:rPr lang="en-US" sz="1200" b="1" kern="1200" baseline="0" dirty="0">
                <a:solidFill>
                  <a:schemeClr val="tx1"/>
                </a:solidFill>
                <a:latin typeface="Calibri" charset="0"/>
                <a:ea typeface="ＭＳ Ｐゴシック" pitchFamily="1" charset="-128"/>
                <a:cs typeface="ＭＳ Ｐゴシック" charset="-128"/>
              </a:rPr>
              <a:t>Questions:</a:t>
            </a:r>
            <a:r>
              <a:rPr lang="en-US" sz="1200" kern="1200" baseline="0" dirty="0">
                <a:solidFill>
                  <a:schemeClr val="tx1"/>
                </a:solidFill>
                <a:latin typeface="Calibri" charset="0"/>
                <a:ea typeface="ＭＳ Ｐゴシック" pitchFamily="1" charset="-128"/>
                <a:cs typeface="ＭＳ Ｐゴシック" charset="-128"/>
              </a:rPr>
              <a:t> Why do you think many of the largest urban areas are located near water? What effect might projected climate change have on these urban areas?</a:t>
            </a:r>
            <a:endParaRPr noProof="1">
              <a:solidFill>
                <a:srgbClr val="000000"/>
              </a:solidFill>
              <a:latin typeface="FrutigerLTStd-Light" charset="0"/>
              <a:ea typeface="ＭＳ Ｐゴシック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B09E84-8551-914C-AFFF-0E08233BD736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93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834B67-80B6-1045-B51F-6232C1512D5C}" type="slidenum">
              <a:rPr lang="en-US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545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1A6522-2C8A-C243-A20A-642C11FE39B3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627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noProof="1">
                <a:solidFill>
                  <a:srgbClr val="000000"/>
                </a:solidFill>
                <a:ea typeface="ＭＳ Ｐゴシック" charset="-128"/>
              </a:rPr>
              <a:t>Animated </a:t>
            </a:r>
            <a:r>
              <a:rPr b="1" noProof="1">
                <a:solidFill>
                  <a:srgbClr val="000000"/>
                </a:solidFill>
                <a:ea typeface="ＭＳ Ｐゴシック" charset="-128"/>
              </a:rPr>
              <a:t>Figure 22</a:t>
            </a:r>
            <a:r>
              <a:rPr lang="en-US" b="1" noProof="1">
                <a:solidFill>
                  <a:srgbClr val="000000"/>
                </a:solidFill>
                <a:ea typeface="ＭＳ Ｐゴシック" charset="-128"/>
              </a:rPr>
              <a:t>-6</a:t>
            </a:r>
            <a:r>
              <a:rPr b="1" noProof="1">
                <a:solidFill>
                  <a:srgbClr val="000000"/>
                </a:solidFill>
                <a:ea typeface="ＭＳ Ｐゴシック" charset="-128"/>
              </a:rPr>
              <a:t>:</a:t>
            </a:r>
            <a:r>
              <a:rPr noProof="1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latin typeface="Calibri" charset="0"/>
                <a:ea typeface="ＭＳ Ｐゴシック" pitchFamily="1" charset="-128"/>
                <a:cs typeface="ＭＳ Ｐゴシック" charset="-128"/>
              </a:rPr>
              <a:t>These satellite images show the growth of urban sprawl in and around the U.S. city of Las Vegas, Nevada, between 1973 and 2009. </a:t>
            </a:r>
            <a:r>
              <a:rPr lang="en-US" sz="1200" b="1" kern="1200" baseline="0" dirty="0">
                <a:solidFill>
                  <a:schemeClr val="tx1"/>
                </a:solidFill>
                <a:latin typeface="Calibri" charset="0"/>
                <a:ea typeface="ＭＳ Ｐゴシック" pitchFamily="1" charset="-128"/>
                <a:cs typeface="ＭＳ Ｐゴシック" charset="-128"/>
              </a:rPr>
              <a:t>Question</a:t>
            </a:r>
            <a:r>
              <a:rPr lang="en-US" sz="1200" kern="1200" baseline="0" dirty="0">
                <a:solidFill>
                  <a:schemeClr val="tx1"/>
                </a:solidFill>
                <a:latin typeface="Calibri" charset="0"/>
                <a:ea typeface="ＭＳ Ｐゴシック" pitchFamily="1" charset="-128"/>
                <a:cs typeface="ＭＳ Ｐゴシック" charset="-128"/>
              </a:rPr>
              <a:t>: What might be a limiting factor on population growth in Las Vegas?</a:t>
            </a:r>
            <a:endParaRPr noProof="1">
              <a:solidFill>
                <a:srgbClr val="000000"/>
              </a:solidFill>
              <a:latin typeface="FrutigerLTStd-Light" charset="0"/>
              <a:ea typeface="ＭＳ Ｐゴシック" charset="-128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C98853-3EFB-E541-AED4-64527266797E}" type="slidenum">
              <a:rPr lang="en-US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23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5E06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553" cy="6858000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276600"/>
            <a:ext cx="3156858" cy="1534887"/>
          </a:xfrm>
        </p:spPr>
        <p:txBody>
          <a:bodyPr/>
          <a:lstStyle>
            <a:lvl1pPr algn="l">
              <a:defRPr lang="en-US" sz="9600" b="1" kern="1200" spc="-600" dirty="0">
                <a:solidFill>
                  <a:srgbClr val="5E0608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Vrinda" panose="020B0502040204020203" pitchFamily="34" charset="0"/>
                <a:ea typeface="Arial" charset="0"/>
                <a:cs typeface="Vrinda" panose="020B0502040204020203" pitchFamily="34" charset="0"/>
              </a:defRPr>
            </a:lvl1pPr>
          </a:lstStyle>
          <a:p>
            <a:r>
              <a:rPr lang="en-US" dirty="0"/>
              <a:t>Ch#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724400"/>
            <a:ext cx="8275320" cy="1752600"/>
          </a:xfrm>
        </p:spPr>
        <p:txBody>
          <a:bodyPr/>
          <a:lstStyle>
            <a:lvl1pPr marL="0" indent="0" algn="l" rtl="0" eaLnBrk="1" fontAlgn="base" hangingPunct="1">
              <a:spcBef>
                <a:spcPts val="900"/>
              </a:spcBef>
              <a:spcAft>
                <a:spcPct val="0"/>
              </a:spcAft>
              <a:buFont typeface="Arial" charset="0"/>
              <a:buNone/>
              <a:defRPr lang="en-US" sz="4000" b="1" kern="1200" dirty="0">
                <a:solidFill>
                  <a:srgbClr val="5E0608"/>
                </a:solidFill>
                <a:effectLst>
                  <a:outerShdw dist="25400" dir="2700000" algn="tl" rotWithShape="0">
                    <a:schemeClr val="tx1"/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ChapTitle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2E4AA0-EC6C-5849-B0BB-42E010305F34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013" y="1219200"/>
            <a:ext cx="4023360" cy="337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685800" y="381000"/>
            <a:ext cx="7859486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b="1" spc="100" baseline="0" dirty="0">
                <a:solidFill>
                  <a:srgbClr val="5E0608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LIVING IN THE ENVIRONMENT, 18e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90600" y="819090"/>
            <a:ext cx="754380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b="1" spc="100" dirty="0">
                <a:solidFill>
                  <a:srgbClr val="FFF6CC"/>
                </a:solidFill>
                <a:effectLst>
                  <a:outerShdw dist="50800" dir="2700000" algn="tl" rotWithShape="0">
                    <a:prstClr val="black"/>
                  </a:outerShdw>
                </a:effectLst>
              </a:rPr>
              <a:t>G. TYLER MILLER </a:t>
            </a:r>
            <a:r>
              <a:rPr lang="en-US" sz="2000" b="1" spc="100" dirty="0">
                <a:solidFill>
                  <a:srgbClr val="FFEC8F"/>
                </a:solidFill>
                <a:effectLst>
                  <a:outerShdw dist="50800" dir="2700000" algn="tl" rotWithShape="0">
                    <a:prstClr val="black"/>
                  </a:outerShdw>
                </a:effectLst>
              </a:rPr>
              <a:t>•</a:t>
            </a:r>
            <a:r>
              <a:rPr lang="en-US" sz="1800" b="1" spc="100" dirty="0">
                <a:effectLst>
                  <a:outerShdw dist="50800" dir="2700000" algn="tl" rotWithShape="0">
                    <a:prstClr val="black"/>
                  </a:outerShdw>
                </a:effectLst>
              </a:rPr>
              <a:t> </a:t>
            </a:r>
            <a:r>
              <a:rPr lang="en-US" sz="1800" b="1" spc="100" dirty="0">
                <a:solidFill>
                  <a:srgbClr val="FFF6CC"/>
                </a:solidFill>
                <a:effectLst>
                  <a:outerShdw dist="50800" dir="2700000" algn="tl" rotWithShape="0">
                    <a:prstClr val="black"/>
                  </a:outerShdw>
                </a:effectLst>
              </a:rPr>
              <a:t>SCOTT E. SPOOLMAN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11480" y="6248400"/>
            <a:ext cx="8321040" cy="0"/>
          </a:xfrm>
          <a:prstGeom prst="line">
            <a:avLst/>
          </a:prstGeom>
          <a:ln w="28575">
            <a:solidFill>
              <a:srgbClr val="5E0608"/>
            </a:solidFill>
          </a:ln>
          <a:effectLst>
            <a:outerShdw dist="12700" dir="2700000" algn="t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317295" y="6324600"/>
            <a:ext cx="2071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6CC"/>
                </a:solidFill>
              </a:rPr>
              <a:t>© Cengage Learning 2015</a:t>
            </a:r>
          </a:p>
        </p:txBody>
      </p:sp>
    </p:spTree>
    <p:extLst>
      <p:ext uri="{BB962C8B-B14F-4D97-AF65-F5344CB8AC3E}">
        <p14:creationId xmlns:p14="http://schemas.microsoft.com/office/powerpoint/2010/main" val="35066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9DB57-4B0A-4A96-8160-08654E2BE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C9E70-7108-468B-96A2-DCB11A8FAB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84A27-E409-47D6-B180-DACEFAC62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BC41D-7892-4821-84FB-A4240680C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0C1D-F4E3-4AF9-B86C-52801DE85B12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15C99-9814-4AB0-A06F-AD5A10006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65C4C-27AC-4D93-AB77-FBFD4EE0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9320-DE97-4C39-8E48-BB24C59C0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1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CF759-5A2E-43CB-AC73-2E6EEA949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E9592-BD8A-4F10-ACFE-811B62584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15CBD-26D1-4A3A-9D03-BA38F075D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259606-41FC-46A8-B834-0646DAC1C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E01BEB-3C9B-4F1B-B1DF-F604EDA2F2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822B34-FB41-46ED-9EEC-3C25122C0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0C1D-F4E3-4AF9-B86C-52801DE85B12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6E1BB4-F8B5-48C2-80FD-90EEBDA15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D4CE0B-6FBF-42F0-A025-9B2E9016B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3BD72-7946-0D47-94E3-A83B801BE5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22008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EA9DF-1537-4E55-AE23-52DA1916F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D338BB-1EA4-4AAA-9AAE-764E6F43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0C1D-F4E3-4AF9-B86C-52801DE85B12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49E9E6-288C-4E48-930F-355673586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88ED5-5AF5-4BC6-BBD1-C4422590E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9320-DE97-4C39-8E48-BB24C59C0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71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4C781A-AF1A-4F5D-BC4B-123079DED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0C1D-F4E3-4AF9-B86C-52801DE85B12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43AF7A-C18C-4F06-8FA4-E422F0B8D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2A17A-E923-4A27-837C-443CFC80F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C2E3-B1B3-A744-A7FE-B2B049501E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875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CF75E-7C3E-4515-B574-FFD862BE2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466EB-6532-49DE-9455-EAC4671CB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A3FC5-E861-4FF2-B4F5-6A88B6C7F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487EFE-D2BA-4F12-8EC2-383F347E0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0C1D-F4E3-4AF9-B86C-52801DE85B12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CFA5D-3651-4085-8F11-8C0DFBB07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18928-49AF-4A69-95D0-27AABD0DD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3BD72-7946-0D47-94E3-A83B801BE5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0247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E4A02-1E6E-479B-8CC9-449948DDD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5243DA-DFB6-47B9-9E98-0EB575EEE6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E22635-8901-4362-83C5-2725C63C8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0F4A3A-88A8-41A0-B018-3941DE9EA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0C1D-F4E3-4AF9-B86C-52801DE85B12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A9623-3F95-4F33-B79F-F766D1A44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D0D64-D042-4C08-B410-A961B5539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3BD72-7946-0D47-94E3-A83B801BE5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4151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517B3-4C97-407A-9075-2D11A1289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2257D6-3A1E-4840-BEEC-8DED032F0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E1DA3-0F0F-47D4-97DF-45F64F776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0C1D-F4E3-4AF9-B86C-52801DE85B12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AE739-74A9-4646-8F78-4D46128D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3F7C1-13E9-47DC-B701-C0F9E32CD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3BD72-7946-0D47-94E3-A83B801BE5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2544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4F4F87-5AC5-4F6A-8728-51BD42DF42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040D89-5A64-4F0D-9432-F6E932F68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01014-25DC-4E17-B10C-AE9D5F039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0C1D-F4E3-4AF9-B86C-52801DE85B12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E7400-376B-42B6-8D5F-299DA303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176A6-35BD-4903-A3A8-D458B6805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3BD72-7946-0D47-94E3-A83B801BE5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2924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2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  <a:p>
            <a:pPr lvl="6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1400" kern="1200" smtClean="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fld id="{C423BD72-7946-0D47-94E3-A83B801BE5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marL="230188" indent="0" algn="l">
              <a:defRPr lang="en-US" sz="3600" b="0" i="0" u="none" strike="noStrike" kern="1200" baseline="0" dirty="0">
                <a:solidFill>
                  <a:srgbClr val="5E0608"/>
                </a:solidFill>
                <a:effectLst>
                  <a:outerShdw blurRad="25400" dist="38100" dir="2700000" algn="tl" rotWithShape="0">
                    <a:schemeClr val="tx1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1099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marL="230188" indent="0" algn="l">
              <a:defRPr lang="en-US" sz="3600" b="0" i="0" u="none" strike="noStrike" kern="1200" baseline="0" dirty="0">
                <a:solidFill>
                  <a:srgbClr val="5E0608"/>
                </a:solidFill>
                <a:effectLst>
                  <a:outerShdw blurRad="25400" dist="38100" dir="2700000" algn="tl" rotWithShape="0">
                    <a:schemeClr val="tx1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368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marL="230188" indent="0" algn="l">
              <a:defRPr lang="en-US" sz="3600" b="0" i="0" u="none" strike="noStrike" kern="1200" baseline="0" dirty="0">
                <a:solidFill>
                  <a:srgbClr val="5E0608"/>
                </a:solidFill>
                <a:effectLst>
                  <a:outerShdw blurRad="25400" dist="38100" dir="2700000" algn="tl" rotWithShape="0">
                    <a:schemeClr val="tx1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158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07C2E3-B1B3-A744-A7FE-B2B049501EE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53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688976" y="612774"/>
            <a:ext cx="7693024" cy="5635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F71123-E8AE-034B-9174-EF6F78794E6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295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BCD60-3401-4850-8793-A4437B6EE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8829D5-9A8E-417C-B19A-2CD54F033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A6069-0C36-49F0-8E36-3338B3B89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0C1D-F4E3-4AF9-B86C-52801DE85B12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038D4-4145-439D-A162-403DE555D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AE77F-D1BF-4897-B2A2-BE29B7D0F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E4AA0-EC6C-5849-B0BB-42E010305F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EC9791-A5E7-4A16-8485-E3F3DC3365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553" cy="6858000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A805E65-D702-4141-A546-034267B070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013" y="1219200"/>
            <a:ext cx="4023360" cy="337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94927F-7E72-4B65-A44D-902198E0971D}"/>
              </a:ext>
            </a:extLst>
          </p:cNvPr>
          <p:cNvSpPr txBox="1"/>
          <p:nvPr userDrawn="1"/>
        </p:nvSpPr>
        <p:spPr>
          <a:xfrm>
            <a:off x="685800" y="381000"/>
            <a:ext cx="7859486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b="1" spc="100" baseline="0" dirty="0">
                <a:solidFill>
                  <a:srgbClr val="5E0608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LIVING IN THE ENVIRONMENT, 18e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030638-6BAC-4226-B28C-6758C217471E}"/>
              </a:ext>
            </a:extLst>
          </p:cNvPr>
          <p:cNvSpPr txBox="1"/>
          <p:nvPr userDrawn="1"/>
        </p:nvSpPr>
        <p:spPr>
          <a:xfrm>
            <a:off x="990600" y="819090"/>
            <a:ext cx="754380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b="1" spc="100" dirty="0">
                <a:solidFill>
                  <a:srgbClr val="FFF6CC"/>
                </a:solidFill>
                <a:effectLst>
                  <a:outerShdw dist="50800" dir="2700000" algn="tl" rotWithShape="0">
                    <a:prstClr val="black"/>
                  </a:outerShdw>
                </a:effectLst>
              </a:rPr>
              <a:t>G. TYLER MILLER </a:t>
            </a:r>
            <a:r>
              <a:rPr lang="en-US" sz="2000" b="1" spc="100" dirty="0">
                <a:solidFill>
                  <a:srgbClr val="FFEC8F"/>
                </a:solidFill>
                <a:effectLst>
                  <a:outerShdw dist="50800" dir="2700000" algn="tl" rotWithShape="0">
                    <a:prstClr val="black"/>
                  </a:outerShdw>
                </a:effectLst>
              </a:rPr>
              <a:t>•</a:t>
            </a:r>
            <a:r>
              <a:rPr lang="en-US" sz="1800" b="1" spc="100" dirty="0">
                <a:effectLst>
                  <a:outerShdw dist="50800" dir="2700000" algn="tl" rotWithShape="0">
                    <a:prstClr val="black"/>
                  </a:outerShdw>
                </a:effectLst>
              </a:rPr>
              <a:t> </a:t>
            </a:r>
            <a:r>
              <a:rPr lang="en-US" sz="1800" b="1" spc="100" dirty="0">
                <a:solidFill>
                  <a:srgbClr val="FFF6CC"/>
                </a:solidFill>
                <a:effectLst>
                  <a:outerShdw dist="50800" dir="2700000" algn="tl" rotWithShape="0">
                    <a:prstClr val="black"/>
                  </a:outerShdw>
                </a:effectLst>
              </a:rPr>
              <a:t>SCOTT E. SPOOLMAN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59C1EC-5A7C-4A3F-B985-B909D41F9E11}"/>
              </a:ext>
            </a:extLst>
          </p:cNvPr>
          <p:cNvCxnSpPr/>
          <p:nvPr userDrawn="1"/>
        </p:nvCxnSpPr>
        <p:spPr>
          <a:xfrm>
            <a:off x="411480" y="6248400"/>
            <a:ext cx="8321040" cy="0"/>
          </a:xfrm>
          <a:prstGeom prst="line">
            <a:avLst/>
          </a:prstGeom>
          <a:ln w="28575">
            <a:solidFill>
              <a:srgbClr val="5E0608"/>
            </a:solidFill>
          </a:ln>
          <a:effectLst>
            <a:outerShdw dist="12700" dir="2700000" algn="t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4D2BC26-E8FF-4B2E-BC93-CB135FF7D39B}"/>
              </a:ext>
            </a:extLst>
          </p:cNvPr>
          <p:cNvSpPr txBox="1"/>
          <p:nvPr userDrawn="1"/>
        </p:nvSpPr>
        <p:spPr>
          <a:xfrm>
            <a:off x="317295" y="6324600"/>
            <a:ext cx="2071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6CC"/>
                </a:solidFill>
              </a:rPr>
              <a:t>© Cengage Learning 2015</a:t>
            </a:r>
          </a:p>
        </p:txBody>
      </p:sp>
    </p:spTree>
    <p:extLst>
      <p:ext uri="{BB962C8B-B14F-4D97-AF65-F5344CB8AC3E}">
        <p14:creationId xmlns:p14="http://schemas.microsoft.com/office/powerpoint/2010/main" val="68534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D462A-01B4-4715-BE68-78F28D265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B37F7-ED89-4144-B921-BB236C5FB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C3AD4-DBBD-41E8-9AAF-2175BCC37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0C1D-F4E3-4AF9-B86C-52801DE85B12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1A9B8-0527-40DC-AD47-4AD4F5172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4AA34-B813-4137-9BCA-4DB19174D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3BD72-7946-0D47-94E3-A83B801BE5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3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8A2E6-EE1C-4D63-ADB0-894839F9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35344-68BE-46D2-A0E1-F14FFB682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25B7D-EAE8-440A-8837-E6E70B3B5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0C1D-F4E3-4AF9-B86C-52801DE85B12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A9930-2421-4345-ACBE-555B9743E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F06AF-D65F-4975-A0B6-357C3E959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3BD72-7946-0D47-94E3-A83B801BE5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0207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1400" kern="1200" smtClean="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fld id="{C423BD72-7946-0D47-94E3-A83B801BE5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81000" y="6339840"/>
            <a:ext cx="2071401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© Cengage Learning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4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ts val="9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742950" indent="-285750" algn="l" rtl="0" fontAlgn="base">
        <a:spcBef>
          <a:spcPts val="9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fontAlgn="base">
        <a:spcBef>
          <a:spcPts val="9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fontAlgn="base">
        <a:spcBef>
          <a:spcPts val="9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fontAlgn="base">
        <a:spcBef>
          <a:spcPts val="9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EAD204-612A-4513-895A-B516E356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1B1EF-5732-476E-9DC8-2D2CB270A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F942D-89D1-420A-83D0-655DEC02F9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E0C1D-F4E3-4AF9-B86C-52801DE85B12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0A91C-E31D-448C-9ADA-DD0BFA7D2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6695A-A32E-4C2E-A733-277BCFDC8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3BD72-7946-0D47-94E3-A83B801BE5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04EB55-CF3E-4675-8B98-59C1BE0840C9}"/>
              </a:ext>
            </a:extLst>
          </p:cNvPr>
          <p:cNvSpPr txBox="1"/>
          <p:nvPr userDrawn="1"/>
        </p:nvSpPr>
        <p:spPr>
          <a:xfrm>
            <a:off x="381000" y="6339840"/>
            <a:ext cx="2071401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© Cengage Learning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27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youtube.com/watch?v=lUBgwIW6O2U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3566AAE-43CB-4366-833E-F947FBE1A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026" y="2043663"/>
            <a:ext cx="4578895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Urbanization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E05044-BA9D-41BF-9199-E2BF28C6B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4026" y="4074718"/>
            <a:ext cx="4578895" cy="682079"/>
          </a:xfr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spcBef>
                <a:spcPts val="1000"/>
              </a:spcBef>
            </a:pPr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96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848600" y="6584950"/>
            <a:ext cx="13112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>
              <a:defRPr/>
            </a:pPr>
            <a:r>
              <a:rPr lang="en-US" sz="1200" b="1" dirty="0">
                <a:cs typeface="Arial" charset="0"/>
              </a:rPr>
              <a:t>Fig. 22-6, p. 610</a:t>
            </a:r>
          </a:p>
        </p:txBody>
      </p:sp>
      <p:pic>
        <p:nvPicPr>
          <p:cNvPr id="4" name="Picture 1" descr="22p610_f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781050"/>
            <a:ext cx="895032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862888" y="6584950"/>
            <a:ext cx="130333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>
              <a:defRPr/>
            </a:pPr>
            <a:r>
              <a:rPr lang="en-US" sz="1200" b="1" dirty="0">
                <a:cs typeface="Arial" charset="0"/>
              </a:rPr>
              <a:t>Fig. 22-8, p. 611</a:t>
            </a:r>
          </a:p>
        </p:txBody>
      </p:sp>
      <p:pic>
        <p:nvPicPr>
          <p:cNvPr id="4" name="Picture 2" descr="22p611_f08_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35000"/>
            <a:ext cx="9020175" cy="558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4938" y="704850"/>
            <a:ext cx="3814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bg1"/>
                </a:solidFill>
              </a:rPr>
              <a:t>Natural Capital Degradation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34938" y="1162050"/>
            <a:ext cx="1998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672813"/>
                </a:solidFill>
              </a:rPr>
              <a:t>Urban Sprawl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84163" y="3352800"/>
            <a:ext cx="16208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Land and Biodiversity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928938" y="3490913"/>
            <a:ext cx="88106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Water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872038" y="3352800"/>
            <a:ext cx="15287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Energy, Air, and Climate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926263" y="3490913"/>
            <a:ext cx="196691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Economic Effects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6038" y="4017963"/>
            <a:ext cx="208756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Loss of cropland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514600" y="4017963"/>
            <a:ext cx="2151063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Increased use </a:t>
            </a:r>
          </a:p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and pollution of </a:t>
            </a:r>
          </a:p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surface water and groundwater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648200" y="4017963"/>
            <a:ext cx="20780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Increased energy use and waste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961188" y="4017963"/>
            <a:ext cx="20796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Decline of downtown business districts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7625" y="4805363"/>
            <a:ext cx="29718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Loss and fragmentation </a:t>
            </a:r>
          </a:p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of forests, grasslands, wetlands, and wildlife habitat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514600" y="5257800"/>
            <a:ext cx="20716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Increased runoff </a:t>
            </a:r>
          </a:p>
          <a:p>
            <a:pPr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and </a:t>
            </a:r>
            <a:r>
              <a:rPr lang="en-US" sz="1600" b="1">
                <a:solidFill>
                  <a:srgbClr val="000000"/>
                </a:solidFill>
                <a:latin typeface="Lucida Grande" charset="0"/>
                <a:cs typeface="Arial" charset="0"/>
              </a:rPr>
              <a:t>ﬂ</a:t>
            </a:r>
            <a:r>
              <a:rPr lang="en-US" sz="1600" b="1">
                <a:solidFill>
                  <a:srgbClr val="000000"/>
                </a:solidFill>
                <a:cs typeface="Arial" charset="0"/>
              </a:rPr>
              <a:t>ooding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648200" y="4789488"/>
            <a:ext cx="22098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Increased emissions of carbon dioxide and other air pollutants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6959600" y="5054600"/>
            <a:ext cx="20367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More unemployment </a:t>
            </a:r>
          </a:p>
          <a:p>
            <a:pPr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in central cities</a:t>
            </a:r>
          </a:p>
        </p:txBody>
      </p:sp>
    </p:spTree>
    <p:extLst>
      <p:ext uri="{BB962C8B-B14F-4D97-AF65-F5344CB8AC3E}">
        <p14:creationId xmlns:p14="http://schemas.microsoft.com/office/powerpoint/2010/main" val="1981382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4026" y="2043663"/>
            <a:ext cx="4578895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22-2 What Are the Major Urban Resource and Environmental Problems?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284027" y="4074718"/>
            <a:ext cx="4575947" cy="164028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Most cities are unsustainable because of high levels of resource use, waste, pollution, and poverty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7929" cy="6858000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rgbClr val="FFFFFF"/>
                </a:solidFill>
              </a:rPr>
              <a:t>Urbanization Has Advantages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Centers of economic development, innovation, education, technological advances, and jobs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Recycling economically feasible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Preservation of biodiversity outside of urban areas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Mass transportation</a:t>
            </a:r>
          </a:p>
          <a:p>
            <a:pPr lvl="1"/>
            <a:endParaRPr lang="en-US" sz="21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7929" cy="6858000"/>
          </a:xfrm>
          <a:prstGeom prst="rect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25000">
                <a:schemeClr val="accent6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Urbanization Has Disadvantages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 fontScale="92500"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Huge ecological footprints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Consume 75% of the world’s resources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Lack of vegetation</a:t>
            </a:r>
          </a:p>
          <a:p>
            <a:r>
              <a:rPr lang="en-US" sz="2800" dirty="0">
                <a:solidFill>
                  <a:srgbClr val="000000"/>
                </a:solidFill>
              </a:rPr>
              <a:t>Water problems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Deprive wild and rural areas of water; flooding</a:t>
            </a:r>
          </a:p>
          <a:p>
            <a:r>
              <a:rPr lang="en-US" sz="2800" dirty="0">
                <a:solidFill>
                  <a:srgbClr val="000000"/>
                </a:solidFill>
              </a:rPr>
              <a:t>Concentration of pollution/health problems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Air and water pollution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Solid and hazardous wastes</a:t>
            </a:r>
          </a:p>
          <a:p>
            <a:pPr>
              <a:buNone/>
            </a:pPr>
            <a:endParaRPr lang="en-US" sz="2100" dirty="0">
              <a:solidFill>
                <a:srgbClr val="000000"/>
              </a:solidFill>
            </a:endParaRPr>
          </a:p>
          <a:p>
            <a:endParaRPr lang="en-US" sz="2100" dirty="0">
              <a:solidFill>
                <a:srgbClr val="000000"/>
              </a:solidFill>
            </a:endParaRPr>
          </a:p>
          <a:p>
            <a:endParaRPr lang="en-US" sz="21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7929" cy="6858000"/>
          </a:xfrm>
          <a:prstGeom prst="rect">
            <a:avLst/>
          </a:prstGeom>
          <a:gradFill>
            <a:gsLst>
              <a:gs pos="0">
                <a:srgbClr val="00B0F0">
                  <a:lumMod val="90000"/>
                </a:srgbClr>
              </a:gs>
              <a:gs pos="25000">
                <a:srgbClr val="00B0F0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Urbanization Has Disadvantages (cont’d.)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 lnSpcReduction="10000"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Excessive noise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Noise pollution – impairs or interferes with hearing, causes stress or accidents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Altered climate and light pollution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Cities tend to be warmer, rainier, foggier, and cloudier than rural areas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Artificial light has affected some species</a:t>
            </a:r>
          </a:p>
          <a:p>
            <a:endParaRPr lang="en-US" sz="21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842250" y="6584950"/>
            <a:ext cx="13112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>
              <a:defRPr/>
            </a:pPr>
            <a:r>
              <a:rPr lang="en-US" sz="1200" b="1" dirty="0">
                <a:cs typeface="Arial" charset="0"/>
              </a:rPr>
              <a:t>Fig. 22-9, p. 612</a:t>
            </a:r>
          </a:p>
        </p:txBody>
      </p:sp>
      <p:pic>
        <p:nvPicPr>
          <p:cNvPr id="4" name="Picture 1" descr="22p612_f09_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1517650"/>
            <a:ext cx="5064125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38200" y="1300163"/>
            <a:ext cx="931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Inputs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107238" y="1295400"/>
            <a:ext cx="11223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Outputs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112838" y="1749425"/>
            <a:ext cx="1020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Energy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019925" y="1752600"/>
            <a:ext cx="1630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Solid wastes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328738" y="2209800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Food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019925" y="2138363"/>
            <a:ext cx="1452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Waste heat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7019925" y="2911475"/>
            <a:ext cx="2036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Water pollutants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252538" y="2667000"/>
            <a:ext cx="881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Water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019925" y="2482850"/>
            <a:ext cx="1719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Air pollutants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50838" y="3200400"/>
            <a:ext cx="1782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Raw materials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7019925" y="3276600"/>
            <a:ext cx="2078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Greenhouse gases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163638" y="4289425"/>
            <a:ext cx="969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Money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019925" y="4419600"/>
            <a:ext cx="995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Wealth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7019925" y="4038600"/>
            <a:ext cx="868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Noise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-76200" y="3762375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Manufactured goods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7019925" y="3657600"/>
            <a:ext cx="220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Manufactured goods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630238" y="4746625"/>
            <a:ext cx="15033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Information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7019925" y="4797425"/>
            <a:ext cx="830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Ideas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747000" y="6584950"/>
            <a:ext cx="1397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>
              <a:defRPr/>
            </a:pPr>
            <a:r>
              <a:rPr lang="en-US" sz="1200" b="1" dirty="0">
                <a:cs typeface="Arial" charset="0"/>
              </a:rPr>
              <a:t>Fig. 22-10, p. 613</a:t>
            </a:r>
          </a:p>
        </p:txBody>
      </p:sp>
      <p:pic>
        <p:nvPicPr>
          <p:cNvPr id="4" name="Picture 2" descr="22p613_f10_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2698750"/>
            <a:ext cx="8899525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657600" y="1828800"/>
            <a:ext cx="23542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Permanent damage begins after 8-hour exposure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2863" y="2660650"/>
            <a:ext cx="2540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Noise Levels (in dbA)</a:t>
            </a: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12700" y="3781425"/>
            <a:ext cx="11811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Normal breathing</a:t>
            </a: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1203325" y="3781425"/>
            <a:ext cx="11509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Quiet rural area</a:t>
            </a: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2309813" y="3781425"/>
            <a:ext cx="1071562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Rainfall</a:t>
            </a: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3200400" y="3781425"/>
            <a:ext cx="14636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Vacuum cleaner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4365625" y="3781425"/>
            <a:ext cx="13160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Lawn mower</a:t>
            </a: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533400" y="4244975"/>
            <a:ext cx="11477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Whisper</a:t>
            </a: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1692275" y="4244975"/>
            <a:ext cx="11509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Quiet room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2554288" y="4244975"/>
            <a:ext cx="1712912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Normal conversation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3841750" y="4244975"/>
            <a:ext cx="143668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Average factory</a:t>
            </a:r>
          </a:p>
        </p:txBody>
      </p:sp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5105400" y="4244975"/>
            <a:ext cx="10239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Chain saw</a:t>
            </a:r>
          </a:p>
        </p:txBody>
      </p:sp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6411913" y="3781425"/>
            <a:ext cx="1566862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Earphones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at loud level</a:t>
            </a: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8340725" y="4244975"/>
            <a:ext cx="7413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Ri</a:t>
            </a:r>
            <a:r>
              <a:rPr lang="en-US" sz="1600" b="1">
                <a:solidFill>
                  <a:srgbClr val="000000"/>
                </a:solidFill>
                <a:latin typeface="Lucida Grande" charset="0"/>
                <a:cs typeface="Arial" charset="0"/>
              </a:rPr>
              <a:t>fl</a:t>
            </a:r>
            <a:r>
              <a:rPr lang="en-US" sz="1600" b="1">
                <a:solidFill>
                  <a:srgbClr val="000000"/>
                </a:solidFill>
                <a:cs typeface="Arial" charset="0"/>
              </a:rPr>
              <a:t>e</a:t>
            </a:r>
          </a:p>
        </p:txBody>
      </p: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5486400" y="3781425"/>
            <a:ext cx="127158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Rock music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696200" y="3781425"/>
            <a:ext cx="973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Boom cars</a:t>
            </a:r>
            <a:r>
              <a:rPr lang="en-US" sz="1600" dirty="0">
                <a:cs typeface="Arial" charset="0"/>
              </a:rPr>
              <a:t> 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315200" y="4244975"/>
            <a:ext cx="11366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Air raid</a:t>
            </a:r>
            <a:r>
              <a:rPr lang="en-US" sz="1600" dirty="0">
                <a:cs typeface="Arial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siren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019800" y="4244975"/>
            <a:ext cx="14541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Thunderclap (nearby)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7929" cy="6858000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Life Is a Desperate Struggle for the Urban Poor in Less-Developed Countries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Slums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Areas dominated by dilapidated housing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Squatter settlements/shantytowns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Scavenged materials, on unoccupied land without the owner’s permission</a:t>
            </a:r>
          </a:p>
          <a:p>
            <a:r>
              <a:rPr lang="en-US" sz="2400" dirty="0">
                <a:solidFill>
                  <a:srgbClr val="000000"/>
                </a:solidFill>
              </a:rPr>
              <a:t>Terrible living conditions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Lack basic water and sanitation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High levels of pollution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754938" y="6584950"/>
            <a:ext cx="1389062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>
              <a:defRPr/>
            </a:pPr>
            <a:r>
              <a:rPr lang="en-US" sz="1200" b="1" dirty="0">
                <a:cs typeface="Arial" charset="0"/>
              </a:rPr>
              <a:t>Fig. 22-11, p. 614</a:t>
            </a:r>
          </a:p>
        </p:txBody>
      </p:sp>
      <p:pic>
        <p:nvPicPr>
          <p:cNvPr id="4" name="Picture 1" descr="22p614_f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692150"/>
            <a:ext cx="8312150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22-1 What Are the Major Population Trends in Urban Areas?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Urbanization continues to increase steadily, and the numbers and sizes of urban areas are growing rapidly, especially in less-developed countries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7929" cy="6858000"/>
          </a:xfrm>
          <a:prstGeom prst="rect">
            <a:avLst/>
          </a:prstGeom>
          <a:gradFill>
            <a:gsLst>
              <a:gs pos="0">
                <a:srgbClr val="00B0F0">
                  <a:lumMod val="90000"/>
                </a:srgbClr>
              </a:gs>
              <a:gs pos="25000">
                <a:srgbClr val="00B0F0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22-3 How Does Transportation Affect Urban Environmental Impacts?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In some countries, many people live in widely dispersed urban areas and depend mostly on motor vehicles for their transportation, which greatly expands their ecological footprints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7929" cy="6858000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Cities Can Grow Outward or Upward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Compact cities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Hong Kong, China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Tokyo, Japan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Mass transit</a:t>
            </a:r>
          </a:p>
          <a:p>
            <a:r>
              <a:rPr lang="en-US" sz="2800" dirty="0">
                <a:solidFill>
                  <a:srgbClr val="000000"/>
                </a:solidFill>
              </a:rPr>
              <a:t>Dispersed cities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U.S. and Canada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Car-centered cities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7929" cy="6858000"/>
          </a:xfrm>
          <a:prstGeom prst="rect">
            <a:avLst/>
          </a:prstGeom>
          <a:gradFill>
            <a:gsLst>
              <a:gs pos="0">
                <a:srgbClr val="00B0F0">
                  <a:lumMod val="90000"/>
                </a:srgbClr>
              </a:gs>
              <a:gs pos="25000">
                <a:srgbClr val="00B0F0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Use of Motor Vehicles Has Advantages and Disadvantages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Advantages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Mobility and convenience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Jobs in:</a:t>
            </a:r>
          </a:p>
          <a:p>
            <a:pPr lvl="2"/>
            <a:r>
              <a:rPr lang="en-US" sz="2800" dirty="0">
                <a:solidFill>
                  <a:srgbClr val="000000"/>
                </a:solidFill>
              </a:rPr>
              <a:t>Production and repair of vehicles</a:t>
            </a:r>
          </a:p>
          <a:p>
            <a:pPr lvl="2"/>
            <a:r>
              <a:rPr lang="en-US" sz="2800" dirty="0">
                <a:solidFill>
                  <a:srgbClr val="000000"/>
                </a:solidFill>
              </a:rPr>
              <a:t>Supplying fuel</a:t>
            </a:r>
          </a:p>
          <a:p>
            <a:pPr lvl="2"/>
            <a:r>
              <a:rPr lang="en-US" sz="2800" dirty="0">
                <a:solidFill>
                  <a:srgbClr val="000000"/>
                </a:solidFill>
              </a:rPr>
              <a:t>Building roads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Status symbol</a:t>
            </a:r>
          </a:p>
          <a:p>
            <a:pPr lvl="1"/>
            <a:endParaRPr lang="en-US" sz="2100" dirty="0">
              <a:solidFill>
                <a:srgbClr val="000000"/>
              </a:solidFill>
            </a:endParaRPr>
          </a:p>
          <a:p>
            <a:pPr lvl="1"/>
            <a:endParaRPr lang="en-US" sz="21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7929" cy="6858000"/>
          </a:xfrm>
          <a:prstGeom prst="rect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25000">
                <a:schemeClr val="accent6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Use of Motor Vehicles Has Advantages and Disadvantages (cont’d.)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Disadvantages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Accidents</a:t>
            </a:r>
          </a:p>
          <a:p>
            <a:pPr lvl="2"/>
            <a:r>
              <a:rPr lang="en-US" sz="2800" dirty="0">
                <a:solidFill>
                  <a:srgbClr val="000000"/>
                </a:solidFill>
              </a:rPr>
              <a:t>1.2 million per year, 15 million injured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Kill 50 million animals per year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Largest source of outdoor air pollution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Helped create urban sprawl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Traffic congestion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7929" cy="6858000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Reducing Automobile Use Is Not Easy, But It Can Be Done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Full-cost pricing – high gasoline taxes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Consumer education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Funds for mass transit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Opposition from car owners and industry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Lack of good public transit is a problem</a:t>
            </a:r>
          </a:p>
          <a:p>
            <a:r>
              <a:rPr lang="en-US" sz="2400" dirty="0">
                <a:solidFill>
                  <a:srgbClr val="000000"/>
                </a:solidFill>
              </a:rPr>
              <a:t>Rapid mass transit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Difficult to pass in the United States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Strong public opposition; dispersed nature of the U.S.</a:t>
            </a:r>
          </a:p>
          <a:p>
            <a:endParaRPr lang="en-US" sz="21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/>
            <a:r>
              <a:rPr lang="en-US" sz="3500">
                <a:solidFill>
                  <a:srgbClr val="FFFFFF"/>
                </a:solidFill>
              </a:rPr>
              <a:t>Reducing Automobile Use Is Not Easy, but It Can Be Done (cont’d.)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884419" y="3092970"/>
            <a:ext cx="7375161" cy="269397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Other options for reducing automobile use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Raise parking fees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Tolls on roads, tunnels, and bridges into major cities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Charge a fee to drive into a major city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Car-sharing</a:t>
            </a:r>
          </a:p>
          <a:p>
            <a:endParaRPr lang="en-US" sz="1700" dirty="0">
              <a:solidFill>
                <a:srgbClr val="000000"/>
              </a:solidFill>
            </a:endParaRPr>
          </a:p>
          <a:p>
            <a:endParaRPr lang="en-US" sz="1700" dirty="0">
              <a:solidFill>
                <a:srgbClr val="000000"/>
              </a:solidFill>
            </a:endParaRPr>
          </a:p>
          <a:p>
            <a:endParaRPr lang="en-US" sz="17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DB5869B-2320-43F0-B805-E4E01DFEC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2693976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/>
            <a:r>
              <a:rPr lang="en-US" sz="3500">
                <a:solidFill>
                  <a:srgbClr val="FFFFFF"/>
                </a:solidFill>
              </a:rPr>
              <a:t>Some Cities Promote Alternatives to Cars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884419" y="3092970"/>
            <a:ext cx="7375161" cy="323163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Alternatives: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Bicycles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Heavy-rail systems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Subways, elevated rail, and metro trains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Light-rail systems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Streetcars, trolleys, and tramways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Buses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Rapid-rail system between urban areas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747000" y="6592888"/>
            <a:ext cx="13970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>
              <a:defRPr/>
            </a:pPr>
            <a:r>
              <a:rPr lang="en-US" sz="1200" b="1" dirty="0">
                <a:cs typeface="Arial" charset="0"/>
              </a:rPr>
              <a:t>Fig. 22-15, p. 617</a:t>
            </a:r>
          </a:p>
        </p:txBody>
      </p:sp>
      <p:pic>
        <p:nvPicPr>
          <p:cNvPr id="5" name="Picture 2" descr="22p617_f15_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547688"/>
            <a:ext cx="5797550" cy="623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352800" y="152400"/>
            <a:ext cx="286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Transportation Priorities </a:t>
            </a:r>
            <a:endParaRPr lang="en-US" sz="180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503613" y="5461000"/>
            <a:ext cx="2298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Single occupancy vehicles </a:t>
            </a:r>
          </a:p>
          <a:p>
            <a:pPr algn="ctr" eaLnBrk="1" hangingPunct="1"/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394075" y="4252913"/>
            <a:ext cx="251777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/>
              <a:t>Multiple occupancy vehicles </a:t>
            </a:r>
          </a:p>
          <a:p>
            <a:pPr algn="ctr" eaLnBrk="1" hangingPunct="1"/>
            <a:endParaRPr lang="en-US" sz="2000" b="1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427413" y="3327400"/>
            <a:ext cx="2451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/>
              <a:t>Commercial vehicles </a:t>
            </a:r>
          </a:p>
          <a:p>
            <a:pPr algn="ctr" eaLnBrk="1" hangingPunct="1"/>
            <a:endParaRPr lang="en-US" sz="2000" b="1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414713" y="2420938"/>
            <a:ext cx="24749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/>
              <a:t>Public transportation </a:t>
            </a:r>
          </a:p>
          <a:p>
            <a:pPr algn="ctr" eaLnBrk="1" hangingPunct="1"/>
            <a:endParaRPr lang="en-US" sz="2000" b="1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040188" y="1663700"/>
            <a:ext cx="122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/>
              <a:t>Bicycles 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833813" y="801688"/>
            <a:ext cx="1638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/>
              <a:t>Pedestrians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DB5869B-2320-43F0-B805-E4E01DFEC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2693976"/>
          </a:xfrm>
          <a:prstGeom prst="rect">
            <a:avLst/>
          </a:prstGeom>
          <a:gradFill>
            <a:gsLst>
              <a:gs pos="0">
                <a:srgbClr val="00B0F0">
                  <a:lumMod val="90000"/>
                </a:srgbClr>
              </a:gs>
              <a:gs pos="25000">
                <a:srgbClr val="00B0F0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/>
            <a:r>
              <a:rPr lang="en-US" sz="3500">
                <a:solidFill>
                  <a:srgbClr val="FFFFFF"/>
                </a:solidFill>
              </a:rPr>
              <a:t>22-4 How Important Is Urban Land-</a:t>
            </a:r>
            <a:br>
              <a:rPr lang="en-US" sz="3500">
                <a:solidFill>
                  <a:srgbClr val="FFFFFF"/>
                </a:solidFill>
              </a:rPr>
            </a:br>
            <a:r>
              <a:rPr lang="en-US" sz="3500">
                <a:solidFill>
                  <a:srgbClr val="FFFFFF"/>
                </a:solidFill>
              </a:rPr>
              <a:t>Use Planning?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884419" y="3092970"/>
            <a:ext cx="7375161" cy="269397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Urban land-use planning can help to reduce uncontrolled sprawl and slow the resulting degradation of air, water, land, biodiversity, and other natural resources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E96B7042-4C52-427C-8C92-8FEC051C1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2593788"/>
          </a:xfrm>
          <a:prstGeom prst="rect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25000">
                <a:schemeClr val="accent6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/>
            <a:r>
              <a:rPr lang="en-US" sz="3500">
                <a:solidFill>
                  <a:srgbClr val="FFFFFF"/>
                </a:solidFill>
              </a:rPr>
              <a:t>Conventional Land-Use Planning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884419" y="3092970"/>
            <a:ext cx="7375161" cy="269397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Land-use planning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Encourages future population growth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Encourages economic development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Zoning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Land designated for certain uses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Mixed-use zoning</a:t>
            </a:r>
          </a:p>
          <a:p>
            <a:endParaRPr lang="en-US" sz="1700" dirty="0">
              <a:solidFill>
                <a:srgbClr val="000000"/>
              </a:solidFill>
            </a:endParaRPr>
          </a:p>
          <a:p>
            <a:endParaRPr lang="en-US" sz="17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/>
            <a:r>
              <a:rPr lang="en-US" sz="3500">
                <a:solidFill>
                  <a:srgbClr val="FFFFFF"/>
                </a:solidFill>
              </a:rPr>
              <a:t>More Than Half of the World’s People Live in Urban Areas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62001" y="2753936"/>
            <a:ext cx="7696200" cy="357066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Urbanization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Creation and growth of urban and suburban areas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52% of people live in such areas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Urban growth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Rate of increase of urban populations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Immigration from rural areas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Pushed from rural areas to urban areas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Pulled to urban areas from rural areas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DB5869B-2320-43F0-B805-E4E01DFEC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2693976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/>
            <a:r>
              <a:rPr lang="en-US" sz="3500">
                <a:solidFill>
                  <a:srgbClr val="FFFFFF"/>
                </a:solidFill>
              </a:rPr>
              <a:t>Smart Growth Can Work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884419" y="3092970"/>
            <a:ext cx="7375161" cy="269397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Smart growth  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Reduces dependence on cars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Controls and directs sprawl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Cuts wasteful resource 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Uses zoning laws to channel growth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747000" y="6584950"/>
            <a:ext cx="1397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>
              <a:defRPr/>
            </a:pPr>
            <a:r>
              <a:rPr lang="en-US" sz="1200" b="1" dirty="0">
                <a:cs typeface="Arial" charset="0"/>
              </a:rPr>
              <a:t>Fig. 22-21, p. 620</a:t>
            </a:r>
          </a:p>
        </p:txBody>
      </p:sp>
      <p:pic>
        <p:nvPicPr>
          <p:cNvPr id="4" name="Picture 2" descr="22p620_f21_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49213"/>
            <a:ext cx="4324350" cy="675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387600" y="14288"/>
            <a:ext cx="3530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Solutions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387600" y="333375"/>
            <a:ext cx="243046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325134"/>
                </a:solidFill>
                <a:cs typeface="Arial" charset="0"/>
              </a:rPr>
              <a:t>Smart Growth Tools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387600" y="685800"/>
            <a:ext cx="17430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300" b="1" dirty="0">
                <a:solidFill>
                  <a:srgbClr val="000000"/>
                </a:solidFill>
                <a:cs typeface="Arial" charset="0"/>
              </a:rPr>
              <a:t>Limits and Regulations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08550" y="685800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300" b="1" dirty="0">
                <a:solidFill>
                  <a:srgbClr val="000000"/>
                </a:solidFill>
                <a:cs typeface="Arial" charset="0"/>
              </a:rPr>
              <a:t>Protection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908550" y="927100"/>
            <a:ext cx="1731963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Preserve open space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387600" y="1149350"/>
            <a:ext cx="1651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Limit building permits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387600" y="1571625"/>
            <a:ext cx="134620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Draw urban growth boundaries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908550" y="1433513"/>
            <a:ext cx="167640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Prohibit certain types of development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908550" y="2057400"/>
            <a:ext cx="7620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300" b="1" dirty="0">
                <a:solidFill>
                  <a:srgbClr val="000000"/>
                </a:solidFill>
                <a:cs typeface="Arial" charset="0"/>
              </a:rPr>
              <a:t>Taxes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908550" y="1171575"/>
            <a:ext cx="17145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Buy new open space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387600" y="2181225"/>
            <a:ext cx="1803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Create greenbelts around cities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908550" y="2317750"/>
            <a:ext cx="16414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200" b="1">
                <a:solidFill>
                  <a:srgbClr val="000000"/>
                </a:solidFill>
                <a:cs typeface="Arial" charset="0"/>
              </a:rPr>
              <a:t>Tax land, not buildings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908550" y="2700338"/>
            <a:ext cx="15240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Tax land on value of actual use instead of on highest value as developed land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387600" y="2744788"/>
            <a:ext cx="1498600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endParaRPr lang="en-US" sz="1200" b="1" dirty="0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Promote mixed use of housing and small businesses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2387600" y="3686175"/>
            <a:ext cx="14986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Concentrate development along mass transportation routes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4908550" y="3886200"/>
            <a:ext cx="1674813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For owners agreeing not to allow certain types of development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908550" y="3657600"/>
            <a:ext cx="140176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300" b="1" dirty="0">
                <a:solidFill>
                  <a:srgbClr val="000000"/>
                </a:solidFill>
                <a:cs typeface="Arial" charset="0"/>
              </a:rPr>
              <a:t>Tax Breaks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4908550" y="4594225"/>
            <a:ext cx="1652588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For cleaning up 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and developing abandoned urban sites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2387600" y="5092700"/>
            <a:ext cx="1524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Ecological 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land-use planning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4908550" y="5321300"/>
            <a:ext cx="17526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300" b="1" dirty="0">
                <a:solidFill>
                  <a:srgbClr val="000000"/>
                </a:solidFill>
                <a:cs typeface="Arial" charset="0"/>
              </a:rPr>
              <a:t>Revitalization and New Growth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4908550" y="5729288"/>
            <a:ext cx="16764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Revitalize existing towns and cities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2387600" y="5626100"/>
            <a:ext cx="2336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Environmental 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impact analysis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2387600" y="6108700"/>
            <a:ext cx="14986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Integrated regional planning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4908550" y="6127750"/>
            <a:ext cx="167640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Build well-planned new towns and villages within cities</a:t>
            </a: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2387600" y="4721225"/>
            <a:ext cx="889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>
                <a:solidFill>
                  <a:srgbClr val="000000"/>
                </a:solidFill>
              </a:rPr>
              <a:t>Planning </a:t>
            </a:r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2390775" y="2632075"/>
            <a:ext cx="741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>
                <a:solidFill>
                  <a:srgbClr val="000000"/>
                </a:solidFill>
              </a:rPr>
              <a:t>Zoning </a:t>
            </a:r>
          </a:p>
        </p:txBody>
      </p:sp>
    </p:spTree>
    <p:extLst>
      <p:ext uri="{BB962C8B-B14F-4D97-AF65-F5344CB8AC3E}">
        <p14:creationId xmlns:p14="http://schemas.microsoft.com/office/powerpoint/2010/main" val="3704623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E96B7042-4C52-427C-8C92-8FEC051C1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2593788"/>
          </a:xfrm>
          <a:prstGeom prst="rect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25000">
                <a:schemeClr val="accent6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/>
            <a:r>
              <a:rPr lang="en-US" sz="3500">
                <a:solidFill>
                  <a:srgbClr val="FFFFFF"/>
                </a:solidFill>
              </a:rPr>
              <a:t>Preserving and Using Open Space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884419" y="3092970"/>
            <a:ext cx="7375161" cy="2693976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Urban growth boundary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U.S. states: Washington, Oregon, and Tennessee</a:t>
            </a:r>
          </a:p>
          <a:p>
            <a:r>
              <a:rPr lang="en-US" sz="2400" dirty="0">
                <a:solidFill>
                  <a:srgbClr val="000000"/>
                </a:solidFill>
              </a:rPr>
              <a:t>Municipal parks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U.S. cities: New York City and San Francisco</a:t>
            </a:r>
          </a:p>
          <a:p>
            <a:r>
              <a:rPr lang="en-US" sz="2400" dirty="0">
                <a:solidFill>
                  <a:srgbClr val="000000"/>
                </a:solidFill>
              </a:rPr>
              <a:t>Greenbelts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Canadian cities: Vancouver and Toronto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Western European cities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DB5869B-2320-43F0-B805-E4E01DFEC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2693976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/>
            <a:r>
              <a:rPr lang="en-US" sz="3500">
                <a:solidFill>
                  <a:srgbClr val="FFFFFF"/>
                </a:solidFill>
              </a:rPr>
              <a:t>22-5 How Can Cities Become More Sustainable and Livable?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884419" y="3092970"/>
            <a:ext cx="7375161" cy="2693976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An eco-city allows people to: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Choose walking, biking, or mass transit for most transportation needs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Recycle or reuse most of their wastes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Grow much of their food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Protect biodiversity by preserving surrounding land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DB5869B-2320-43F0-B805-E4E01DFEC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2693976"/>
          </a:xfrm>
          <a:prstGeom prst="rect">
            <a:avLst/>
          </a:prstGeom>
          <a:gradFill>
            <a:gsLst>
              <a:gs pos="0">
                <a:srgbClr val="00B0F0">
                  <a:lumMod val="90000"/>
                </a:srgbClr>
              </a:gs>
              <a:gs pos="25000">
                <a:srgbClr val="00B0F0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/>
            <a:r>
              <a:rPr lang="en-US" sz="3500">
                <a:solidFill>
                  <a:srgbClr val="FFFFFF"/>
                </a:solidFill>
              </a:rPr>
              <a:t>New Urbanism Is Growing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884419" y="3092970"/>
            <a:ext cx="7375161" cy="323163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Conventional housing development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Many houses, standard-size lots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Cluster development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Housing and green space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New urbanism: environmental sustainability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Walk/bike friendly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Mixed use and diversity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Quality urban design</a:t>
            </a:r>
          </a:p>
          <a:p>
            <a:endParaRPr lang="en-US" sz="1700" dirty="0">
              <a:solidFill>
                <a:srgbClr val="000000"/>
              </a:solidFill>
            </a:endParaRPr>
          </a:p>
          <a:p>
            <a:endParaRPr lang="en-US" sz="17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753350" y="6584950"/>
            <a:ext cx="1397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>
              <a:defRPr/>
            </a:pPr>
            <a:r>
              <a:rPr lang="en-US" sz="1200" b="1" dirty="0">
                <a:cs typeface="Arial" charset="0"/>
              </a:rPr>
              <a:t>Fig. 22-23, p. 622</a:t>
            </a:r>
          </a:p>
        </p:txBody>
      </p:sp>
      <p:pic>
        <p:nvPicPr>
          <p:cNvPr id="4" name="Picture 2" descr="22p622_f23_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0"/>
            <a:ext cx="4732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24000" y="304800"/>
            <a:ext cx="21050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Undeveloped land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829300" y="207963"/>
            <a:ext cx="10080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Creek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5483225" y="444500"/>
            <a:ext cx="406400" cy="271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24000" y="2243138"/>
            <a:ext cx="198596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Typical housing development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638800" y="4049713"/>
            <a:ext cx="10334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Cluster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524000" y="4383088"/>
            <a:ext cx="198596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Cluster housing development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107113" y="4370388"/>
            <a:ext cx="8810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Creek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865813" y="6010275"/>
            <a:ext cx="10334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Cluster</a:t>
            </a: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5784850" y="5556250"/>
            <a:ext cx="306388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5399" dir="8100096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5434013" y="4600575"/>
            <a:ext cx="730250" cy="273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5399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4797425" y="4379913"/>
            <a:ext cx="925513" cy="652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5399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3589338" y="1704975"/>
            <a:ext cx="7889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Marsh 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3635375" y="5903913"/>
            <a:ext cx="698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Pond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DB5869B-2320-43F0-B805-E4E01DFEC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2693976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/>
            <a:r>
              <a:rPr lang="en-US" sz="3500">
                <a:solidFill>
                  <a:srgbClr val="FFFFFF"/>
                </a:solidFill>
              </a:rPr>
              <a:t>Case Study: The Eco-City Concept in Curitiba, Brazil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884419" y="3092970"/>
            <a:ext cx="7375161" cy="269397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Ecological capital of Brazil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Superb bus rapid-transit system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72% of the cities commuters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Cars banned for 49 blocks in the center of the city</a:t>
            </a:r>
          </a:p>
          <a:p>
            <a:r>
              <a:rPr lang="en-US" sz="2400" dirty="0">
                <a:solidFill>
                  <a:srgbClr val="000000"/>
                </a:solidFill>
              </a:rPr>
              <a:t>Recycling programs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Care for the poor</a:t>
            </a:r>
          </a:p>
          <a:p>
            <a:endParaRPr lang="en-US" sz="1700" dirty="0">
              <a:solidFill>
                <a:srgbClr val="000000"/>
              </a:solidFill>
            </a:endParaRPr>
          </a:p>
          <a:p>
            <a:pPr lvl="1"/>
            <a:endParaRPr lang="en-US" sz="1700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903989-C3BC-45D2-A3E6-F7D73D9A5BE9}"/>
              </a:ext>
            </a:extLst>
          </p:cNvPr>
          <p:cNvSpPr txBox="1"/>
          <p:nvPr/>
        </p:nvSpPr>
        <p:spPr>
          <a:xfrm>
            <a:off x="1143000" y="5943600"/>
            <a:ext cx="7116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4"/>
              </a:rPr>
              <a:t>https://www.youtube.com/watch?v=lUBgwIW6O2U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DB5869B-2320-43F0-B805-E4E01DFEC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2693976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/>
            <a:r>
              <a:rPr lang="en-US" sz="3500">
                <a:solidFill>
                  <a:srgbClr val="FFFFFF"/>
                </a:solidFill>
              </a:rPr>
              <a:t>The Eco-Village Movement Is Growing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884419" y="3092970"/>
            <a:ext cx="7375161" cy="269397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Eco-village movement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Design and live in more sustainable villages in rural and suburban areas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1993 – eco-village in Los Angeles, CA, U.S.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2011 – more than 380 eco-villages throughout the world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747000" y="6584950"/>
            <a:ext cx="1397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>
              <a:defRPr/>
            </a:pPr>
            <a:r>
              <a:rPr lang="en-US" sz="1200" b="1" dirty="0">
                <a:cs typeface="Arial" charset="0"/>
              </a:rPr>
              <a:t>Fig. 22-26, p. 626</a:t>
            </a:r>
          </a:p>
        </p:txBody>
      </p:sp>
      <p:pic>
        <p:nvPicPr>
          <p:cNvPr id="4" name="Picture 2" descr="22p626_f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169988"/>
            <a:ext cx="88836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/>
            <a:r>
              <a:rPr lang="en-US" sz="3500">
                <a:solidFill>
                  <a:srgbClr val="FFFFFF"/>
                </a:solidFill>
              </a:rPr>
              <a:t>Three Big Ideas</a:t>
            </a:r>
          </a:p>
        </p:txBody>
      </p:sp>
      <p:graphicFrame>
        <p:nvGraphicFramePr>
          <p:cNvPr id="64517" name="Content Placeholder 2">
            <a:extLst>
              <a:ext uri="{FF2B5EF4-FFF2-40B4-BE49-F238E27FC236}">
                <a16:creationId xmlns:a16="http://schemas.microsoft.com/office/drawing/2014/main" id="{E666A7EE-AED9-4395-8904-F05B39904C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143110"/>
              </p:ext>
            </p:extLst>
          </p:nvPr>
        </p:nvGraphicFramePr>
        <p:xfrm>
          <a:off x="777240" y="2899956"/>
          <a:ext cx="758952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1" name="Rectangle 7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2" name="Rectangle 7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3" name="Picture 7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More Than Half of the World’s People Live in Urban Areas (cont’d.)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67930" y="801866"/>
            <a:ext cx="4096011" cy="5751334"/>
          </a:xfrm>
        </p:spPr>
        <p:txBody>
          <a:bodyPr anchor="ctr">
            <a:normAutofit fontScale="92500"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Four major trends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Proportion of global population living in urban areas is increasing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Number and size of urban areas is mushrooming</a:t>
            </a:r>
          </a:p>
          <a:p>
            <a:pPr lvl="2"/>
            <a:r>
              <a:rPr lang="en-US" sz="2800" dirty="0">
                <a:solidFill>
                  <a:srgbClr val="000000"/>
                </a:solidFill>
              </a:rPr>
              <a:t>Megacities; </a:t>
            </a:r>
            <a:r>
              <a:rPr lang="en-US" sz="2800" dirty="0" err="1">
                <a:solidFill>
                  <a:srgbClr val="000000"/>
                </a:solidFill>
              </a:rPr>
              <a:t>hypercities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Urban growth slower in developed countries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Poverty is becoming increasingly urbanized</a:t>
            </a:r>
          </a:p>
          <a:p>
            <a:pPr lvl="2"/>
            <a:r>
              <a:rPr lang="en-US" sz="2800" dirty="0">
                <a:solidFill>
                  <a:srgbClr val="000000"/>
                </a:solidFill>
              </a:rPr>
              <a:t>Mostly in less-developed countries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Three Big Ideas (cont’d.)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en-US" sz="32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Urban areas can be made more sustainable and livable just as some cities and villages already are</a:t>
            </a:r>
          </a:p>
        </p:txBody>
      </p:sp>
    </p:spTree>
    <p:extLst>
      <p:ext uri="{BB962C8B-B14F-4D97-AF65-F5344CB8AC3E}">
        <p14:creationId xmlns:p14="http://schemas.microsoft.com/office/powerpoint/2010/main" val="31559857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C22D4A-4D0E-4449-ADF1-0B771C562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/>
            <a:endParaRPr lang="en-US" sz="35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36A3E-D150-4C22-995E-3723494DD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19" y="3092970"/>
            <a:ext cx="7375161" cy="330783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What is the impact of Urbanization on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Biodiversity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Inequality of Water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Air Pollution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Diseases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Elevated emissions of air pollutants and GHGs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Development of slums?</a:t>
            </a:r>
          </a:p>
        </p:txBody>
      </p:sp>
    </p:spTree>
    <p:extLst>
      <p:ext uri="{BB962C8B-B14F-4D97-AF65-F5344CB8AC3E}">
        <p14:creationId xmlns:p14="http://schemas.microsoft.com/office/powerpoint/2010/main" val="4106358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853363" y="6584950"/>
            <a:ext cx="13112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>
              <a:defRPr/>
            </a:pPr>
            <a:r>
              <a:rPr lang="en-US" sz="1200" b="1" dirty="0">
                <a:cs typeface="Arial" charset="0"/>
              </a:rPr>
              <a:t>Fig. 22-3, p. 608</a:t>
            </a:r>
          </a:p>
        </p:txBody>
      </p:sp>
      <p:pic>
        <p:nvPicPr>
          <p:cNvPr id="4" name="Picture 1" descr="22p608_f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1101725"/>
            <a:ext cx="9007475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/>
            <a:r>
              <a:rPr lang="en-US" sz="3500">
                <a:solidFill>
                  <a:srgbClr val="FFFFFF"/>
                </a:solidFill>
              </a:rPr>
              <a:t>Case Study: Urbanization in the United States</a:t>
            </a:r>
          </a:p>
        </p:txBody>
      </p:sp>
      <p:graphicFrame>
        <p:nvGraphicFramePr>
          <p:cNvPr id="14340" name="Rectangle 3">
            <a:extLst>
              <a:ext uri="{FF2B5EF4-FFF2-40B4-BE49-F238E27FC236}">
                <a16:creationId xmlns:a16="http://schemas.microsoft.com/office/drawing/2014/main" id="{B8C74917-ABA3-4586-9CE0-CFD04A356E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751903"/>
              </p:ext>
            </p:extLst>
          </p:nvPr>
        </p:nvGraphicFramePr>
        <p:xfrm>
          <a:off x="777240" y="2899956"/>
          <a:ext cx="758952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842250" y="6584950"/>
            <a:ext cx="13112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>
              <a:defRPr/>
            </a:pPr>
            <a:r>
              <a:rPr lang="en-US" sz="1200" b="1" dirty="0">
                <a:cs typeface="Arial" charset="0"/>
              </a:rPr>
              <a:t>Fig. 22-5, p. 609</a:t>
            </a:r>
          </a:p>
        </p:txBody>
      </p:sp>
      <p:pic>
        <p:nvPicPr>
          <p:cNvPr id="4" name="Picture 1" descr="22p609_f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54038"/>
            <a:ext cx="831215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40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1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2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43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4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5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Urban Sprawl Gobbles Up the Countryside </a:t>
            </a:r>
          </a:p>
        </p:txBody>
      </p:sp>
      <p:graphicFrame>
        <p:nvGraphicFramePr>
          <p:cNvPr id="17412" name="Rectangle 3">
            <a:extLst>
              <a:ext uri="{FF2B5EF4-FFF2-40B4-BE49-F238E27FC236}">
                <a16:creationId xmlns:a16="http://schemas.microsoft.com/office/drawing/2014/main" id="{E6227A27-8978-4A42-93B3-292995C859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9472189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/>
            <a:r>
              <a:rPr lang="en-US" sz="3500">
                <a:solidFill>
                  <a:srgbClr val="FFFFFF"/>
                </a:solidFill>
              </a:rPr>
              <a:t>Urban Sprawl Gobbles Up the Countryside (cont’d.)</a:t>
            </a:r>
          </a:p>
        </p:txBody>
      </p:sp>
      <p:graphicFrame>
        <p:nvGraphicFramePr>
          <p:cNvPr id="18437" name="Rectangle 3">
            <a:extLst>
              <a:ext uri="{FF2B5EF4-FFF2-40B4-BE49-F238E27FC236}">
                <a16:creationId xmlns:a16="http://schemas.microsoft.com/office/drawing/2014/main" id="{33CF70A4-1D79-4122-9E6D-58647132FB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877170"/>
              </p:ext>
            </p:extLst>
          </p:nvPr>
        </p:nvGraphicFramePr>
        <p:xfrm>
          <a:off x="777240" y="2899956"/>
          <a:ext cx="758952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VERSION" val="XP"/>
  <p:tag name="ISGAMESHOW" val="False"/>
</p:tagLst>
</file>

<file path=ppt/theme/theme1.xml><?xml version="1.0" encoding="utf-8"?>
<a:theme xmlns:a="http://schemas.openxmlformats.org/drawingml/2006/main" name="2_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1998</Words>
  <Application>Microsoft Office PowerPoint</Application>
  <PresentationFormat>On-screen Show (4:3)</PresentationFormat>
  <Paragraphs>345</Paragraphs>
  <Slides>41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FrutigerLTStd-Light</vt:lpstr>
      <vt:lpstr>Lucida Grande</vt:lpstr>
      <vt:lpstr>Vrinda</vt:lpstr>
      <vt:lpstr>2_Office Theme</vt:lpstr>
      <vt:lpstr>Office Theme</vt:lpstr>
      <vt:lpstr>Urbanization</vt:lpstr>
      <vt:lpstr>22-1 What Are the Major Population Trends in Urban Areas? </vt:lpstr>
      <vt:lpstr>More Than Half of the World’s People Live in Urban Areas</vt:lpstr>
      <vt:lpstr>More Than Half of the World’s People Live in Urban Areas (cont’d.)</vt:lpstr>
      <vt:lpstr>PowerPoint Presentation</vt:lpstr>
      <vt:lpstr>Case Study: Urbanization in the United States</vt:lpstr>
      <vt:lpstr>PowerPoint Presentation</vt:lpstr>
      <vt:lpstr>Urban Sprawl Gobbles Up the Countryside </vt:lpstr>
      <vt:lpstr>Urban Sprawl Gobbles Up the Countryside (cont’d.)</vt:lpstr>
      <vt:lpstr>PowerPoint Presentation</vt:lpstr>
      <vt:lpstr>PowerPoint Presentation</vt:lpstr>
      <vt:lpstr>22-2 What Are the Major Urban Resource and Environmental Problems? </vt:lpstr>
      <vt:lpstr>Urbanization Has Advantages</vt:lpstr>
      <vt:lpstr>Urbanization Has Disadvantages</vt:lpstr>
      <vt:lpstr>Urbanization Has Disadvantages (cont’d.)</vt:lpstr>
      <vt:lpstr>PowerPoint Presentation</vt:lpstr>
      <vt:lpstr>PowerPoint Presentation</vt:lpstr>
      <vt:lpstr>Life Is a Desperate Struggle for the Urban Poor in Less-Developed Countries</vt:lpstr>
      <vt:lpstr>PowerPoint Presentation</vt:lpstr>
      <vt:lpstr>22-3 How Does Transportation Affect Urban Environmental Impacts? </vt:lpstr>
      <vt:lpstr>Cities Can Grow Outward or Upward</vt:lpstr>
      <vt:lpstr>Use of Motor Vehicles Has Advantages and Disadvantages</vt:lpstr>
      <vt:lpstr>Use of Motor Vehicles Has Advantages and Disadvantages (cont’d.)</vt:lpstr>
      <vt:lpstr>Reducing Automobile Use Is Not Easy, But It Can Be Done</vt:lpstr>
      <vt:lpstr>Reducing Automobile Use Is Not Easy, but It Can Be Done (cont’d.)</vt:lpstr>
      <vt:lpstr>Some Cities Promote Alternatives to Cars</vt:lpstr>
      <vt:lpstr>PowerPoint Presentation</vt:lpstr>
      <vt:lpstr>22-4 How Important Is Urban Land- Use Planning? </vt:lpstr>
      <vt:lpstr>Conventional Land-Use Planning</vt:lpstr>
      <vt:lpstr>Smart Growth Can Work</vt:lpstr>
      <vt:lpstr>PowerPoint Presentation</vt:lpstr>
      <vt:lpstr>Preserving and Using Open Space</vt:lpstr>
      <vt:lpstr>22-5 How Can Cities Become More Sustainable and Livable? </vt:lpstr>
      <vt:lpstr>New Urbanism Is Growing</vt:lpstr>
      <vt:lpstr>PowerPoint Presentation</vt:lpstr>
      <vt:lpstr>Case Study: The Eco-City Concept in Curitiba, Brazil</vt:lpstr>
      <vt:lpstr>The Eco-Village Movement Is Growing</vt:lpstr>
      <vt:lpstr>PowerPoint Presentation</vt:lpstr>
      <vt:lpstr>Three Big Ideas</vt:lpstr>
      <vt:lpstr>Three Big Ideas (cont’d.)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Urbanization</dc:title>
  <dc:creator>Lori Craven _ Staff - PantherCreekHS</dc:creator>
  <cp:lastModifiedBy>Lori Craven _ Staff - PantherCreekHS</cp:lastModifiedBy>
  <cp:revision>1</cp:revision>
  <dcterms:created xsi:type="dcterms:W3CDTF">2019-10-22T11:46:22Z</dcterms:created>
  <dcterms:modified xsi:type="dcterms:W3CDTF">2019-10-22T11:46:27Z</dcterms:modified>
</cp:coreProperties>
</file>