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4"/>
  </p:notesMasterIdLst>
  <p:sldIdLst>
    <p:sldId id="256" r:id="rId2"/>
    <p:sldId id="257" r:id="rId3"/>
    <p:sldId id="258" r:id="rId4"/>
    <p:sldId id="259"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8" r:id="rId25"/>
    <p:sldId id="319" r:id="rId26"/>
    <p:sldId id="261" r:id="rId27"/>
    <p:sldId id="317" r:id="rId28"/>
    <p:sldId id="262" r:id="rId29"/>
    <p:sldId id="263" r:id="rId30"/>
    <p:sldId id="264" r:id="rId31"/>
    <p:sldId id="265"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329" r:id="rId58"/>
    <p:sldId id="292" r:id="rId59"/>
    <p:sldId id="293" r:id="rId60"/>
    <p:sldId id="294" r:id="rId61"/>
    <p:sldId id="295" r:id="rId62"/>
    <p:sldId id="296" r:id="rId63"/>
    <p:sldId id="297" r:id="rId64"/>
    <p:sldId id="320" r:id="rId65"/>
    <p:sldId id="321" r:id="rId66"/>
    <p:sldId id="322" r:id="rId67"/>
    <p:sldId id="323" r:id="rId68"/>
    <p:sldId id="324" r:id="rId69"/>
    <p:sldId id="325" r:id="rId70"/>
    <p:sldId id="326" r:id="rId71"/>
    <p:sldId id="327" r:id="rId72"/>
    <p:sldId id="328" r:id="rId7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E1C03B3-AF58-4412-9859-581FC027D89B}">
  <a:tblStyle styleId="{7E1C03B3-AF58-4412-9859-581FC027D89B}"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snapToObjects="1">
      <p:cViewPr varScale="1">
        <p:scale>
          <a:sx n="88" d="100"/>
          <a:sy n="88" d="100"/>
        </p:scale>
        <p:origin x="-112" y="-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491641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09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7"/>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08"/>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23303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4"/>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15"/>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63843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20"/>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2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34875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25"/>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26"/>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84304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1"/>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32"/>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780074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9"/>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40"/>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95967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4"/>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45"/>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26449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9"/>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50"/>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928144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6"/>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57"/>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206076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2"/>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63"/>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208150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888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98"/>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Shape 299"/>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Tree>
    <p:extLst>
      <p:ext uri="{BB962C8B-B14F-4D97-AF65-F5344CB8AC3E}">
        <p14:creationId xmlns:p14="http://schemas.microsoft.com/office/powerpoint/2010/main" val="1824666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4"/>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05"/>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71235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13"/>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14"/>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87521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19"/>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20"/>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361728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1"/>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32"/>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812901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6"/>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37"/>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394450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7766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26"/>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27"/>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875235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713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766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2269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0327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9716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824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8462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417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3037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855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0809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5640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96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896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0280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0595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4531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9434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2196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8002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5455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3412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3469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995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9"/>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110"/>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60489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9941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334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2901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9557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6431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8280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3769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74601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31879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396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6"/>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117"/>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9042403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365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2455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3322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43"/>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44"/>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491794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49"/>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Shape 350"/>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Tree>
    <p:extLst>
      <p:ext uri="{BB962C8B-B14F-4D97-AF65-F5344CB8AC3E}">
        <p14:creationId xmlns:p14="http://schemas.microsoft.com/office/powerpoint/2010/main" val="14440087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5"/>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Shape 356"/>
          <p:cNvSpPr txBox="1">
            <a:spLocks noGrp="1"/>
          </p:cNvSpPr>
          <p:nvPr>
            <p:ph type="body" sz="quarter" idx="1"/>
          </p:nvPr>
        </p:nvSpPr>
        <p:spPr>
          <a:xfrm>
            <a:off x="685799" y="4343400"/>
            <a:ext cx="5486040" cy="4114440"/>
          </a:xfrm>
        </p:spPr>
        <p:txBody>
          <a:bodyPr wrap="square" lIns="91440" tIns="91440" rIns="91440" bIns="91440" anchor="ctr"/>
          <a:lstStyle/>
          <a:p>
            <a:pPr lvl="0"/>
            <a:r>
              <a:rPr lang="en-US" sz="1800">
                <a:solidFill>
                  <a:srgbClr val="141823"/>
                </a:solidFill>
              </a:rPr>
              <a:t>Review the nitrogen cycle! The AP exam LOVES the nitrogen cycle.</a:t>
            </a:r>
          </a:p>
        </p:txBody>
      </p:sp>
    </p:spTree>
    <p:extLst>
      <p:ext uri="{BB962C8B-B14F-4D97-AF65-F5344CB8AC3E}">
        <p14:creationId xmlns:p14="http://schemas.microsoft.com/office/powerpoint/2010/main" val="2105633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6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Shape 362"/>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Tree>
    <p:extLst>
      <p:ext uri="{BB962C8B-B14F-4D97-AF65-F5344CB8AC3E}">
        <p14:creationId xmlns:p14="http://schemas.microsoft.com/office/powerpoint/2010/main" val="9569596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68"/>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69"/>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115442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5"/>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76"/>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2671585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2"/>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83"/>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73482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Shape 126"/>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Tree>
    <p:extLst>
      <p:ext uri="{BB962C8B-B14F-4D97-AF65-F5344CB8AC3E}">
        <p14:creationId xmlns:p14="http://schemas.microsoft.com/office/powerpoint/2010/main" val="13801208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9"/>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90"/>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593160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6"/>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397"/>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31092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5"/>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196"/>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30243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
          <p:cNvSpPr txBox="1">
            <a:spLocks noGrp="1"/>
          </p:cNvSpPr>
          <p:nvPr>
            <p:ph type="body" sz="quarter" idx="1"/>
          </p:nvPr>
        </p:nvSpPr>
        <p:spPr>
          <a:xfrm>
            <a:off x="685799" y="4343400"/>
            <a:ext cx="5486040" cy="4114440"/>
          </a:xfrm>
        </p:spPr>
        <p:txBody>
          <a:bodyPr wrap="square" lIns="91440" tIns="91440" rIns="91440" bIns="91440" anchor="ctr"/>
          <a:lstStyle/>
          <a:p>
            <a:pPr lvl="0"/>
            <a:endParaRPr lang="en-US"/>
          </a:p>
        </p:txBody>
      </p:sp>
      <p:sp>
        <p:nvSpPr>
          <p:cNvPr id="3" name="Shape 202"/>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Tree>
    <p:extLst>
      <p:ext uri="{BB962C8B-B14F-4D97-AF65-F5344CB8AC3E}">
        <p14:creationId xmlns:p14="http://schemas.microsoft.com/office/powerpoint/2010/main" val="175528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39747297@N05/5230326264/" TargetMode="External"/><Relationship Id="rId4" Type="http://schemas.openxmlformats.org/officeDocument/2006/relationships/hyperlink" Target="http://www.usatoday.com/news/health/2010-08-18-salmonella18_ST_N.htm" TargetMode="External"/><Relationship Id="rId5" Type="http://schemas.openxmlformats.org/officeDocument/2006/relationships/hyperlink" Target="http://www.washingtonpost.com/wp-dyn/content/article/2010/08/23/AR2010082305118.html" TargetMode="External"/><Relationship Id="rId6" Type="http://schemas.openxmlformats.org/officeDocument/2006/relationships/hyperlink" Target="http://www.usatoday.com/yourlife/food/safety/2010-08-25-foodsafety25_ST_N.htm" TargetMode="External"/><Relationship Id="rId7" Type="http://schemas.openxmlformats.org/officeDocument/2006/relationships/hyperlink" Target="http://www.washingtonpost.com/wp-dyn/content/article/2010/12/10/AR2010121007194.html"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environmentalhealthnews.org/ehs/news/top-stories-of-2010/fda-shifts-stance-on-bpa" TargetMode="External"/><Relationship Id="rId4" Type="http://schemas.openxmlformats.org/officeDocument/2006/relationships/hyperlink" Target="http://www.newsweek.com/2010/12/13/chemicals-may-be-another-food-safety-concern.html" TargetMode="External"/><Relationship Id="rId5" Type="http://schemas.openxmlformats.org/officeDocument/2006/relationships/hyperlink" Target="http://www.newsweek.com/"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datacenterresearch.org/data-resources/katrina/facts-for-impact/" TargetMode="External"/><Relationship Id="rId4" Type="http://schemas.openxmlformats.org/officeDocument/2006/relationships/hyperlink" Target="http://www.livescience.com/11235-hurricane-katrina-history-numbers.html"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journalstar.com/news/local/article_c19a844e-fd93-11de-b0b4-001cc4c002e0.html" TargetMode="External"/><Relationship Id="rId4" Type="http://schemas.openxmlformats.org/officeDocument/2006/relationships/hyperlink" Target="http://www.washingtonpost.com/wp-dyn/content/article/2010/03/01/AR2010030102331.html" TargetMode="External"/><Relationship Id="rId5" Type="http://schemas.openxmlformats.org/officeDocument/2006/relationships/hyperlink" Target="http://www.washingtonpost.com/" TargetMode="External"/><Relationship Id="rId6" Type="http://schemas.openxmlformats.org/officeDocument/2006/relationships/hyperlink" Target="http://huffpostfund.org/stories/2010/07/weighing-safety-weed-killer-drinking-water-epa-relies-heavily-industry-backed-studie" TargetMode="External"/><Relationship Id="rId7" Type="http://schemas.openxmlformats.org/officeDocument/2006/relationships/hyperlink" Target="http://huffpostfund.org/"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hyperlink" Target="http://postmedia.com/" TargetMode="External"/><Relationship Id="rId12" Type="http://schemas.openxmlformats.org/officeDocument/2006/relationships/hyperlink" Target="http://online.wsj.com/article/SB10001424052702304510704575562703455228966.html" TargetMode="External"/><Relationship Id="rId13" Type="http://schemas.openxmlformats.org/officeDocument/2006/relationships/hyperlink" Target="http://online.wsj.com/home-page"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flickr.com/photos/uscpsc/4313566381/" TargetMode="External"/><Relationship Id="rId4" Type="http://schemas.openxmlformats.org/officeDocument/2006/relationships/hyperlink" Target="http://www.oregonlive.com/business/index.ssf/2010/05/walmart_pulls_jewelry_over_cad.html" TargetMode="External"/><Relationship Id="rId5" Type="http://schemas.openxmlformats.org/officeDocument/2006/relationships/hyperlink" Target="http://www.ap.org/" TargetMode="External"/><Relationship Id="rId6" Type="http://schemas.openxmlformats.org/officeDocument/2006/relationships/hyperlink" Target="http://www.nytimes.com/2010/06/09/business/09mcdonalds.html" TargetMode="External"/><Relationship Id="rId7" Type="http://schemas.openxmlformats.org/officeDocument/2006/relationships/hyperlink" Target="http://www.nytimes.com/" TargetMode="External"/><Relationship Id="rId8" Type="http://schemas.openxmlformats.org/officeDocument/2006/relationships/hyperlink" Target="http://articles.chicagotribune.com/2010-10-07/news/sc-biz-1008-cadmium-20101007_1_shrek-glasses-cadmium-scott-wolfson" TargetMode="External"/><Relationship Id="rId9" Type="http://schemas.openxmlformats.org/officeDocument/2006/relationships/hyperlink" Target="http://www.chicagotribune.com/" TargetMode="External"/><Relationship Id="rId10" Type="http://schemas.openxmlformats.org/officeDocument/2006/relationships/hyperlink" Target="http://www.leaderpost.com/business/Kids%20jewelry%20shows%20high%20levels%20toxic%20metal%20cadmium%20Health%20Canada%20documents/3685672/story.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ashingtonpost.com/wp-dyn/content/article/2010/08/14/AR2010081400427.html" TargetMode="External"/><Relationship Id="rId4" Type="http://schemas.openxmlformats.org/officeDocument/2006/relationships/hyperlink" Target="http://www.washingtonpost.com/" TargetMode="External"/><Relationship Id="rId5" Type="http://schemas.openxmlformats.org/officeDocument/2006/relationships/hyperlink" Target="http://www.nytimes.com/cwire/2010/08/20/20climatewire-flood-disaster-may-require-largest-aid-effor-83947.html" TargetMode="External"/><Relationship Id="rId6" Type="http://schemas.openxmlformats.org/officeDocument/2006/relationships/hyperlink" Target="http://www.climatewire.net/" TargetMode="External"/><Relationship Id="rId7" Type="http://schemas.openxmlformats.org/officeDocument/2006/relationships/hyperlink" Target="http://www.terradaily.com/reports/Ten_million_without_shelter_in_Pakistan_floods_UN_999.html" TargetMode="External"/><Relationship Id="rId8" Type="http://schemas.openxmlformats.org/officeDocument/2006/relationships/hyperlink" Target="http://www.terradaily.com/"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www.washingtonpost.com/wp-dyn/content/article/2010/04/17/AR2010041702990.html" TargetMode="External"/><Relationship Id="rId4" Type="http://schemas.openxmlformats.org/officeDocument/2006/relationships/hyperlink" Target="http://www.washingtonpost.com/" TargetMode="External"/><Relationship Id="rId5" Type="http://schemas.openxmlformats.org/officeDocument/2006/relationships/hyperlink" Target="http://www.businessweek.com/news/2010-04-23/mountaintop-coal-rules-may-send-more-u-s-miners-underground.html" TargetMode="External"/><Relationship Id="rId6" Type="http://schemas.openxmlformats.org/officeDocument/2006/relationships/hyperlink" Target="http://www.bloomberg.com/" TargetMode="External"/><Relationship Id="rId7" Type="http://schemas.openxmlformats.org/officeDocument/2006/relationships/hyperlink" Target="http://www.wvgazette.com/News/201004300879" TargetMode="External"/><Relationship Id="rId8" Type="http://schemas.openxmlformats.org/officeDocument/2006/relationships/hyperlink" Target="http://www.wvgazette.com/"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online.wsj.com/article/SB10001424052748704862404575350881027651908.html" TargetMode="External"/><Relationship Id="rId4" Type="http://schemas.openxmlformats.org/officeDocument/2006/relationships/hyperlink" Target="http://online.wsj.com/" TargetMode="External"/><Relationship Id="rId5" Type="http://schemas.openxmlformats.org/officeDocument/2006/relationships/hyperlink" Target="http://jacksonville.com/news/metro/2010-07-18/story/new-federal-power-plant-rule-could-clean-air-raise-bills" TargetMode="External"/><Relationship Id="rId6" Type="http://schemas.openxmlformats.org/officeDocument/2006/relationships/hyperlink" Target="http://jacksonville.com/" TargetMode="External"/><Relationship Id="rId7" Type="http://schemas.openxmlformats.org/officeDocument/2006/relationships/hyperlink" Target="http://www.victoriaadvocate.com/news/2010/aug/05/jv_coal_effect_080610_104665/" TargetMode="External"/><Relationship Id="rId8" Type="http://schemas.openxmlformats.org/officeDocument/2006/relationships/hyperlink" Target="http://www.victoriaadvocate.com/" TargetMode="External"/><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nytimes.com/2010/12/24/science/earth/24epa.html" TargetMode="External"/><Relationship Id="rId4" Type="http://schemas.openxmlformats.org/officeDocument/2006/relationships/hyperlink" Target="http://www.nytimes.com/" TargetMode="External"/><Relationship Id="rId5" Type="http://schemas.openxmlformats.org/officeDocument/2006/relationships/hyperlink" Target="http://www.beaumontenterprise.com/news/article/EPA-taking-over-greenhouse-gas-permits-in-Texas-917757.php" TargetMode="External"/><Relationship Id="rId6" Type="http://schemas.openxmlformats.org/officeDocument/2006/relationships/hyperlink" Target="http://www.ap.org/" TargetMode="External"/><Relationship Id="rId7" Type="http://schemas.openxmlformats.org/officeDocument/2006/relationships/hyperlink" Target="http://www.politico.com/news/stories/1210/46697.html" TargetMode="External"/><Relationship Id="rId8" Type="http://schemas.openxmlformats.org/officeDocument/2006/relationships/hyperlink" Target="http://www.politico.com/" TargetMode="External"/><Relationship Id="rId9" Type="http://schemas.openxmlformats.org/officeDocument/2006/relationships/hyperlink" Target="http://www.washingtonpost.com/wp-dyn/content/article/2010/12/10/AR2010121005772.html" TargetMode="External"/><Relationship Id="rId10" Type="http://schemas.openxmlformats.org/officeDocument/2006/relationships/hyperlink" Target="http://www.washingtonpost.com/" TargetMode="External"/><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flickr.com/photos/37445244@N05/3448316671/in/photostream/" TargetMode="External"/><Relationship Id="rId4" Type="http://schemas.openxmlformats.org/officeDocument/2006/relationships/hyperlink" Target="http://articles.baltimoresun.com/2010-07-26/news/bs-md-beating-bedbugs-20100725_1_bedbugs-pests-southeast-baltimore" TargetMode="External"/><Relationship Id="rId5" Type="http://schemas.openxmlformats.org/officeDocument/2006/relationships/hyperlink" Target="http://baltimoresun.com/" TargetMode="External"/><Relationship Id="rId6" Type="http://schemas.openxmlformats.org/officeDocument/2006/relationships/hyperlink" Target="http://www.philly.com/inquirer/front_page/20100815__quot_The_most_difficult__challenging_pest_problem_of_our_generation__quot_.html" TargetMode="External"/><Relationship Id="rId7" Type="http://schemas.openxmlformats.org/officeDocument/2006/relationships/hyperlink" Target="http://www.philly.com/inquirer/" TargetMode="External"/><Relationship Id="rId8" Type="http://schemas.openxmlformats.org/officeDocument/2006/relationships/hyperlink" Target="http://www.npr.org/templates/transcript/transcript.php?storyId=129345182" TargetMode="External"/><Relationship Id="rId9" Type="http://schemas.openxmlformats.org/officeDocument/2006/relationships/hyperlink" Target="http://www.npr.org/" TargetMode="External"/><Relationship Id="rId10" Type="http://schemas.openxmlformats.org/officeDocument/2006/relationships/hyperlink" Target="http://www.time.com/time/nation/article/0,8599,2021036,00.html" TargetMode="External"/><Relationship Id="rId11" Type="http://schemas.openxmlformats.org/officeDocument/2006/relationships/hyperlink" Target="http://www.time.com/" TargetMode="Externa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www.ewg.org/enviroblog/2011/12/www.ewg.org/release/chemical-giants-bow-bpa-ban-kids-foodwa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ichigan.gov/dnr/0,4570,7-153-10371_10402-325890--,00.html" TargetMode="External"/><Relationship Id="rId4" Type="http://schemas.openxmlformats.org/officeDocument/2006/relationships/hyperlink" Target="http://dnr.wi.gov/news/BreakingNews_Lookup.asp?id=3169"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usatoday.com/money/industries/energy/environment/story/2011-12-08/epa-fracking-pollution/51745004/1" TargetMode="External"/><Relationship Id="rId4" Type="http://schemas.openxmlformats.org/officeDocument/2006/relationships/hyperlink" Target="http://www.ewg.org/enviroblog/2011/12/static.ewg.org/reports/2011/fracking/cracks_in_the_facade.pdf" TargetMode="External"/><Relationship Id="rId5" Type="http://schemas.openxmlformats.org/officeDocument/2006/relationships/hyperlink" Target="http://www.riverreporteronline.com/news/14/2011/11/22/environmental-groups-claim-victory-drbc-postponement-clouds-drilling-future" TargetMode="External"/><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huffingtonpost.com/2011/08/30/daryl-hannah-arrested-keystone-protest_n_942072.html" TargetMode="External"/><Relationship Id="rId4" Type="http://schemas.openxmlformats.org/officeDocument/2006/relationships/hyperlink" Target="http://www.huffingtonpost.com/bill-mckibben/white-house-tar-sands-sit_b_947965.html%23s349524&amp;title=No_Tar_Sands" TargetMode="External"/><Relationship Id="rId5" Type="http://schemas.openxmlformats.org/officeDocument/2006/relationships/hyperlink" Target="http://www.huffingtonpost.ca/2011/11/14/keystone-pipeline-transcanada-reroute_n_1093635.html" TargetMode="External"/><Relationship Id="rId6" Type="http://schemas.openxmlformats.org/officeDocument/2006/relationships/hyperlink" Target="http://www.huffingtonpost.com/2011/11/22/dave-heineman-pipeline-bills_n_1108527.html" TargetMode="External"/><Relationship Id="rId7" Type="http://schemas.openxmlformats.org/officeDocument/2006/relationships/hyperlink" Target="http://www.huffingtonpost.com/2011/12/17/russ-girling-transcanada-keystone_n_1154898.html" TargetMode="External"/><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www.huffingtonpost.com/2011/08/23/washington-dc-earthquake-2011_n_934244.html" TargetMode="External"/><Relationship Id="rId4" Type="http://schemas.openxmlformats.org/officeDocument/2006/relationships/hyperlink" Target="http://www.huffingtonpost.com/2011/08/27/hurricane-irene-photos_n_939227.html" TargetMode="External"/><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ww.huffingtonpost.com/2011/12/08/texas-drought-2011-recent-rains_n_1137648.html" TargetMode="External"/><Relationship Id="rId4" Type="http://schemas.openxmlformats.org/officeDocument/2006/relationships/hyperlink" Target="http://www.huffingtonpost.com/2011/12/16/texas-drought-dead-cows_n_1153355.html" TargetMode="External"/><Relationship Id="rId5" Type="http://schemas.openxmlformats.org/officeDocument/2006/relationships/hyperlink" Target="http://www.huffingtonpost.com/2011/11/21/texas-drought-ghost-towns-graves_n_1104563.html" TargetMode="External"/><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http://www.huffingtonpost.com/2012/10/31/shell-arctic-ocean-drilling_n_2051872.html" TargetMode="External"/><Relationship Id="rId4" Type="http://schemas.openxmlformats.org/officeDocument/2006/relationships/hyperlink" Target="http://arcticready.com/" TargetMode="External"/><Relationship Id="rId5" Type="http://schemas.openxmlformats.org/officeDocument/2006/relationships/hyperlink" Target="http://www.huffingtonpost.com/paul-mccartney/come-together-to-save-the_b_1694616.html" TargetMode="External"/><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hyperlink" Target="http://www.huffingtonpost.com/news/hurricane-sandy-2012" TargetMode="External"/><Relationship Id="rId4" Type="http://schemas.openxmlformats.org/officeDocument/2006/relationships/hyperlink" Target="http://www.huffingtonpost.com/2012/11/12/hurricane-sandy-damage_n_2114525.html" TargetMode="External"/><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www.huffingtonpost.com/2012/09/19/arctic-sea-ice-loss-record-low_n_1897602.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hyperlink" Target="http://www.huffingtonpost.com/david-kirby/near-death-at-seaworld-wo_b_1697243.html" TargetMode="External"/><Relationship Id="rId4" Type="http://schemas.openxmlformats.org/officeDocument/2006/relationships/hyperlink" Target="http://www.huffingtonpost.com/2012/02/09/peta-seaworld-slavery-_n_1265014.html" TargetMode="External"/><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articles.chicagotribune.com/2012-12-26/lifestyle/sns-rt-us-usa-yearend-healthbre8bp0gx-20121226_1_cases-of-spinal-infections-meningitis-outbreak-fungal-meningitis" TargetMode="External"/><Relationship Id="rId4" Type="http://schemas.openxmlformats.org/officeDocument/2006/relationships/hyperlink" Target="http://www.huffingtonpost.com/2012/09/18/pesticide-spray-west-nile-mosquitoes_n_1895014.html" TargetMode="External"/><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hyperlink" Target="http://www.huffingtonpost.com/2012/08/11/heat-wave-western-us_n_1768755.html" TargetMode="External"/><Relationship Id="rId4" Type="http://schemas.openxmlformats.org/officeDocument/2006/relationships/hyperlink" Target="http://www.huffingtonpost.com/2012/11/29/us-drought-2012-midwest-winter_n_2214061.html" TargetMode="External"/><Relationship Id="rId5" Type="http://schemas.openxmlformats.org/officeDocument/2006/relationships/hyperlink" Target="http://www.huffingtonpost.com/2012/06/25/colorado-wildfires-2012-v_n_1623695.html" TargetMode="External"/><Relationship Id="rId6" Type="http://schemas.openxmlformats.org/officeDocument/2006/relationships/hyperlink" Target="http://www.huffingtonpost.com/news/typhoon-bopha" TargetMode="External"/><Relationship Id="rId7" Type="http://schemas.openxmlformats.org/officeDocument/2006/relationships/hyperlink" Target="http://www.huffingtonpost.com/2012/08/04/climate-change-heat-wave-global-warming_n_1742653.html" TargetMode="External"/><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hyperlink" Target="http://thinkprogress.org/climate/2012/06/26/506225/three-new-studies-on-sea-level-rise-make-clear-we-must-act-now/" TargetMode="External"/><Relationship Id="rId4" Type="http://schemas.openxmlformats.org/officeDocument/2006/relationships/hyperlink" Target="http://www.nytimes.com/cwire/2011/05/25/25climatewire-island-nations-may-keep-some-sovereignty-if-63590.html" TargetMode="External"/><Relationship Id="rId5" Type="http://schemas.openxmlformats.org/officeDocument/2006/relationships/hyperlink" Target="http://theislandpresident.com/" TargetMode="External"/><Relationship Id="rId6" Type="http://schemas.openxmlformats.org/officeDocument/2006/relationships/hyperlink" Target="http://www.huffingtonpost.com/2012/04/02/the-island-president-mohamed-nasheed_n_1383413.html" TargetMode="External"/><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hyperlink" Target="http://climate.nasa.gov/news/916" TargetMode="External"/><Relationship Id="rId4" Type="http://schemas.openxmlformats.org/officeDocument/2006/relationships/hyperlink" Target="http://350.org/" TargetMode="External"/><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Top Environmental News Stories </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Can you answer FRQs about these topics? </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4"/>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Mercury in Fish</a:t>
            </a:r>
          </a:p>
        </p:txBody>
      </p:sp>
      <p:pic>
        <p:nvPicPr>
          <p:cNvPr id="3" name="Shape 205"/>
          <p:cNvPicPr>
            <a:picLocks noChangeAspect="1"/>
          </p:cNvPicPr>
          <p:nvPr/>
        </p:nvPicPr>
        <p:blipFill>
          <a:blip r:embed="rId3">
            <a:lum/>
            <a:alphaModFix/>
          </a:blip>
          <a:srcRect/>
          <a:stretch>
            <a:fillRect/>
          </a:stretch>
        </p:blipFill>
        <p:spPr>
          <a:xfrm>
            <a:off x="2211929" y="1083510"/>
            <a:ext cx="4743090" cy="4026510"/>
          </a:xfrm>
          <a:prstGeom prst="rect">
            <a:avLst/>
          </a:prstGeom>
          <a:noFill/>
          <a:ln>
            <a:noFill/>
          </a:ln>
        </p:spPr>
      </p:pic>
    </p:spTree>
    <p:extLst>
      <p:ext uri="{BB962C8B-B14F-4D97-AF65-F5344CB8AC3E}">
        <p14:creationId xmlns:p14="http://schemas.microsoft.com/office/powerpoint/2010/main" val="106736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0"/>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Mercury in Fish</a:t>
            </a:r>
          </a:p>
        </p:txBody>
      </p:sp>
      <p:pic>
        <p:nvPicPr>
          <p:cNvPr id="3" name="Shape 211"/>
          <p:cNvPicPr>
            <a:picLocks noChangeAspect="1"/>
          </p:cNvPicPr>
          <p:nvPr/>
        </p:nvPicPr>
        <p:blipFill>
          <a:blip r:embed="rId3">
            <a:lum/>
            <a:alphaModFix/>
          </a:blip>
          <a:srcRect/>
          <a:stretch>
            <a:fillRect/>
          </a:stretch>
        </p:blipFill>
        <p:spPr>
          <a:xfrm>
            <a:off x="1428660" y="1325160"/>
            <a:ext cx="2987280" cy="3475170"/>
          </a:xfrm>
          <a:prstGeom prst="rect">
            <a:avLst/>
          </a:prstGeom>
          <a:noFill/>
          <a:ln>
            <a:noFill/>
          </a:ln>
        </p:spPr>
      </p:pic>
      <p:pic>
        <p:nvPicPr>
          <p:cNvPr id="4" name="Shape 212"/>
          <p:cNvPicPr>
            <a:picLocks noChangeAspect="1"/>
          </p:cNvPicPr>
          <p:nvPr/>
        </p:nvPicPr>
        <p:blipFill>
          <a:blip r:embed="rId4">
            <a:lum/>
            <a:alphaModFix/>
          </a:blip>
          <a:srcRect/>
          <a:stretch>
            <a:fillRect/>
          </a:stretch>
        </p:blipFill>
        <p:spPr>
          <a:xfrm>
            <a:off x="4620330" y="1357830"/>
            <a:ext cx="2973240" cy="3442500"/>
          </a:xfrm>
          <a:prstGeom prst="rect">
            <a:avLst/>
          </a:prstGeom>
          <a:noFill/>
          <a:ln>
            <a:noFill/>
          </a:ln>
        </p:spPr>
      </p:pic>
    </p:spTree>
    <p:extLst>
      <p:ext uri="{BB962C8B-B14F-4D97-AF65-F5344CB8AC3E}">
        <p14:creationId xmlns:p14="http://schemas.microsoft.com/office/powerpoint/2010/main" val="44423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7"/>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Mountain Top Removal</a:t>
            </a:r>
          </a:p>
        </p:txBody>
      </p:sp>
      <p:pic>
        <p:nvPicPr>
          <p:cNvPr id="3" name="Shape 218"/>
          <p:cNvPicPr>
            <a:picLocks noChangeAspect="1"/>
          </p:cNvPicPr>
          <p:nvPr/>
        </p:nvPicPr>
        <p:blipFill>
          <a:blip r:embed="rId3">
            <a:lum/>
            <a:alphaModFix/>
          </a:blip>
          <a:srcRect/>
          <a:stretch>
            <a:fillRect/>
          </a:stretch>
        </p:blipFill>
        <p:spPr>
          <a:xfrm>
            <a:off x="2114460" y="1500120"/>
            <a:ext cx="4921830" cy="2785860"/>
          </a:xfrm>
          <a:prstGeom prst="rect">
            <a:avLst/>
          </a:prstGeom>
          <a:noFill/>
          <a:ln>
            <a:noFill/>
          </a:ln>
        </p:spPr>
      </p:pic>
    </p:spTree>
    <p:extLst>
      <p:ext uri="{BB962C8B-B14F-4D97-AF65-F5344CB8AC3E}">
        <p14:creationId xmlns:p14="http://schemas.microsoft.com/office/powerpoint/2010/main" val="4748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23"/>
          <p:cNvPicPr>
            <a:picLocks noChangeAspect="1"/>
          </p:cNvPicPr>
          <p:nvPr/>
        </p:nvPicPr>
        <p:blipFill>
          <a:blip r:embed="rId3">
            <a:lum/>
            <a:alphaModFix/>
          </a:blip>
          <a:srcRect/>
          <a:stretch>
            <a:fillRect/>
          </a:stretch>
        </p:blipFill>
        <p:spPr>
          <a:xfrm>
            <a:off x="1535850" y="353700"/>
            <a:ext cx="6072029" cy="4436100"/>
          </a:xfrm>
          <a:prstGeom prst="rect">
            <a:avLst/>
          </a:prstGeom>
          <a:noFill/>
          <a:ln>
            <a:noFill/>
          </a:ln>
        </p:spPr>
      </p:pic>
    </p:spTree>
    <p:extLst>
      <p:ext uri="{BB962C8B-B14F-4D97-AF65-F5344CB8AC3E}">
        <p14:creationId xmlns:p14="http://schemas.microsoft.com/office/powerpoint/2010/main" val="37755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28"/>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Human Population</a:t>
            </a:r>
          </a:p>
        </p:txBody>
      </p:sp>
      <p:sp>
        <p:nvSpPr>
          <p:cNvPr id="3" name="Shape 229"/>
          <p:cNvSpPr txBox="1">
            <a:spLocks noGrp="1"/>
          </p:cNvSpPr>
          <p:nvPr>
            <p:ph type="body" idx="4294967295"/>
          </p:nvPr>
        </p:nvSpPr>
        <p:spPr>
          <a:xfrm>
            <a:off x="1485900" y="1200150"/>
            <a:ext cx="5943240" cy="354294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90000"/>
              </a:lnSpc>
              <a:spcAft>
                <a:spcPts val="0"/>
              </a:spcAft>
              <a:buClr>
                <a:srgbClr val="93A299"/>
              </a:buClr>
              <a:buSzPct val="85000"/>
              <a:buFont typeface="Arial" pitchFamily="32"/>
              <a:buChar char="•"/>
            </a:pPr>
            <a:r>
              <a:rPr lang="en-US" sz="1800">
                <a:latin typeface="Arial" pitchFamily="18"/>
                <a:cs typeface="Arial" pitchFamily="2"/>
              </a:rPr>
              <a:t>I = P x A x T</a:t>
            </a:r>
          </a:p>
          <a:p>
            <a:pPr marL="0" lvl="1" indent="0">
              <a:lnSpc>
                <a:spcPct val="90000"/>
              </a:lnSpc>
              <a:spcBef>
                <a:spcPts val="300"/>
              </a:spcBef>
              <a:spcAft>
                <a:spcPts val="0"/>
              </a:spcAft>
              <a:buClr>
                <a:srgbClr val="93A299"/>
              </a:buClr>
              <a:buSzPct val="85000"/>
              <a:buFont typeface="Arial" pitchFamily="32"/>
              <a:buChar char="•"/>
            </a:pPr>
            <a:r>
              <a:rPr lang="en-US" sz="1500">
                <a:latin typeface="Arial" pitchFamily="18"/>
                <a:cs typeface="Arial" pitchFamily="2"/>
              </a:rPr>
              <a:t>I = Impact; P = Population; A = Affluence; T = Technology</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Rate of change = [b-d] + [i-e]</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US population = 300 million</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World population = 7 billion</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Rule of 70 = 70/growth rate = number of years population will double</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Total Fertility vs. Replacement Level Fertility</a:t>
            </a:r>
          </a:p>
          <a:p>
            <a:pPr marL="0" lvl="1" indent="0">
              <a:lnSpc>
                <a:spcPct val="90000"/>
              </a:lnSpc>
              <a:spcBef>
                <a:spcPts val="300"/>
              </a:spcBef>
              <a:spcAft>
                <a:spcPts val="0"/>
              </a:spcAft>
              <a:buClr>
                <a:srgbClr val="93A299"/>
              </a:buClr>
              <a:buSzPct val="85000"/>
              <a:buFont typeface="Arial" pitchFamily="32"/>
              <a:buChar char="•"/>
            </a:pPr>
            <a:r>
              <a:rPr lang="en-US" sz="1500">
                <a:latin typeface="Arial" pitchFamily="18"/>
                <a:cs typeface="Arial" pitchFamily="2"/>
              </a:rPr>
              <a:t>Total Fertility = ave # children per woman</a:t>
            </a:r>
          </a:p>
          <a:p>
            <a:pPr marL="0" lvl="1" indent="0">
              <a:lnSpc>
                <a:spcPct val="90000"/>
              </a:lnSpc>
              <a:spcBef>
                <a:spcPts val="300"/>
              </a:spcBef>
              <a:spcAft>
                <a:spcPts val="0"/>
              </a:spcAft>
              <a:buClr>
                <a:srgbClr val="93A299"/>
              </a:buClr>
              <a:buSzPct val="85000"/>
              <a:buFont typeface="Arial" pitchFamily="32"/>
              <a:buChar char="•"/>
            </a:pPr>
            <a:r>
              <a:rPr lang="en-US" sz="1500">
                <a:latin typeface="Arial" pitchFamily="18"/>
                <a:cs typeface="Arial" pitchFamily="2"/>
              </a:rPr>
              <a:t>RLF = ave # children per woman needed for zero population growth</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Strategies to reduce population growth?</a:t>
            </a:r>
          </a:p>
          <a:p>
            <a:pPr marL="0" lvl="1" indent="0">
              <a:lnSpc>
                <a:spcPct val="90000"/>
              </a:lnSpc>
              <a:spcBef>
                <a:spcPts val="300"/>
              </a:spcBef>
              <a:spcAft>
                <a:spcPts val="0"/>
              </a:spcAft>
              <a:buClr>
                <a:srgbClr val="93A299"/>
              </a:buClr>
              <a:buSzPct val="85000"/>
              <a:buFont typeface="Arial" pitchFamily="32"/>
              <a:buChar char="•"/>
            </a:pPr>
            <a:r>
              <a:rPr lang="en-US" sz="1500">
                <a:latin typeface="Arial" pitchFamily="18"/>
                <a:cs typeface="Arial" pitchFamily="2"/>
              </a:rPr>
              <a:t>Educate/empower women</a:t>
            </a:r>
          </a:p>
          <a:p>
            <a:pPr marL="0" lvl="1" indent="0">
              <a:lnSpc>
                <a:spcPct val="90000"/>
              </a:lnSpc>
              <a:spcBef>
                <a:spcPts val="300"/>
              </a:spcBef>
              <a:spcAft>
                <a:spcPts val="0"/>
              </a:spcAft>
              <a:buClr>
                <a:srgbClr val="93A299"/>
              </a:buClr>
              <a:buSzPct val="85000"/>
              <a:buFont typeface="Arial" pitchFamily="32"/>
              <a:buChar char="•"/>
            </a:pPr>
            <a:r>
              <a:rPr lang="en-US" sz="1500">
                <a:latin typeface="Arial" pitchFamily="18"/>
                <a:cs typeface="Arial" pitchFamily="2"/>
              </a:rPr>
              <a:t>Decrease poverty</a:t>
            </a:r>
          </a:p>
          <a:p>
            <a:pPr marL="0" lvl="1" indent="0">
              <a:lnSpc>
                <a:spcPct val="90000"/>
              </a:lnSpc>
              <a:spcBef>
                <a:spcPts val="300"/>
              </a:spcBef>
              <a:spcAft>
                <a:spcPts val="0"/>
              </a:spcAft>
              <a:buClr>
                <a:srgbClr val="93A299"/>
              </a:buClr>
              <a:buSzPct val="85000"/>
              <a:buFont typeface="Arial" pitchFamily="32"/>
              <a:buChar char="•"/>
            </a:pPr>
            <a:r>
              <a:rPr lang="en-US" sz="1500">
                <a:latin typeface="Arial" pitchFamily="18"/>
                <a:cs typeface="Arial" pitchFamily="2"/>
              </a:rPr>
              <a:t>Access to family planning</a:t>
            </a:r>
          </a:p>
        </p:txBody>
      </p:sp>
    </p:spTree>
    <p:extLst>
      <p:ext uri="{BB962C8B-B14F-4D97-AF65-F5344CB8AC3E}">
        <p14:creationId xmlns:p14="http://schemas.microsoft.com/office/powerpoint/2010/main" val="80297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34"/>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Wind Power</a:t>
            </a:r>
          </a:p>
        </p:txBody>
      </p:sp>
      <p:sp>
        <p:nvSpPr>
          <p:cNvPr id="3" name="Shape 235"/>
          <p:cNvSpPr txBox="1">
            <a:spLocks noGrp="1"/>
          </p:cNvSpPr>
          <p:nvPr>
            <p:ph type="body" idx="4294967295"/>
          </p:nvPr>
        </p:nvSpPr>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90000"/>
              </a:lnSpc>
              <a:spcAft>
                <a:spcPts val="0"/>
              </a:spcAft>
              <a:buClr>
                <a:srgbClr val="93A299"/>
              </a:buClr>
              <a:buSzPct val="85000"/>
              <a:buFont typeface="Arial" pitchFamily="32"/>
              <a:buChar char="•"/>
            </a:pPr>
            <a:r>
              <a:rPr lang="en-US" sz="1800">
                <a:latin typeface="Arial" pitchFamily="18"/>
                <a:cs typeface="Arial" pitchFamily="2"/>
              </a:rPr>
              <a:t>Wind spins turbine</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Generator produces electricity</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Electricity moves through transmission lines</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Fastest growing renewable (though solar is close)</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Risk to birds – collide with blades (significant, but more deaths attributed to collisions with buildings, predation by house cats, etc.)</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Risk to bats – </a:t>
            </a:r>
            <a:br>
              <a:rPr lang="en-US" sz="1800">
                <a:latin typeface="Arial" pitchFamily="18"/>
                <a:cs typeface="Arial" pitchFamily="2"/>
              </a:rPr>
            </a:br>
            <a:r>
              <a:rPr lang="en-US" sz="1800">
                <a:latin typeface="Arial" pitchFamily="18"/>
                <a:cs typeface="Arial" pitchFamily="2"/>
              </a:rPr>
              <a:t>decreased pressure </a:t>
            </a:r>
            <a:br>
              <a:rPr lang="en-US" sz="1800">
                <a:latin typeface="Arial" pitchFamily="18"/>
                <a:cs typeface="Arial" pitchFamily="2"/>
              </a:rPr>
            </a:br>
            <a:r>
              <a:rPr lang="en-US" sz="1800">
                <a:latin typeface="Arial" pitchFamily="18"/>
                <a:cs typeface="Arial" pitchFamily="2"/>
              </a:rPr>
              <a:t>around blades causes </a:t>
            </a:r>
            <a:br>
              <a:rPr lang="en-US" sz="1800">
                <a:latin typeface="Arial" pitchFamily="18"/>
                <a:cs typeface="Arial" pitchFamily="2"/>
              </a:rPr>
            </a:br>
            <a:r>
              <a:rPr lang="en-US" sz="1800">
                <a:latin typeface="Arial" pitchFamily="18"/>
                <a:cs typeface="Arial" pitchFamily="2"/>
              </a:rPr>
              <a:t>capillaries in lungs to</a:t>
            </a:r>
            <a:br>
              <a:rPr lang="en-US" sz="1800">
                <a:latin typeface="Arial" pitchFamily="18"/>
                <a:cs typeface="Arial" pitchFamily="2"/>
              </a:rPr>
            </a:br>
            <a:r>
              <a:rPr lang="en-US" sz="1800">
                <a:latin typeface="Arial" pitchFamily="18"/>
                <a:cs typeface="Arial" pitchFamily="2"/>
              </a:rPr>
              <a:t>rupture</a:t>
            </a:r>
          </a:p>
          <a:p>
            <a:pPr marL="0" indent="0">
              <a:lnSpc>
                <a:spcPct val="90000"/>
              </a:lnSpc>
              <a:spcBef>
                <a:spcPts val="359"/>
              </a:spcBef>
              <a:spcAft>
                <a:spcPts val="0"/>
              </a:spcAft>
              <a:buClr>
                <a:srgbClr val="93A299"/>
              </a:buClr>
              <a:buSzPct val="85000"/>
              <a:buFont typeface="Arial" pitchFamily="32"/>
              <a:buChar char="•"/>
            </a:pPr>
            <a:r>
              <a:rPr lang="en-US" sz="1800">
                <a:latin typeface="Arial" pitchFamily="18"/>
                <a:cs typeface="Arial" pitchFamily="2"/>
              </a:rPr>
              <a:t>Possible math question?</a:t>
            </a:r>
          </a:p>
        </p:txBody>
      </p:sp>
      <p:pic>
        <p:nvPicPr>
          <p:cNvPr id="4" name="Shape 236"/>
          <p:cNvPicPr>
            <a:picLocks noChangeAspect="1"/>
          </p:cNvPicPr>
          <p:nvPr/>
        </p:nvPicPr>
        <p:blipFill>
          <a:blip r:embed="rId3">
            <a:lum/>
            <a:alphaModFix/>
          </a:blip>
          <a:srcRect/>
          <a:stretch>
            <a:fillRect/>
          </a:stretch>
        </p:blipFill>
        <p:spPr>
          <a:xfrm>
            <a:off x="5315040" y="114210"/>
            <a:ext cx="2514240" cy="1692900"/>
          </a:xfrm>
          <a:prstGeom prst="rect">
            <a:avLst/>
          </a:prstGeom>
          <a:noFill/>
          <a:ln>
            <a:noFill/>
          </a:ln>
        </p:spPr>
      </p:pic>
      <p:pic>
        <p:nvPicPr>
          <p:cNvPr id="5" name="Shape 237"/>
          <p:cNvPicPr>
            <a:picLocks noChangeAspect="1"/>
          </p:cNvPicPr>
          <p:nvPr/>
        </p:nvPicPr>
        <p:blipFill>
          <a:blip r:embed="rId4">
            <a:lum/>
            <a:alphaModFix/>
          </a:blip>
          <a:srcRect/>
          <a:stretch>
            <a:fillRect/>
          </a:stretch>
        </p:blipFill>
        <p:spPr>
          <a:xfrm>
            <a:off x="4271490" y="3143340"/>
            <a:ext cx="3696030" cy="1778490"/>
          </a:xfrm>
          <a:prstGeom prst="rect">
            <a:avLst/>
          </a:prstGeom>
          <a:noFill/>
          <a:ln>
            <a:noFill/>
          </a:ln>
        </p:spPr>
      </p:pic>
    </p:spTree>
    <p:extLst>
      <p:ext uri="{BB962C8B-B14F-4D97-AF65-F5344CB8AC3E}">
        <p14:creationId xmlns:p14="http://schemas.microsoft.com/office/powerpoint/2010/main" val="31763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2"/>
          <p:cNvPicPr>
            <a:picLocks noChangeAspect="1"/>
          </p:cNvPicPr>
          <p:nvPr/>
        </p:nvPicPr>
        <p:blipFill>
          <a:blip r:embed="rId3">
            <a:lum/>
            <a:alphaModFix/>
          </a:blip>
          <a:srcRect/>
          <a:stretch>
            <a:fillRect/>
          </a:stretch>
        </p:blipFill>
        <p:spPr>
          <a:xfrm>
            <a:off x="2457359" y="400141"/>
            <a:ext cx="3964410" cy="4450409"/>
          </a:xfrm>
          <a:prstGeom prst="rect">
            <a:avLst/>
          </a:prstGeom>
          <a:noFill/>
          <a:ln>
            <a:noFill/>
          </a:ln>
        </p:spPr>
      </p:pic>
    </p:spTree>
    <p:extLst>
      <p:ext uri="{BB962C8B-B14F-4D97-AF65-F5344CB8AC3E}">
        <p14:creationId xmlns:p14="http://schemas.microsoft.com/office/powerpoint/2010/main" val="28533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7"/>
          <p:cNvPicPr>
            <a:picLocks noChangeAspect="1"/>
          </p:cNvPicPr>
          <p:nvPr/>
        </p:nvPicPr>
        <p:blipFill>
          <a:blip r:embed="rId3">
            <a:lum/>
            <a:alphaModFix/>
          </a:blip>
          <a:srcRect/>
          <a:stretch>
            <a:fillRect/>
          </a:stretch>
        </p:blipFill>
        <p:spPr>
          <a:xfrm>
            <a:off x="1428660" y="228691"/>
            <a:ext cx="6343380" cy="4791959"/>
          </a:xfrm>
          <a:prstGeom prst="rect">
            <a:avLst/>
          </a:prstGeom>
          <a:noFill/>
          <a:ln>
            <a:noFill/>
          </a:ln>
        </p:spPr>
      </p:pic>
    </p:spTree>
    <p:extLst>
      <p:ext uri="{BB962C8B-B14F-4D97-AF65-F5344CB8AC3E}">
        <p14:creationId xmlns:p14="http://schemas.microsoft.com/office/powerpoint/2010/main" val="7984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2"/>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Dams/Rivers</a:t>
            </a:r>
          </a:p>
        </p:txBody>
      </p:sp>
      <p:sp>
        <p:nvSpPr>
          <p:cNvPr id="3" name="Shape 253"/>
          <p:cNvSpPr txBox="1">
            <a:spLocks noGrp="1"/>
          </p:cNvSpPr>
          <p:nvPr>
            <p:ph type="body" idx="4294967295"/>
          </p:nvPr>
        </p:nvSpPr>
        <p:spPr>
          <a:xfrm>
            <a:off x="1485900" y="1171261"/>
            <a:ext cx="6229170" cy="2028779"/>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5000"/>
              <a:buFont typeface="Arial" pitchFamily="32"/>
              <a:buChar char="•"/>
            </a:pPr>
            <a:r>
              <a:rPr lang="en-US" sz="1650">
                <a:latin typeface="Arial" pitchFamily="18"/>
                <a:cs typeface="Arial" pitchFamily="2"/>
              </a:rPr>
              <a:t>Three Gorges Dam – Yangzi River in China</a:t>
            </a:r>
          </a:p>
          <a:p>
            <a:pPr marL="0" indent="0">
              <a:lnSpc>
                <a:spcPct val="80000"/>
              </a:lnSpc>
              <a:spcBef>
                <a:spcPts val="329"/>
              </a:spcBef>
              <a:spcAft>
                <a:spcPts val="0"/>
              </a:spcAft>
              <a:buClr>
                <a:srgbClr val="93A299"/>
              </a:buClr>
              <a:buSzPct val="85000"/>
              <a:buFont typeface="Arial" pitchFamily="32"/>
              <a:buChar char="•"/>
            </a:pPr>
            <a:r>
              <a:rPr lang="en-US" sz="1650">
                <a:latin typeface="Arial" pitchFamily="18"/>
                <a:cs typeface="Arial" pitchFamily="2"/>
              </a:rPr>
              <a:t>World’s largest hydropower project</a:t>
            </a:r>
          </a:p>
          <a:p>
            <a:pPr marL="0" indent="0">
              <a:lnSpc>
                <a:spcPct val="80000"/>
              </a:lnSpc>
              <a:spcBef>
                <a:spcPts val="329"/>
              </a:spcBef>
              <a:spcAft>
                <a:spcPts val="0"/>
              </a:spcAft>
              <a:buClr>
                <a:srgbClr val="93A299"/>
              </a:buClr>
              <a:buSzPct val="85000"/>
              <a:buFont typeface="Arial" pitchFamily="32"/>
              <a:buChar char="•"/>
            </a:pPr>
            <a:r>
              <a:rPr lang="en-US" sz="1650">
                <a:latin typeface="Arial" pitchFamily="18"/>
                <a:cs typeface="Arial" pitchFamily="2"/>
              </a:rPr>
              <a:t>Displaced 1.2 million people</a:t>
            </a:r>
          </a:p>
          <a:p>
            <a:pPr marL="0" indent="0">
              <a:lnSpc>
                <a:spcPct val="80000"/>
              </a:lnSpc>
              <a:spcBef>
                <a:spcPts val="329"/>
              </a:spcBef>
              <a:spcAft>
                <a:spcPts val="0"/>
              </a:spcAft>
              <a:buClr>
                <a:srgbClr val="93A299"/>
              </a:buClr>
              <a:buSzPct val="85000"/>
              <a:buFont typeface="Arial" pitchFamily="32"/>
              <a:buChar char="•"/>
            </a:pPr>
            <a:r>
              <a:rPr lang="en-US" sz="1650">
                <a:latin typeface="Arial" pitchFamily="18"/>
                <a:cs typeface="Arial" pitchFamily="2"/>
              </a:rPr>
              <a:t>Reservoir is polluted from submerged factories, mines, dumps</a:t>
            </a:r>
          </a:p>
          <a:p>
            <a:pPr marL="0" indent="0">
              <a:lnSpc>
                <a:spcPct val="80000"/>
              </a:lnSpc>
              <a:spcBef>
                <a:spcPts val="329"/>
              </a:spcBef>
              <a:spcAft>
                <a:spcPts val="0"/>
              </a:spcAft>
              <a:buClr>
                <a:srgbClr val="93A299"/>
              </a:buClr>
              <a:buSzPct val="85000"/>
              <a:buFont typeface="Arial" pitchFamily="32"/>
              <a:buChar char="•"/>
            </a:pPr>
            <a:r>
              <a:rPr lang="en-US" sz="1650">
                <a:latin typeface="Arial" pitchFamily="18"/>
                <a:cs typeface="Arial" pitchFamily="2"/>
              </a:rPr>
              <a:t>Erosion on banks of reservoir causing landslides</a:t>
            </a:r>
          </a:p>
          <a:p>
            <a:pPr marL="0" indent="0">
              <a:lnSpc>
                <a:spcPct val="80000"/>
              </a:lnSpc>
              <a:spcBef>
                <a:spcPts val="329"/>
              </a:spcBef>
              <a:spcAft>
                <a:spcPts val="0"/>
              </a:spcAft>
              <a:buClr>
                <a:srgbClr val="93A299"/>
              </a:buClr>
              <a:buSzPct val="85000"/>
              <a:buFont typeface="Arial" pitchFamily="32"/>
              <a:buChar char="•"/>
            </a:pPr>
            <a:r>
              <a:rPr lang="en-US" sz="1650">
                <a:latin typeface="Arial" pitchFamily="18"/>
                <a:cs typeface="Arial" pitchFamily="2"/>
              </a:rPr>
              <a:t>Worsens drought downstream</a:t>
            </a:r>
          </a:p>
          <a:p>
            <a:pPr marL="0" indent="0">
              <a:lnSpc>
                <a:spcPct val="80000"/>
              </a:lnSpc>
              <a:spcBef>
                <a:spcPts val="329"/>
              </a:spcBef>
              <a:spcAft>
                <a:spcPts val="0"/>
              </a:spcAft>
              <a:buClr>
                <a:srgbClr val="93A299"/>
              </a:buClr>
              <a:buSzPct val="85000"/>
              <a:buFont typeface="Arial" pitchFamily="32"/>
              <a:buChar char="•"/>
            </a:pPr>
            <a:r>
              <a:rPr lang="en-US" sz="1650">
                <a:latin typeface="Arial" pitchFamily="18"/>
                <a:cs typeface="Arial" pitchFamily="2"/>
              </a:rPr>
              <a:t>BUT… provides “clean” </a:t>
            </a:r>
            <a:br>
              <a:rPr lang="en-US" sz="1650">
                <a:latin typeface="Arial" pitchFamily="18"/>
                <a:cs typeface="Arial" pitchFamily="2"/>
              </a:rPr>
            </a:br>
            <a:r>
              <a:rPr lang="en-US" sz="1650">
                <a:latin typeface="Arial" pitchFamily="18"/>
                <a:cs typeface="Arial" pitchFamily="2"/>
              </a:rPr>
              <a:t>energy, reliable water </a:t>
            </a:r>
            <a:br>
              <a:rPr lang="en-US" sz="1650">
                <a:latin typeface="Arial" pitchFamily="18"/>
                <a:cs typeface="Arial" pitchFamily="2"/>
              </a:rPr>
            </a:br>
            <a:r>
              <a:rPr lang="en-US" sz="1650">
                <a:latin typeface="Arial" pitchFamily="18"/>
                <a:cs typeface="Arial" pitchFamily="2"/>
              </a:rPr>
              <a:t>source</a:t>
            </a:r>
          </a:p>
        </p:txBody>
      </p:sp>
      <p:pic>
        <p:nvPicPr>
          <p:cNvPr id="4" name="Shape 254"/>
          <p:cNvPicPr>
            <a:picLocks noChangeAspect="1"/>
          </p:cNvPicPr>
          <p:nvPr/>
        </p:nvPicPr>
        <p:blipFill>
          <a:blip r:embed="rId3">
            <a:lum/>
            <a:alphaModFix/>
          </a:blip>
          <a:srcRect/>
          <a:stretch>
            <a:fillRect/>
          </a:stretch>
        </p:blipFill>
        <p:spPr>
          <a:xfrm>
            <a:off x="4217220" y="3009959"/>
            <a:ext cx="3657420" cy="2133540"/>
          </a:xfrm>
          <a:prstGeom prst="rect">
            <a:avLst/>
          </a:prstGeom>
          <a:noFill/>
          <a:ln>
            <a:noFill/>
          </a:ln>
        </p:spPr>
      </p:pic>
    </p:spTree>
    <p:extLst>
      <p:ext uri="{BB962C8B-B14F-4D97-AF65-F5344CB8AC3E}">
        <p14:creationId xmlns:p14="http://schemas.microsoft.com/office/powerpoint/2010/main" val="79691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9"/>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Growing Production of Biofuels</a:t>
            </a:r>
          </a:p>
        </p:txBody>
      </p:sp>
      <p:sp>
        <p:nvSpPr>
          <p:cNvPr id="3" name="Shape 260"/>
          <p:cNvSpPr txBox="1">
            <a:spLocks noGrp="1"/>
          </p:cNvSpPr>
          <p:nvPr>
            <p:ph type="body" idx="4294967295"/>
          </p:nvPr>
        </p:nvSpPr>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85000"/>
              <a:buFont typeface="Arial" pitchFamily="32"/>
              <a:buChar char="•"/>
            </a:pPr>
            <a:r>
              <a:rPr lang="en-US" sz="1800">
                <a:latin typeface="Arial" pitchFamily="18"/>
                <a:cs typeface="Arial" pitchFamily="2"/>
              </a:rPr>
              <a:t>Biofuels – most often ethanol from corn or sugarcane</a:t>
            </a:r>
          </a:p>
          <a:p>
            <a:pPr marL="0" indent="0">
              <a:spcAft>
                <a:spcPts val="0"/>
              </a:spcAft>
              <a:buClr>
                <a:srgbClr val="93A299"/>
              </a:buClr>
              <a:buSzPct val="85000"/>
              <a:buFont typeface="Arial" pitchFamily="32"/>
              <a:buChar char="•"/>
            </a:pPr>
            <a:r>
              <a:rPr lang="en-US" sz="1800">
                <a:latin typeface="Arial" pitchFamily="18"/>
                <a:cs typeface="Arial" pitchFamily="2"/>
              </a:rPr>
              <a:t>Biofuels highly regionalized--in India, </a:t>
            </a:r>
            <a:r>
              <a:rPr lang="en-US" sz="1800" i="1">
                <a:latin typeface="Arial" pitchFamily="18"/>
                <a:cs typeface="Arial" pitchFamily="2"/>
              </a:rPr>
              <a:t>rice hulls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Uses lots of water, fertilizers, pesticides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Fertilizers associated with eutrophication and “dead zone” in Gulf of Mexico</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Fertilizer runoff with phosphates and nitrates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Causes algal blooms – shades water plants below</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Algae eventually dies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Bacteria decompose dead algae – uses dissolved oxygen</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Fish and other animals die</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Better alternative: Switchgrass and Algae</a:t>
            </a:r>
          </a:p>
        </p:txBody>
      </p:sp>
    </p:spTree>
    <p:extLst>
      <p:ext uri="{BB962C8B-B14F-4D97-AF65-F5344CB8AC3E}">
        <p14:creationId xmlns:p14="http://schemas.microsoft.com/office/powerpoint/2010/main" val="73111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Older / Recurring Events </a:t>
            </a:r>
          </a:p>
        </p:txBody>
      </p:sp>
      <p:sp>
        <p:nvSpPr>
          <p:cNvPr id="61" name="Shape 61"/>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94"/>
          <p:cNvSpPr txBox="1">
            <a:spLocks noGrp="1"/>
          </p:cNvSpPr>
          <p:nvPr>
            <p:ph type="title" idx="4294967295"/>
          </p:nvPr>
        </p:nvSpPr>
        <p:spPr>
          <a:xfrm>
            <a:off x="1485900" y="385020"/>
            <a:ext cx="6171930" cy="74277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700"/>
              <a:t>Plastic Bag Ban or Water Bottle Ban</a:t>
            </a:r>
          </a:p>
        </p:txBody>
      </p:sp>
      <p:sp>
        <p:nvSpPr>
          <p:cNvPr id="3" name="Shape 295"/>
          <p:cNvSpPr txBox="1">
            <a:spLocks noGrp="1"/>
          </p:cNvSpPr>
          <p:nvPr>
            <p:ph type="body" idx="4294967295"/>
          </p:nvPr>
        </p:nvSpPr>
        <p:spPr>
          <a:xfrm>
            <a:off x="1485901" y="1254960"/>
            <a:ext cx="3028589" cy="3538620"/>
          </a:xfrm>
        </p:spPr>
        <p:txBody>
          <a:bodyPr/>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None/>
            </a:pPr>
            <a:r>
              <a:rPr lang="en-US" sz="1800">
                <a:latin typeface="Arial" pitchFamily="18"/>
                <a:cs typeface="Arial" pitchFamily="2"/>
              </a:rPr>
              <a:t>Problems:</a:t>
            </a:r>
          </a:p>
          <a:p>
            <a:pPr marL="0" indent="0">
              <a:spcAft>
                <a:spcPts val="0"/>
              </a:spcAft>
              <a:buClr>
                <a:srgbClr val="93A299"/>
              </a:buClr>
              <a:buSzPct val="100000"/>
              <a:buFont typeface="Arial" pitchFamily="32"/>
              <a:buChar char="•"/>
            </a:pPr>
            <a:r>
              <a:rPr lang="en-US" sz="1800">
                <a:latin typeface="Arial" pitchFamily="18"/>
                <a:cs typeface="Arial" pitchFamily="2"/>
              </a:rPr>
              <a:t>persistence of plastic in landfill</a:t>
            </a:r>
          </a:p>
          <a:p>
            <a:pPr marL="0" indent="0">
              <a:spcAft>
                <a:spcPts val="0"/>
              </a:spcAft>
              <a:buClr>
                <a:srgbClr val="93A299"/>
              </a:buClr>
              <a:buSzPct val="100000"/>
              <a:buFont typeface="Arial" pitchFamily="32"/>
              <a:buChar char="•"/>
            </a:pPr>
            <a:r>
              <a:rPr lang="en-US" sz="1800">
                <a:latin typeface="Arial" pitchFamily="18"/>
                <a:cs typeface="Arial" pitchFamily="2"/>
              </a:rPr>
              <a:t>energy cost and oil dependence in producing bags</a:t>
            </a:r>
          </a:p>
          <a:p>
            <a:pPr marL="0" indent="0">
              <a:spcAft>
                <a:spcPts val="0"/>
              </a:spcAft>
              <a:buClr>
                <a:srgbClr val="93A299"/>
              </a:buClr>
              <a:buSzPct val="100000"/>
              <a:buFont typeface="Arial" pitchFamily="32"/>
              <a:buChar char="•"/>
            </a:pPr>
            <a:r>
              <a:rPr lang="en-US" sz="1800">
                <a:latin typeface="Arial" pitchFamily="18"/>
                <a:cs typeface="Arial" pitchFamily="2"/>
              </a:rPr>
              <a:t>2 liters of oil for every one liter bottle</a:t>
            </a:r>
          </a:p>
          <a:p>
            <a:pPr marL="0" indent="0">
              <a:spcAft>
                <a:spcPts val="0"/>
              </a:spcAft>
              <a:buClr>
                <a:srgbClr val="93A299"/>
              </a:buClr>
              <a:buSzPct val="100000"/>
              <a:buFont typeface="Arial" pitchFamily="32"/>
              <a:buChar char="•"/>
            </a:pPr>
            <a:r>
              <a:rPr lang="en-US" sz="1800">
                <a:latin typeface="Arial" pitchFamily="18"/>
                <a:cs typeface="Arial" pitchFamily="2"/>
              </a:rPr>
              <a:t>nonrecyclable plastic bags (bottles are recyclable</a:t>
            </a:r>
          </a:p>
          <a:p>
            <a:pPr marL="480060" indent="-39690">
              <a:spcAft>
                <a:spcPts val="0"/>
              </a:spcAft>
              <a:buNone/>
            </a:pPr>
            <a:endParaRPr lang="en-US">
              <a:latin typeface="Arial" pitchFamily="18"/>
              <a:cs typeface="Arial" pitchFamily="2"/>
            </a:endParaRPr>
          </a:p>
          <a:p>
            <a:pPr marL="480060" indent="-39690">
              <a:spcAft>
                <a:spcPts val="0"/>
              </a:spcAft>
              <a:buNone/>
            </a:pPr>
            <a:endParaRPr lang="en-US">
              <a:latin typeface="Arial" pitchFamily="18"/>
              <a:cs typeface="Arial" pitchFamily="2"/>
            </a:endParaRPr>
          </a:p>
        </p:txBody>
      </p:sp>
      <p:sp>
        <p:nvSpPr>
          <p:cNvPr id="4" name="Shape 296"/>
          <p:cNvSpPr txBox="1">
            <a:spLocks noGrp="1"/>
          </p:cNvSpPr>
          <p:nvPr>
            <p:ph type="body" idx="4294967295"/>
          </p:nvPr>
        </p:nvSpPr>
        <p:spPr>
          <a:xfrm>
            <a:off x="4629241" y="1254960"/>
            <a:ext cx="3028589" cy="3538620"/>
          </a:xfrm>
        </p:spPr>
        <p:txBody>
          <a:bodyPr/>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100000"/>
              <a:buFont typeface="Arial" pitchFamily="32"/>
              <a:buChar char="•"/>
            </a:pPr>
            <a:r>
              <a:rPr lang="en-US" sz="1800">
                <a:latin typeface="Arial" pitchFamily="18"/>
                <a:cs typeface="Arial" pitchFamily="2"/>
              </a:rPr>
              <a:t>Solution:</a:t>
            </a:r>
          </a:p>
          <a:p>
            <a:pPr marL="0" lvl="1" indent="0">
              <a:spcAft>
                <a:spcPts val="0"/>
              </a:spcAft>
              <a:buClr>
                <a:srgbClr val="93A299"/>
              </a:buClr>
              <a:buSzPct val="100000"/>
              <a:buFont typeface="Arial" pitchFamily="32"/>
              <a:buChar char="•"/>
            </a:pPr>
            <a:r>
              <a:rPr lang="en-US" sz="1800">
                <a:latin typeface="Arial" pitchFamily="18"/>
                <a:cs typeface="Arial" pitchFamily="2"/>
              </a:rPr>
              <a:t>reusable alternatives are pretty simple</a:t>
            </a:r>
          </a:p>
          <a:p>
            <a:pPr marL="0" lvl="1" indent="0">
              <a:spcAft>
                <a:spcPts val="0"/>
              </a:spcAft>
              <a:buClr>
                <a:srgbClr val="93A299"/>
              </a:buClr>
              <a:buSzPct val="100000"/>
              <a:buFont typeface="Arial" pitchFamily="32"/>
              <a:buChar char="•"/>
            </a:pPr>
            <a:r>
              <a:rPr lang="en-US" sz="1800">
                <a:latin typeface="Arial" pitchFamily="18"/>
                <a:cs typeface="Arial" pitchFamily="2"/>
              </a:rPr>
              <a:t>ban or charge? (pricing structure)</a:t>
            </a:r>
          </a:p>
          <a:p>
            <a:pPr marL="0" lvl="1" indent="0">
              <a:spcAft>
                <a:spcPts val="0"/>
              </a:spcAft>
              <a:buClr>
                <a:srgbClr val="93A299"/>
              </a:buClr>
              <a:buSzPct val="100000"/>
              <a:buFont typeface="Arial" pitchFamily="32"/>
              <a:buChar char="•"/>
            </a:pPr>
            <a:r>
              <a:rPr lang="en-US" sz="1800">
                <a:latin typeface="Arial" pitchFamily="18"/>
                <a:cs typeface="Arial" pitchFamily="2"/>
              </a:rPr>
              <a:t>how much of a deposit would change your behavior?</a:t>
            </a:r>
          </a:p>
          <a:p>
            <a:pPr marL="0" lvl="1" indent="0">
              <a:spcAft>
                <a:spcPts val="0"/>
              </a:spcAft>
              <a:buClr>
                <a:srgbClr val="93A299"/>
              </a:buClr>
              <a:buSzPct val="100000"/>
              <a:buFont typeface="Arial" pitchFamily="32"/>
              <a:buChar char="•"/>
            </a:pPr>
            <a:r>
              <a:rPr lang="en-US" sz="1800">
                <a:latin typeface="Arial" pitchFamily="18"/>
                <a:cs typeface="Arial" pitchFamily="2"/>
              </a:rPr>
              <a:t>fake fields, diapers, other products can be made from recycled bottles</a:t>
            </a:r>
          </a:p>
        </p:txBody>
      </p:sp>
    </p:spTree>
    <p:extLst>
      <p:ext uri="{BB962C8B-B14F-4D97-AF65-F5344CB8AC3E}">
        <p14:creationId xmlns:p14="http://schemas.microsoft.com/office/powerpoint/2010/main" val="138516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01"/>
          <p:cNvPicPr>
            <a:picLocks noChangeAspect="1"/>
          </p:cNvPicPr>
          <p:nvPr/>
        </p:nvPicPr>
        <p:blipFill>
          <a:blip r:embed="rId3">
            <a:lum/>
            <a:alphaModFix/>
          </a:blip>
          <a:srcRect/>
          <a:stretch>
            <a:fillRect/>
          </a:stretch>
        </p:blipFill>
        <p:spPr>
          <a:xfrm>
            <a:off x="2514600" y="1085939"/>
            <a:ext cx="4025700" cy="4025700"/>
          </a:xfrm>
          <a:prstGeom prst="rect">
            <a:avLst/>
          </a:prstGeom>
          <a:noFill/>
          <a:ln>
            <a:noFill/>
          </a:ln>
        </p:spPr>
      </p:pic>
      <p:sp>
        <p:nvSpPr>
          <p:cNvPr id="3" name="Shape 302"/>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Hydrogen Fuel Cells</a:t>
            </a:r>
          </a:p>
        </p:txBody>
      </p:sp>
    </p:spTree>
    <p:extLst>
      <p:ext uri="{BB962C8B-B14F-4D97-AF65-F5344CB8AC3E}">
        <p14:creationId xmlns:p14="http://schemas.microsoft.com/office/powerpoint/2010/main" val="110380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7"/>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Hydrogen Fuel</a:t>
            </a:r>
          </a:p>
        </p:txBody>
      </p:sp>
      <p:sp>
        <p:nvSpPr>
          <p:cNvPr id="3" name="Shape 308"/>
          <p:cNvSpPr txBox="1">
            <a:spLocks noGrp="1"/>
          </p:cNvSpPr>
          <p:nvPr>
            <p:ph type="body" idx="4294967295"/>
          </p:nvPr>
        </p:nvSpPr>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gn="ctr">
              <a:spcAft>
                <a:spcPts val="0"/>
              </a:spcAft>
              <a:buNone/>
            </a:pPr>
            <a:r>
              <a:rPr lang="en-US" sz="1500">
                <a:latin typeface="Arial" pitchFamily="18"/>
                <a:cs typeface="Arial" pitchFamily="2"/>
              </a:rPr>
              <a:t>Pros</a:t>
            </a:r>
          </a:p>
        </p:txBody>
      </p:sp>
      <p:sp>
        <p:nvSpPr>
          <p:cNvPr id="4" name="Shape 309"/>
          <p:cNvSpPr txBox="1">
            <a:spLocks noGrp="1"/>
          </p:cNvSpPr>
          <p:nvPr>
            <p:ph type="body" idx="4294967295"/>
          </p:nvPr>
        </p:nvSpPr>
        <p:spPr>
          <a:xfrm>
            <a:off x="1485900" y="1828710"/>
            <a:ext cx="2948670" cy="296325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85000"/>
              <a:buFont typeface="Arial" pitchFamily="32"/>
              <a:buChar char="•"/>
            </a:pPr>
            <a:r>
              <a:rPr lang="en-US" sz="1800">
                <a:latin typeface="Arial" pitchFamily="18"/>
                <a:cs typeface="Arial" pitchFamily="2"/>
              </a:rPr>
              <a:t>2H2 + O2 → 2H2O</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No emissions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Silent</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No recharging</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Can use renewable fuels to pull H2 from water - </a:t>
            </a:r>
            <a:r>
              <a:rPr lang="en-US" sz="1800" u="sng">
                <a:latin typeface="Arial" pitchFamily="18"/>
                <a:cs typeface="Arial" pitchFamily="2"/>
              </a:rPr>
              <a:t>electrolysis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Fuel itself is efficient</a:t>
            </a:r>
          </a:p>
          <a:p>
            <a:pPr marL="137160" indent="-39690">
              <a:spcBef>
                <a:spcPts val="359"/>
              </a:spcBef>
              <a:spcAft>
                <a:spcPts val="0"/>
              </a:spcAft>
              <a:buNone/>
            </a:pPr>
            <a:endParaRPr lang="en-US" sz="1800">
              <a:latin typeface="Arial" pitchFamily="18"/>
              <a:cs typeface="Arial" pitchFamily="2"/>
            </a:endParaRPr>
          </a:p>
        </p:txBody>
      </p:sp>
      <p:sp>
        <p:nvSpPr>
          <p:cNvPr id="5" name="Shape 310"/>
          <p:cNvSpPr txBox="1">
            <a:spLocks noGrp="1"/>
          </p:cNvSpPr>
          <p:nvPr>
            <p:ph type="body" idx="4294967295"/>
          </p:nvPr>
        </p:nvSpPr>
        <p:spPr>
          <a:xfrm>
            <a:off x="4709159" y="1257389"/>
            <a:ext cx="2948670" cy="4795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gn="ctr">
              <a:spcAft>
                <a:spcPts val="0"/>
              </a:spcAft>
              <a:buNone/>
            </a:pPr>
            <a:r>
              <a:rPr lang="en-US" sz="1500">
                <a:latin typeface="Arial" pitchFamily="18"/>
                <a:cs typeface="Arial" pitchFamily="2"/>
              </a:rPr>
              <a:t>Cons</a:t>
            </a:r>
          </a:p>
        </p:txBody>
      </p:sp>
      <p:sp>
        <p:nvSpPr>
          <p:cNvPr id="6" name="Shape 311"/>
          <p:cNvSpPr txBox="1">
            <a:spLocks noGrp="1"/>
          </p:cNvSpPr>
          <p:nvPr>
            <p:ph type="body" idx="4294967295"/>
          </p:nvPr>
        </p:nvSpPr>
        <p:spPr>
          <a:xfrm>
            <a:off x="4709159" y="1828710"/>
            <a:ext cx="2948670" cy="296325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90000"/>
              </a:lnSpc>
              <a:spcAft>
                <a:spcPts val="0"/>
              </a:spcAft>
              <a:buClr>
                <a:srgbClr val="93A299"/>
              </a:buClr>
              <a:buSzPct val="85000"/>
              <a:buFont typeface="Arial" pitchFamily="32"/>
              <a:buChar char="•"/>
            </a:pPr>
            <a:r>
              <a:rPr lang="en-US" sz="1650">
                <a:latin typeface="Arial" pitchFamily="18"/>
                <a:cs typeface="Arial" pitchFamily="2"/>
              </a:rPr>
              <a:t>Expensive – materials, R&amp;D</a:t>
            </a:r>
          </a:p>
          <a:p>
            <a:pPr marL="0" indent="0">
              <a:lnSpc>
                <a:spcPct val="90000"/>
              </a:lnSpc>
              <a:spcBef>
                <a:spcPts val="329"/>
              </a:spcBef>
              <a:spcAft>
                <a:spcPts val="0"/>
              </a:spcAft>
              <a:buClr>
                <a:srgbClr val="93A299"/>
              </a:buClr>
              <a:buSzPct val="85000"/>
              <a:buFont typeface="Arial" pitchFamily="32"/>
              <a:buChar char="•"/>
            </a:pPr>
            <a:r>
              <a:rPr lang="en-US" sz="1650">
                <a:latin typeface="Arial" pitchFamily="18"/>
                <a:cs typeface="Arial" pitchFamily="2"/>
              </a:rPr>
              <a:t>Need H2 – takes energy to extract (often fossil fuels used!) – reduces overall efficiency</a:t>
            </a:r>
          </a:p>
          <a:p>
            <a:pPr marL="0" indent="0">
              <a:lnSpc>
                <a:spcPct val="90000"/>
              </a:lnSpc>
              <a:spcBef>
                <a:spcPts val="329"/>
              </a:spcBef>
              <a:spcAft>
                <a:spcPts val="0"/>
              </a:spcAft>
              <a:buClr>
                <a:srgbClr val="93A299"/>
              </a:buClr>
              <a:buSzPct val="85000"/>
              <a:buFont typeface="Arial" pitchFamily="32"/>
              <a:buChar char="•"/>
            </a:pPr>
            <a:r>
              <a:rPr lang="en-US" sz="1650">
                <a:latin typeface="Arial" pitchFamily="18"/>
                <a:cs typeface="Arial" pitchFamily="2"/>
              </a:rPr>
              <a:t>Often pulled from CH4  - </a:t>
            </a:r>
            <a:r>
              <a:rPr lang="en-US" sz="1650" u="sng">
                <a:latin typeface="Arial" pitchFamily="18"/>
                <a:cs typeface="Arial" pitchFamily="2"/>
              </a:rPr>
              <a:t>Steam reforming </a:t>
            </a:r>
            <a:r>
              <a:rPr lang="en-US" sz="1650">
                <a:latin typeface="Arial" pitchFamily="18"/>
                <a:cs typeface="Arial" pitchFamily="2"/>
              </a:rPr>
              <a:t>(releases greenhouse gases)</a:t>
            </a:r>
          </a:p>
          <a:p>
            <a:pPr marL="0" indent="0">
              <a:lnSpc>
                <a:spcPct val="90000"/>
              </a:lnSpc>
              <a:spcBef>
                <a:spcPts val="329"/>
              </a:spcBef>
              <a:spcAft>
                <a:spcPts val="0"/>
              </a:spcAft>
              <a:buClr>
                <a:srgbClr val="93A299"/>
              </a:buClr>
              <a:buSzPct val="85000"/>
              <a:buFont typeface="Arial" pitchFamily="32"/>
              <a:buChar char="•"/>
            </a:pPr>
            <a:r>
              <a:rPr lang="en-US" sz="1650">
                <a:latin typeface="Arial" pitchFamily="18"/>
                <a:cs typeface="Arial" pitchFamily="2"/>
              </a:rPr>
              <a:t>Low density – hard to transport</a:t>
            </a:r>
          </a:p>
          <a:p>
            <a:pPr marL="0" indent="0">
              <a:lnSpc>
                <a:spcPct val="90000"/>
              </a:lnSpc>
              <a:spcBef>
                <a:spcPts val="329"/>
              </a:spcBef>
              <a:spcAft>
                <a:spcPts val="0"/>
              </a:spcAft>
              <a:buClr>
                <a:srgbClr val="93A299"/>
              </a:buClr>
              <a:buSzPct val="85000"/>
              <a:buFont typeface="Arial" pitchFamily="32"/>
              <a:buChar char="•"/>
            </a:pPr>
            <a:r>
              <a:rPr lang="en-US" sz="1650">
                <a:latin typeface="Arial" pitchFamily="18"/>
                <a:cs typeface="Arial" pitchFamily="2"/>
              </a:rPr>
              <a:t>Very flammable, no smell</a:t>
            </a:r>
          </a:p>
        </p:txBody>
      </p:sp>
    </p:spTree>
    <p:extLst>
      <p:ext uri="{BB962C8B-B14F-4D97-AF65-F5344CB8AC3E}">
        <p14:creationId xmlns:p14="http://schemas.microsoft.com/office/powerpoint/2010/main" val="11190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16"/>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“Clean” Coal</a:t>
            </a:r>
          </a:p>
        </p:txBody>
      </p:sp>
      <p:pic>
        <p:nvPicPr>
          <p:cNvPr id="3" name="Shape 317"/>
          <p:cNvPicPr>
            <a:picLocks noChangeAspect="1"/>
          </p:cNvPicPr>
          <p:nvPr/>
        </p:nvPicPr>
        <p:blipFill>
          <a:blip r:embed="rId3">
            <a:lum/>
            <a:alphaModFix/>
          </a:blip>
          <a:srcRect/>
          <a:stretch>
            <a:fillRect/>
          </a:stretch>
        </p:blipFill>
        <p:spPr>
          <a:xfrm>
            <a:off x="1828801" y="1257389"/>
            <a:ext cx="5098949" cy="3785940"/>
          </a:xfrm>
          <a:prstGeom prst="rect">
            <a:avLst/>
          </a:prstGeom>
          <a:noFill/>
          <a:ln>
            <a:noFill/>
          </a:ln>
        </p:spPr>
      </p:pic>
    </p:spTree>
    <p:extLst>
      <p:ext uri="{BB962C8B-B14F-4D97-AF65-F5344CB8AC3E}">
        <p14:creationId xmlns:p14="http://schemas.microsoft.com/office/powerpoint/2010/main" val="155201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29"/>
          <p:cNvPicPr>
            <a:picLocks noChangeAspect="1"/>
          </p:cNvPicPr>
          <p:nvPr/>
        </p:nvPicPr>
        <p:blipFill>
          <a:blip r:embed="rId3">
            <a:lum/>
            <a:alphaModFix/>
          </a:blip>
          <a:srcRect/>
          <a:stretch>
            <a:fillRect/>
          </a:stretch>
        </p:blipFill>
        <p:spPr>
          <a:xfrm>
            <a:off x="1202940" y="114210"/>
            <a:ext cx="6797790" cy="5143230"/>
          </a:xfrm>
          <a:prstGeom prst="rect">
            <a:avLst/>
          </a:prstGeom>
          <a:noFill/>
          <a:ln>
            <a:noFill/>
          </a:ln>
        </p:spPr>
      </p:pic>
    </p:spTree>
    <p:extLst>
      <p:ext uri="{BB962C8B-B14F-4D97-AF65-F5344CB8AC3E}">
        <p14:creationId xmlns:p14="http://schemas.microsoft.com/office/powerpoint/2010/main" val="60748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34"/>
          <p:cNvPicPr>
            <a:picLocks noChangeAspect="1"/>
          </p:cNvPicPr>
          <p:nvPr/>
        </p:nvPicPr>
        <p:blipFill>
          <a:blip r:embed="rId3">
            <a:lum/>
            <a:alphaModFix/>
          </a:blip>
          <a:srcRect/>
          <a:stretch>
            <a:fillRect/>
          </a:stretch>
        </p:blipFill>
        <p:spPr>
          <a:xfrm>
            <a:off x="1257210" y="0"/>
            <a:ext cx="6686280" cy="5166720"/>
          </a:xfrm>
          <a:prstGeom prst="rect">
            <a:avLst/>
          </a:prstGeom>
          <a:noFill/>
          <a:ln>
            <a:noFill/>
          </a:ln>
        </p:spPr>
      </p:pic>
    </p:spTree>
    <p:extLst>
      <p:ext uri="{BB962C8B-B14F-4D97-AF65-F5344CB8AC3E}">
        <p14:creationId xmlns:p14="http://schemas.microsoft.com/office/powerpoint/2010/main" val="13680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2010</a:t>
            </a:r>
          </a:p>
        </p:txBody>
      </p:sp>
      <p:sp>
        <p:nvSpPr>
          <p:cNvPr id="85" name="Shape 8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22"/>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Haiti Earthquake - 2010</a:t>
            </a:r>
          </a:p>
        </p:txBody>
      </p:sp>
      <p:sp>
        <p:nvSpPr>
          <p:cNvPr id="3" name="Shape 323"/>
          <p:cNvSpPr txBox="1">
            <a:spLocks noGrp="1"/>
          </p:cNvSpPr>
          <p:nvPr>
            <p:ph type="body" idx="4294967295"/>
          </p:nvPr>
        </p:nvSpPr>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85000"/>
              <a:buFont typeface="Arial" pitchFamily="32"/>
              <a:buChar char="•"/>
            </a:pPr>
            <a:r>
              <a:rPr lang="en-US" sz="1800">
                <a:latin typeface="Arial" pitchFamily="18"/>
                <a:cs typeface="Arial" pitchFamily="2"/>
              </a:rPr>
              <a:t>3 million people </a:t>
            </a:r>
            <a:br>
              <a:rPr lang="en-US" sz="1800">
                <a:latin typeface="Arial" pitchFamily="18"/>
                <a:cs typeface="Arial" pitchFamily="2"/>
              </a:rPr>
            </a:br>
            <a:r>
              <a:rPr lang="en-US" sz="1800">
                <a:latin typeface="Arial" pitchFamily="18"/>
                <a:cs typeface="Arial" pitchFamily="2"/>
              </a:rPr>
              <a:t>affected</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&gt;200,000 killed</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Magnitude 7.0</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Transform Fault </a:t>
            </a:r>
            <a:br>
              <a:rPr lang="en-US" sz="1800">
                <a:latin typeface="Arial" pitchFamily="18"/>
                <a:cs typeface="Arial" pitchFamily="2"/>
              </a:rPr>
            </a:br>
            <a:r>
              <a:rPr lang="en-US" sz="1800">
                <a:latin typeface="Arial" pitchFamily="18"/>
                <a:cs typeface="Arial" pitchFamily="2"/>
              </a:rPr>
              <a:t>Boundary</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Why so bad?</a:t>
            </a:r>
          </a:p>
          <a:p>
            <a:pPr marL="0" lvl="1" indent="0">
              <a:spcBef>
                <a:spcPts val="300"/>
              </a:spcBef>
              <a:spcAft>
                <a:spcPts val="0"/>
              </a:spcAft>
              <a:buClr>
                <a:srgbClr val="93A299"/>
              </a:buClr>
              <a:buSzPct val="85000"/>
              <a:buFont typeface="Arial" pitchFamily="32"/>
              <a:buChar char="•"/>
            </a:pPr>
            <a:r>
              <a:rPr lang="en-US" sz="1500">
                <a:latin typeface="Arial" pitchFamily="18"/>
                <a:cs typeface="Arial" pitchFamily="2"/>
              </a:rPr>
              <a:t>Focus’s shallow depth</a:t>
            </a:r>
          </a:p>
          <a:p>
            <a:pPr marL="0" lvl="1" indent="0">
              <a:spcBef>
                <a:spcPts val="300"/>
              </a:spcBef>
              <a:spcAft>
                <a:spcPts val="0"/>
              </a:spcAft>
              <a:buClr>
                <a:srgbClr val="93A299"/>
              </a:buClr>
              <a:buSzPct val="85000"/>
              <a:buFont typeface="Arial" pitchFamily="32"/>
              <a:buChar char="•"/>
            </a:pPr>
            <a:r>
              <a:rPr lang="en-US" sz="1500">
                <a:latin typeface="Arial" pitchFamily="18"/>
                <a:cs typeface="Arial" pitchFamily="2"/>
              </a:rPr>
              <a:t>Highly populous area</a:t>
            </a:r>
          </a:p>
          <a:p>
            <a:pPr marL="0" lvl="1" indent="0">
              <a:spcBef>
                <a:spcPts val="300"/>
              </a:spcBef>
              <a:spcAft>
                <a:spcPts val="0"/>
              </a:spcAft>
              <a:buClr>
                <a:srgbClr val="93A299"/>
              </a:buClr>
              <a:buSzPct val="85000"/>
              <a:buFont typeface="Arial" pitchFamily="32"/>
              <a:buChar char="•"/>
            </a:pPr>
            <a:r>
              <a:rPr lang="en-US" sz="1500">
                <a:latin typeface="Arial" pitchFamily="18"/>
                <a:cs typeface="Arial" pitchFamily="2"/>
              </a:rPr>
              <a:t>Extremely poor country – not well prepared</a:t>
            </a:r>
          </a:p>
          <a:p>
            <a:pPr marL="0" lvl="1" indent="0">
              <a:spcBef>
                <a:spcPts val="300"/>
              </a:spcBef>
              <a:spcAft>
                <a:spcPts val="0"/>
              </a:spcAft>
              <a:buClr>
                <a:srgbClr val="93A299"/>
              </a:buClr>
              <a:buSzPct val="85000"/>
              <a:buFont typeface="Arial" pitchFamily="32"/>
              <a:buChar char="•"/>
            </a:pPr>
            <a:r>
              <a:rPr lang="en-US" sz="1500">
                <a:latin typeface="Arial" pitchFamily="18"/>
                <a:cs typeface="Arial" pitchFamily="2"/>
              </a:rPr>
              <a:t>Basic infrastructure (communication, transportation, water supply) severely damaged</a:t>
            </a:r>
          </a:p>
          <a:p>
            <a:pPr marL="0" lvl="1" indent="0">
              <a:spcBef>
                <a:spcPts val="300"/>
              </a:spcBef>
              <a:spcAft>
                <a:spcPts val="0"/>
              </a:spcAft>
              <a:buClr>
                <a:srgbClr val="93A299"/>
              </a:buClr>
              <a:buSzPct val="85000"/>
              <a:buFont typeface="Arial" pitchFamily="32"/>
              <a:buChar char="•"/>
            </a:pPr>
            <a:r>
              <a:rPr lang="en-US" sz="1500">
                <a:latin typeface="Arial" pitchFamily="18"/>
                <a:cs typeface="Arial" pitchFamily="2"/>
              </a:rPr>
              <a:t>Spread of disease – cholera outbreak</a:t>
            </a:r>
          </a:p>
        </p:txBody>
      </p:sp>
      <p:pic>
        <p:nvPicPr>
          <p:cNvPr id="4" name="Shape 324"/>
          <p:cNvPicPr>
            <a:picLocks noChangeAspect="1"/>
          </p:cNvPicPr>
          <p:nvPr/>
        </p:nvPicPr>
        <p:blipFill>
          <a:blip r:embed="rId3">
            <a:lum/>
            <a:alphaModFix/>
          </a:blip>
          <a:srcRect/>
          <a:stretch>
            <a:fillRect/>
          </a:stretch>
        </p:blipFill>
        <p:spPr>
          <a:xfrm>
            <a:off x="4050630" y="1142910"/>
            <a:ext cx="3950100" cy="2635740"/>
          </a:xfrm>
          <a:prstGeom prst="rect">
            <a:avLst/>
          </a:prstGeom>
          <a:noFill/>
          <a:ln>
            <a:noFill/>
          </a:ln>
        </p:spPr>
      </p:pic>
    </p:spTree>
    <p:extLst>
      <p:ext uri="{BB962C8B-B14F-4D97-AF65-F5344CB8AC3E}">
        <p14:creationId xmlns:p14="http://schemas.microsoft.com/office/powerpoint/2010/main" val="83332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Tainted eggs prompt food safety crisis, new law</a:t>
            </a:r>
          </a:p>
          <a:p>
            <a:pPr lvl="0">
              <a:spcBef>
                <a:spcPts val="0"/>
              </a:spcBef>
              <a:buNone/>
            </a:pPr>
            <a:endParaRPr/>
          </a:p>
        </p:txBody>
      </p:sp>
      <p:sp>
        <p:nvSpPr>
          <p:cNvPr id="91" name="Shape 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graphicFrame>
        <p:nvGraphicFramePr>
          <p:cNvPr id="92" name="Shape 92"/>
          <p:cNvGraphicFramePr/>
          <p:nvPr/>
        </p:nvGraphicFramePr>
        <p:xfrm>
          <a:off x="1301125" y="1724375"/>
          <a:ext cx="2926850" cy="3054827"/>
        </p:xfrm>
        <a:graphic>
          <a:graphicData uri="http://schemas.openxmlformats.org/drawingml/2006/table">
            <a:tbl>
              <a:tblPr>
                <a:solidFill>
                  <a:srgbClr val="FFFFFF"/>
                </a:solidFill>
                <a:tableStyleId>{7E1C03B3-AF58-4412-9859-581FC027D89B}</a:tableStyleId>
              </a:tblPr>
              <a:tblGrid>
                <a:gridCol w="2926850"/>
              </a:tblGrid>
              <a:tr h="2286000">
                <a:tc>
                  <a:txBody>
                    <a:bodyPr/>
                    <a:lstStyle/>
                    <a:p>
                      <a:pPr lvl="0" rtl="0">
                        <a:spcBef>
                          <a:spcPts val="0"/>
                        </a:spcBef>
                        <a:buNone/>
                      </a:pPr>
                      <a:endParaRPr/>
                    </a:p>
                  </a:txBody>
                  <a:tcPr marL="91425" marR="91425" marT="91425" marB="91425"/>
                </a:tc>
              </a:tr>
              <a:tr h="0">
                <a:tc>
                  <a:txBody>
                    <a:bodyPr/>
                    <a:lstStyle/>
                    <a:p>
                      <a:pPr marR="101600" lvl="0" algn="r" rtl="0">
                        <a:lnSpc>
                          <a:spcPct val="120000"/>
                        </a:lnSpc>
                        <a:spcBef>
                          <a:spcPts val="0"/>
                        </a:spcBef>
                        <a:spcAft>
                          <a:spcPts val="800"/>
                        </a:spcAft>
                        <a:buNone/>
                      </a:pPr>
                      <a:r>
                        <a:rPr lang="en" sz="600">
                          <a:solidFill>
                            <a:srgbClr val="999999"/>
                          </a:solidFill>
                          <a:highlight>
                            <a:srgbClr val="FFFFFF"/>
                          </a:highlight>
                          <a:hlinkClick r:id="rId3"/>
                        </a:rPr>
                        <a:t>Samuel M. Livingston/flickr</a:t>
                      </a:r>
                    </a:p>
                  </a:txBody>
                  <a:tcPr marL="91425" marR="91425" marT="91425" marB="91425"/>
                </a:tc>
              </a:tr>
              <a:tr h="476250">
                <a:tc>
                  <a:txBody>
                    <a:bodyPr/>
                    <a:lstStyle/>
                    <a:p>
                      <a:pPr lvl="0">
                        <a:spcBef>
                          <a:spcPts val="0"/>
                        </a:spcBef>
                        <a:buNone/>
                      </a:pPr>
                      <a:endParaRPr/>
                    </a:p>
                  </a:txBody>
                  <a:tcPr marL="91425" marR="91425" marT="91425" marB="91425"/>
                </a:tc>
              </a:tr>
            </a:tbl>
          </a:graphicData>
        </a:graphic>
      </p:graphicFrame>
      <p:sp>
        <p:nvSpPr>
          <p:cNvPr id="93" name="Shape 93"/>
          <p:cNvSpPr txBox="1"/>
          <p:nvPr/>
        </p:nvSpPr>
        <p:spPr>
          <a:xfrm>
            <a:off x="218250" y="1152475"/>
            <a:ext cx="8614200" cy="3873600"/>
          </a:xfrm>
          <a:prstGeom prst="rect">
            <a:avLst/>
          </a:prstGeom>
          <a:noFill/>
          <a:ln>
            <a:noFill/>
          </a:ln>
        </p:spPr>
        <p:txBody>
          <a:bodyPr lIns="91425" tIns="91425" rIns="91425" bIns="91425" anchor="ctr" anchorCtr="0">
            <a:noAutofit/>
          </a:bodyPr>
          <a:lstStyle/>
          <a:p>
            <a:pPr lvl="0" rtl="0">
              <a:lnSpc>
                <a:spcPct val="142857"/>
              </a:lnSpc>
              <a:spcBef>
                <a:spcPts val="0"/>
              </a:spcBef>
              <a:spcAft>
                <a:spcPts val="800"/>
              </a:spcAft>
              <a:buNone/>
            </a:pPr>
            <a:r>
              <a:rPr lang="en" sz="1800" b="1">
                <a:solidFill>
                  <a:srgbClr val="253B8F"/>
                </a:solidFill>
                <a:highlight>
                  <a:srgbClr val="FFFFFF"/>
                </a:highlight>
                <a:hlinkClick r:id="rId4"/>
              </a:rPr>
              <a:t>Ongoing salmonella outbreak prompts egg recall.</a:t>
            </a:r>
            <a:r>
              <a:rPr lang="en" sz="1800">
                <a:solidFill>
                  <a:srgbClr val="333333"/>
                </a:solidFill>
                <a:highlight>
                  <a:srgbClr val="FFFFFF"/>
                </a:highlight>
              </a:rPr>
              <a:t> </a:t>
            </a:r>
          </a:p>
          <a:p>
            <a:pPr lvl="0" rtl="0">
              <a:lnSpc>
                <a:spcPct val="142857"/>
              </a:lnSpc>
              <a:spcBef>
                <a:spcPts val="0"/>
              </a:spcBef>
              <a:spcAft>
                <a:spcPts val="800"/>
              </a:spcAft>
              <a:buNone/>
            </a:pPr>
            <a:r>
              <a:rPr lang="en" sz="1800" b="1">
                <a:solidFill>
                  <a:srgbClr val="253B8F"/>
                </a:solidFill>
                <a:highlight>
                  <a:srgbClr val="FFFFFF"/>
                </a:highlight>
                <a:hlinkClick r:id="rId5"/>
              </a:rPr>
              <a:t>As egg producers consolidate, problems of just one producer can be far-reaching.</a:t>
            </a:r>
            <a:r>
              <a:rPr lang="en" sz="1800">
                <a:solidFill>
                  <a:srgbClr val="333333"/>
                </a:solidFill>
                <a:highlight>
                  <a:srgbClr val="FFFFFF"/>
                </a:highlight>
              </a:rPr>
              <a:t> </a:t>
            </a:r>
          </a:p>
          <a:p>
            <a:pPr lvl="0" rtl="0">
              <a:lnSpc>
                <a:spcPct val="142857"/>
              </a:lnSpc>
              <a:spcBef>
                <a:spcPts val="0"/>
              </a:spcBef>
              <a:spcAft>
                <a:spcPts val="800"/>
              </a:spcAft>
              <a:buNone/>
            </a:pPr>
            <a:r>
              <a:rPr lang="en" sz="1800" b="1">
                <a:solidFill>
                  <a:srgbClr val="253B8F"/>
                </a:solidFill>
                <a:highlight>
                  <a:srgbClr val="FFFFFF"/>
                </a:highlight>
                <a:hlinkClick r:id="rId6"/>
              </a:rPr>
              <a:t>Egg crisis piques interest in food-safety bill.</a:t>
            </a:r>
            <a:r>
              <a:rPr lang="en" sz="1800">
                <a:solidFill>
                  <a:srgbClr val="333333"/>
                </a:solidFill>
                <a:highlight>
                  <a:srgbClr val="FFFFFF"/>
                </a:highlight>
              </a:rPr>
              <a:t> </a:t>
            </a:r>
          </a:p>
          <a:p>
            <a:pPr lvl="0" rtl="0">
              <a:lnSpc>
                <a:spcPct val="142857"/>
              </a:lnSpc>
              <a:spcBef>
                <a:spcPts val="0"/>
              </a:spcBef>
              <a:spcAft>
                <a:spcPts val="800"/>
              </a:spcAft>
              <a:buNone/>
            </a:pPr>
            <a:r>
              <a:rPr lang="en" sz="1800" b="1">
                <a:solidFill>
                  <a:srgbClr val="253B8F"/>
                </a:solidFill>
                <a:highlight>
                  <a:srgbClr val="FFFFFF"/>
                </a:highlight>
                <a:hlinkClick r:id="rId7"/>
              </a:rPr>
              <a:t>Unsafe eggs linked to U.S. failure to act.</a:t>
            </a:r>
            <a:r>
              <a:rPr lang="en" sz="1800" b="1">
                <a:solidFill>
                  <a:srgbClr val="333333"/>
                </a:solidFill>
                <a:highlight>
                  <a:srgbClr val="FFFFFF"/>
                </a:highlight>
              </a:rPr>
              <a:t> </a:t>
            </a:r>
          </a:p>
          <a:p>
            <a:pPr marL="457200" lvl="0" indent="457200" rtl="0">
              <a:lnSpc>
                <a:spcPct val="142857"/>
              </a:lnSpc>
              <a:spcBef>
                <a:spcPts val="0"/>
              </a:spcBef>
              <a:spcAft>
                <a:spcPts val="800"/>
              </a:spcAft>
              <a:buNone/>
            </a:pPr>
            <a:r>
              <a:rPr lang="en" sz="1800">
                <a:solidFill>
                  <a:srgbClr val="333333"/>
                </a:solidFill>
                <a:highlight>
                  <a:srgbClr val="FFFFFF"/>
                </a:highlight>
              </a:rPr>
              <a:t>Connects to industrial agriculture, human health and toxicology, antibiotic resistance </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None/>
            </a:pPr>
            <a:r>
              <a:rPr lang="en" sz="1800"/>
              <a:t>The FDA takes on BPA; new evidence of widespread exposures. </a:t>
            </a:r>
          </a:p>
          <a:p>
            <a:pPr lvl="0">
              <a:spcBef>
                <a:spcPts val="0"/>
              </a:spcBef>
              <a:buNone/>
            </a:pPr>
            <a:endParaRPr/>
          </a:p>
        </p:txBody>
      </p:sp>
      <p:sp>
        <p:nvSpPr>
          <p:cNvPr id="99" name="Shape 99"/>
          <p:cNvSpPr txBox="1">
            <a:spLocks noGrp="1"/>
          </p:cNvSpPr>
          <p:nvPr>
            <p:ph type="body" idx="1"/>
          </p:nvPr>
        </p:nvSpPr>
        <p:spPr>
          <a:xfrm>
            <a:off x="241225" y="1079825"/>
            <a:ext cx="8591100" cy="3489000"/>
          </a:xfrm>
          <a:prstGeom prst="rect">
            <a:avLst/>
          </a:prstGeom>
        </p:spPr>
        <p:txBody>
          <a:bodyPr lIns="91425" tIns="91425" rIns="91425" bIns="91425" anchor="t" anchorCtr="0">
            <a:noAutofit/>
          </a:bodyPr>
          <a:lstStyle/>
          <a:p>
            <a:pPr lvl="0" rtl="0">
              <a:spcBef>
                <a:spcPts val="0"/>
              </a:spcBef>
              <a:buNone/>
            </a:pPr>
            <a:r>
              <a:rPr lang="en" sz="1050" b="1" u="sng">
                <a:solidFill>
                  <a:srgbClr val="152252"/>
                </a:solidFill>
                <a:highlight>
                  <a:srgbClr val="FFFFFF"/>
                </a:highlight>
                <a:hlinkClick r:id="rId3"/>
              </a:rPr>
              <a:t>FDA shifts stance on BPA, announces “some concern” about children’s health.</a:t>
            </a:r>
          </a:p>
          <a:p>
            <a:pPr lvl="0">
              <a:spcBef>
                <a:spcPts val="0"/>
              </a:spcBef>
              <a:buNone/>
            </a:pPr>
            <a:r>
              <a:rPr lang="en" sz="1050" b="1">
                <a:solidFill>
                  <a:srgbClr val="253B8F"/>
                </a:solidFill>
                <a:highlight>
                  <a:srgbClr val="FFFFFF"/>
                </a:highlight>
                <a:hlinkClick r:id="rId4"/>
              </a:rPr>
              <a:t>A new reason to worry.</a:t>
            </a:r>
            <a:r>
              <a:rPr lang="en" sz="1050">
                <a:solidFill>
                  <a:srgbClr val="333333"/>
                </a:solidFill>
                <a:highlight>
                  <a:srgbClr val="FFFFFF"/>
                </a:highlight>
              </a:rPr>
              <a:t> The Food Safety Modernization Act, if it survives the political process, would strengthen the FDA and hold food producers to higher safety standards. But while it would go a long way toward dealing with pathogens in our food supply, the bill largely ignores a different type of food-safety worry: hazardous man-made chemicals. </a:t>
            </a:r>
            <a:r>
              <a:rPr lang="en" sz="1050">
                <a:solidFill>
                  <a:srgbClr val="253B8F"/>
                </a:solidFill>
                <a:highlight>
                  <a:srgbClr val="FFFFFF"/>
                </a:highlight>
                <a:hlinkClick r:id="rId5"/>
              </a:rPr>
              <a:t>Newsweek</a:t>
            </a:r>
            <a:r>
              <a:rPr lang="en" sz="1050">
                <a:solidFill>
                  <a:srgbClr val="333333"/>
                </a:solidFill>
                <a:highlight>
                  <a:srgbClr val="FFFFFF"/>
                </a:highlight>
              </a:rPr>
              <a:t>. 16 December 2010.</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Hurricane Katrina </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37500"/>
              </a:lnSpc>
              <a:spcBef>
                <a:spcPts val="0"/>
              </a:spcBef>
              <a:spcAft>
                <a:spcPts val="0"/>
              </a:spcAft>
              <a:buClr>
                <a:schemeClr val="dk1"/>
              </a:buClr>
              <a:buSzPct val="91666"/>
              <a:buFont typeface="Arial"/>
              <a:buNone/>
            </a:pPr>
            <a:r>
              <a:rPr lang="en" sz="1200">
                <a:solidFill>
                  <a:srgbClr val="666666"/>
                </a:solidFill>
                <a:highlight>
                  <a:srgbClr val="FFFFFF"/>
                </a:highlight>
              </a:rPr>
              <a:t>As Katrina made landfall, its front-right quadrant, which held the strongest winds, slammed into Gulfport and Biloxi, Mississippi, devastating both cities. A large storm surge ranging from 10 to 28 feet devastated coastal areas across southeastern Louisiana and coastal Mississippi.</a:t>
            </a:r>
          </a:p>
          <a:p>
            <a:pPr lvl="0" rtl="0">
              <a:lnSpc>
                <a:spcPct val="137500"/>
              </a:lnSpc>
              <a:spcBef>
                <a:spcPts val="0"/>
              </a:spcBef>
              <a:spcAft>
                <a:spcPts val="0"/>
              </a:spcAft>
              <a:buClr>
                <a:schemeClr val="dk1"/>
              </a:buClr>
              <a:buSzPct val="91666"/>
              <a:buFont typeface="Arial"/>
              <a:buNone/>
            </a:pPr>
            <a:r>
              <a:rPr lang="en" sz="1200">
                <a:solidFill>
                  <a:srgbClr val="666666"/>
                </a:solidFill>
                <a:highlight>
                  <a:srgbClr val="FFFFFF"/>
                </a:highlight>
              </a:rPr>
              <a:t>The surge and battering waves smashed into levees, which collapsed, causing extensive flooding throughout the New Orleans region. Ultimately, 80 percent of New Orleans and large portions of nearby parishes became flooded, and the floodwaters did not recede for weeks.</a:t>
            </a:r>
          </a:p>
          <a:p>
            <a:pPr lvl="0" rtl="0">
              <a:lnSpc>
                <a:spcPct val="137500"/>
              </a:lnSpc>
              <a:spcBef>
                <a:spcPts val="0"/>
              </a:spcBef>
              <a:spcAft>
                <a:spcPts val="0"/>
              </a:spcAft>
              <a:buNone/>
            </a:pPr>
            <a:r>
              <a:rPr lang="en" sz="1200">
                <a:solidFill>
                  <a:srgbClr val="666666"/>
                </a:solidFill>
                <a:highlight>
                  <a:srgbClr val="FFFFFF"/>
                </a:highlight>
              </a:rPr>
              <a:t>The National Guard was called in to help with evacuations. Thousands sought refuge in the New Orleans Convention Center and the Superdome, which were overwhelmed. It was one of the largest displacements of a population since the Great Depression, according to the NOAA. According to </a:t>
            </a:r>
            <a:r>
              <a:rPr lang="en" sz="1200">
                <a:solidFill>
                  <a:srgbClr val="0099CC"/>
                </a:solidFill>
                <a:highlight>
                  <a:srgbClr val="FFFFFF"/>
                </a:highlight>
                <a:hlinkClick r:id="rId3"/>
              </a:rPr>
              <a:t>The Data Center</a:t>
            </a:r>
            <a:r>
              <a:rPr lang="en" sz="1200">
                <a:solidFill>
                  <a:srgbClr val="666666"/>
                </a:solidFill>
                <a:highlight>
                  <a:srgbClr val="FFFFFF"/>
                </a:highlight>
              </a:rPr>
              <a:t>, an independent research organization in New Orleans, the storm displaced more than 1 million people in the Gulf Coast region.</a:t>
            </a:r>
          </a:p>
          <a:p>
            <a:pPr lvl="0" rtl="0">
              <a:lnSpc>
                <a:spcPct val="137500"/>
              </a:lnSpc>
              <a:spcBef>
                <a:spcPts val="0"/>
              </a:spcBef>
              <a:spcAft>
                <a:spcPts val="0"/>
              </a:spcAft>
              <a:buNone/>
            </a:pPr>
            <a:endParaRPr sz="1200">
              <a:solidFill>
                <a:srgbClr val="666666"/>
              </a:solidFill>
              <a:highlight>
                <a:srgbClr val="FFFFFF"/>
              </a:highlight>
            </a:endParaRPr>
          </a:p>
          <a:p>
            <a:pPr lvl="0" rtl="0">
              <a:lnSpc>
                <a:spcPct val="137500"/>
              </a:lnSpc>
              <a:spcBef>
                <a:spcPts val="0"/>
              </a:spcBef>
              <a:spcAft>
                <a:spcPts val="0"/>
              </a:spcAft>
              <a:buClr>
                <a:schemeClr val="dk1"/>
              </a:buClr>
              <a:buSzPct val="91666"/>
              <a:buFont typeface="Arial"/>
              <a:buNone/>
            </a:pPr>
            <a:r>
              <a:rPr lang="en" sz="1200">
                <a:solidFill>
                  <a:srgbClr val="666666"/>
                </a:solidFill>
                <a:highlight>
                  <a:srgbClr val="FFFFFF"/>
                </a:highlight>
              </a:rPr>
              <a:t> [Infographic: </a:t>
            </a:r>
            <a:r>
              <a:rPr lang="en" sz="1200">
                <a:solidFill>
                  <a:srgbClr val="0099CC"/>
                </a:solidFill>
                <a:highlight>
                  <a:srgbClr val="FFFFFF"/>
                </a:highlight>
                <a:hlinkClick r:id="rId4"/>
              </a:rPr>
              <a:t>Hurricane Katrina History and Numbers</a:t>
            </a:r>
            <a:r>
              <a:rPr lang="en" sz="1200">
                <a:solidFill>
                  <a:srgbClr val="666666"/>
                </a:solidFill>
                <a:highlight>
                  <a:srgbClr val="FFFFFF"/>
                </a:highlight>
              </a:rPr>
              <a:t>]</a:t>
            </a:r>
          </a:p>
          <a:p>
            <a:pPr lvl="0" rtl="0">
              <a:spcBef>
                <a:spcPts val="0"/>
              </a:spcBef>
              <a:spcAft>
                <a:spcPts val="0"/>
              </a:spcAft>
              <a:buClr>
                <a:schemeClr val="dk1"/>
              </a:buClr>
              <a:buSzPct val="91666"/>
              <a:buFont typeface="Arial"/>
              <a:buNone/>
            </a:pPr>
            <a:endParaRPr sz="1200">
              <a:solidFill>
                <a:srgbClr val="666666"/>
              </a:solidFill>
              <a:highlight>
                <a:srgbClr val="FFFFFF"/>
              </a:highlight>
            </a:endParaRPr>
          </a:p>
          <a:p>
            <a:pPr lvl="0">
              <a:spcBef>
                <a:spcPts val="0"/>
              </a:spcBef>
              <a:buNone/>
            </a:pPr>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EPA takes a closer look at herbicide</a:t>
            </a:r>
          </a:p>
          <a:p>
            <a:pPr lvl="0">
              <a:spcBef>
                <a:spcPts val="0"/>
              </a:spcBef>
              <a:buNone/>
            </a:pPr>
            <a:endParaRPr/>
          </a:p>
        </p:txBody>
      </p:sp>
      <p:sp>
        <p:nvSpPr>
          <p:cNvPr id="105" name="Shape 1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050" b="1" u="sng">
                <a:solidFill>
                  <a:srgbClr val="152252"/>
                </a:solidFill>
                <a:highlight>
                  <a:srgbClr val="FFFFFF"/>
                </a:highlight>
                <a:hlinkClick r:id="rId3"/>
              </a:rPr>
              <a:t>Atrazine getting new scrutiny from EPA.</a:t>
            </a:r>
            <a:r>
              <a:rPr lang="en" sz="1050">
                <a:solidFill>
                  <a:srgbClr val="333333"/>
                </a:solidFill>
                <a:highlight>
                  <a:srgbClr val="FFFFFF"/>
                </a:highlight>
              </a:rPr>
              <a:t> </a:t>
            </a:r>
          </a:p>
          <a:p>
            <a:pPr lvl="0" rtl="0">
              <a:spcBef>
                <a:spcPts val="0"/>
              </a:spcBef>
              <a:buNone/>
            </a:pPr>
            <a:endParaRPr sz="1050">
              <a:solidFill>
                <a:srgbClr val="333333"/>
              </a:solidFill>
              <a:highlight>
                <a:srgbClr val="FFFFFF"/>
              </a:highlight>
            </a:endParaRPr>
          </a:p>
          <a:p>
            <a:pPr lvl="0" rtl="0">
              <a:lnSpc>
                <a:spcPct val="142857"/>
              </a:lnSpc>
              <a:spcBef>
                <a:spcPts val="0"/>
              </a:spcBef>
              <a:spcAft>
                <a:spcPts val="800"/>
              </a:spcAft>
              <a:buClr>
                <a:schemeClr val="dk1"/>
              </a:buClr>
              <a:buSzPct val="100000"/>
              <a:buFont typeface="Arial"/>
              <a:buNone/>
            </a:pPr>
            <a:r>
              <a:rPr lang="en" sz="1050" b="1" u="sng">
                <a:solidFill>
                  <a:srgbClr val="152252"/>
                </a:solidFill>
                <a:highlight>
                  <a:srgbClr val="FFFFFF"/>
                </a:highlight>
                <a:hlinkClick r:id="rId4"/>
              </a:rPr>
              <a:t>Study: Herbicide upsetting some animals' hormone systems.</a:t>
            </a:r>
            <a:r>
              <a:rPr lang="en" sz="1050">
                <a:solidFill>
                  <a:srgbClr val="333333"/>
                </a:solidFill>
                <a:highlight>
                  <a:srgbClr val="FFFFFF"/>
                </a:highlight>
              </a:rPr>
              <a:t> A new study shows that male frogs exposed to the herbicide atrazine -- commonly found in U.S. rivers and streams -- can make a startling developmental U-turn, turning female so completely that they can mate with other males and lay viable eggs. </a:t>
            </a:r>
            <a:r>
              <a:rPr lang="en" sz="1050">
                <a:solidFill>
                  <a:srgbClr val="253B8F"/>
                </a:solidFill>
                <a:highlight>
                  <a:srgbClr val="FFFFFF"/>
                </a:highlight>
                <a:hlinkClick r:id="rId5"/>
              </a:rPr>
              <a:t>Washington Post</a:t>
            </a:r>
            <a:r>
              <a:rPr lang="en" sz="1050">
                <a:solidFill>
                  <a:srgbClr val="333333"/>
                </a:solidFill>
                <a:highlight>
                  <a:srgbClr val="FFFFFF"/>
                </a:highlight>
              </a:rPr>
              <a:t>. 2 March 2010. [Registration Required]</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6"/>
              </a:rPr>
              <a:t>Weighing safety of weed killer in drinking water, EPA relies heavily on industry-backed studies.</a:t>
            </a:r>
            <a:r>
              <a:rPr lang="en" sz="1050">
                <a:solidFill>
                  <a:srgbClr val="333333"/>
                </a:solidFill>
                <a:highlight>
                  <a:srgbClr val="FFFFFF"/>
                </a:highlight>
              </a:rPr>
              <a:t> Companies with a financial interest in atrazine, a weed-killer sometimes found in drinking water, paid for thousands of studies federal regulators are using to assess the herbicide’s health risks, EPA records show. Meanwhile, some independent studies documenting potentially harmful effects are not being considered. </a:t>
            </a:r>
            <a:r>
              <a:rPr lang="en" sz="1050">
                <a:solidFill>
                  <a:srgbClr val="253B8F"/>
                </a:solidFill>
                <a:highlight>
                  <a:srgbClr val="FFFFFF"/>
                </a:highlight>
                <a:hlinkClick r:id="rId7"/>
              </a:rPr>
              <a:t>Huffington Post Investigative Fund</a:t>
            </a:r>
            <a:r>
              <a:rPr lang="en" sz="1050">
                <a:solidFill>
                  <a:srgbClr val="333333"/>
                </a:solidFill>
                <a:highlight>
                  <a:srgbClr val="FFFFFF"/>
                </a:highlight>
              </a:rPr>
              <a:t>. 8 July 2010.</a:t>
            </a:r>
          </a:p>
          <a:p>
            <a:pPr lvl="0">
              <a:spcBef>
                <a:spcPts val="0"/>
              </a:spcBef>
              <a:buNone/>
            </a:pPr>
            <a:endParaRPr sz="1050">
              <a:solidFill>
                <a:srgbClr val="333333"/>
              </a:solidFill>
              <a:highlight>
                <a:srgbClr val="FFFFFF"/>
              </a:highlight>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310150"/>
            <a:ext cx="8520600" cy="5661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Cadmium turns up in children’s products</a:t>
            </a:r>
          </a:p>
          <a:p>
            <a:pPr lvl="0">
              <a:spcBef>
                <a:spcPts val="0"/>
              </a:spcBef>
              <a:buNone/>
            </a:pPr>
            <a:endParaRP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graphicFrame>
        <p:nvGraphicFramePr>
          <p:cNvPr id="112" name="Shape 112"/>
          <p:cNvGraphicFramePr/>
          <p:nvPr/>
        </p:nvGraphicFramePr>
        <p:xfrm>
          <a:off x="497025" y="876125"/>
          <a:ext cx="1775325" cy="3054827"/>
        </p:xfrm>
        <a:graphic>
          <a:graphicData uri="http://schemas.openxmlformats.org/drawingml/2006/table">
            <a:tbl>
              <a:tblPr>
                <a:solidFill>
                  <a:srgbClr val="FFFFFF"/>
                </a:solidFill>
                <a:tableStyleId>{7E1C03B3-AF58-4412-9859-581FC027D89B}</a:tableStyleId>
              </a:tblPr>
              <a:tblGrid>
                <a:gridCol w="1775325"/>
              </a:tblGrid>
              <a:tr h="2286000">
                <a:tc>
                  <a:txBody>
                    <a:bodyPr/>
                    <a:lstStyle/>
                    <a:p>
                      <a:pPr lvl="0" rtl="0">
                        <a:spcBef>
                          <a:spcPts val="0"/>
                        </a:spcBef>
                        <a:buNone/>
                      </a:pPr>
                      <a:endParaRPr/>
                    </a:p>
                  </a:txBody>
                  <a:tcPr marL="91425" marR="91425" marT="91425" marB="91425"/>
                </a:tc>
              </a:tr>
              <a:tr h="0">
                <a:tc>
                  <a:txBody>
                    <a:bodyPr/>
                    <a:lstStyle/>
                    <a:p>
                      <a:pPr marR="101600" lvl="0" algn="r" rtl="0">
                        <a:lnSpc>
                          <a:spcPct val="120000"/>
                        </a:lnSpc>
                        <a:spcBef>
                          <a:spcPts val="0"/>
                        </a:spcBef>
                        <a:spcAft>
                          <a:spcPts val="800"/>
                        </a:spcAft>
                        <a:buNone/>
                      </a:pPr>
                      <a:r>
                        <a:rPr lang="en" sz="600">
                          <a:solidFill>
                            <a:srgbClr val="999999"/>
                          </a:solidFill>
                          <a:highlight>
                            <a:srgbClr val="FFFFFF"/>
                          </a:highlight>
                          <a:hlinkClick r:id="rId3"/>
                        </a:rPr>
                        <a:t>US CPSC</a:t>
                      </a:r>
                    </a:p>
                  </a:txBody>
                  <a:tcPr marL="91425" marR="91425" marT="91425" marB="91425"/>
                </a:tc>
              </a:tr>
              <a:tr h="476250">
                <a:tc>
                  <a:txBody>
                    <a:bodyPr/>
                    <a:lstStyle/>
                    <a:p>
                      <a:pPr lvl="0">
                        <a:spcBef>
                          <a:spcPts val="0"/>
                        </a:spcBef>
                        <a:buNone/>
                      </a:pPr>
                      <a:endParaRPr/>
                    </a:p>
                  </a:txBody>
                  <a:tcPr marL="91425" marR="91425" marT="91425" marB="91425"/>
                </a:tc>
              </a:tr>
            </a:tbl>
          </a:graphicData>
        </a:graphic>
      </p:graphicFrame>
      <p:sp>
        <p:nvSpPr>
          <p:cNvPr id="113" name="Shape 113"/>
          <p:cNvSpPr txBox="1"/>
          <p:nvPr/>
        </p:nvSpPr>
        <p:spPr>
          <a:xfrm>
            <a:off x="311700" y="1152475"/>
            <a:ext cx="8372700" cy="3764100"/>
          </a:xfrm>
          <a:prstGeom prst="rect">
            <a:avLst/>
          </a:prstGeom>
          <a:noFill/>
          <a:ln>
            <a:noFill/>
          </a:ln>
        </p:spPr>
        <p:txBody>
          <a:bodyPr lIns="91425" tIns="91425" rIns="91425" bIns="91425" anchor="ctr" anchorCtr="0">
            <a:noAutofit/>
          </a:bodyPr>
          <a:lstStyle/>
          <a:p>
            <a:pPr lvl="0" rtl="0">
              <a:lnSpc>
                <a:spcPct val="142857"/>
              </a:lnSpc>
              <a:spcBef>
                <a:spcPts val="0"/>
              </a:spcBef>
              <a:spcAft>
                <a:spcPts val="800"/>
              </a:spcAft>
              <a:buNone/>
            </a:pPr>
            <a:r>
              <a:rPr lang="en" sz="1050" b="1">
                <a:solidFill>
                  <a:srgbClr val="253B8F"/>
                </a:solidFill>
                <a:highlight>
                  <a:srgbClr val="FFFFFF"/>
                </a:highlight>
                <a:hlinkClick r:id="rId4"/>
              </a:rPr>
              <a:t>Walmart pulls jewelry over cadmium.</a:t>
            </a:r>
            <a:r>
              <a:rPr lang="en" sz="1050">
                <a:solidFill>
                  <a:srgbClr val="333333"/>
                </a:solidFill>
                <a:highlight>
                  <a:srgbClr val="FFFFFF"/>
                </a:highlight>
              </a:rPr>
              <a:t> Walmart is pulling an entire line of Miley Cyrus-brand necklaces and bracelets from its shelves after tests performed for The Associated Press found the jewelry contained high levels of the toxic metal cadmium. </a:t>
            </a:r>
            <a:r>
              <a:rPr lang="en" sz="1050">
                <a:solidFill>
                  <a:srgbClr val="253B8F"/>
                </a:solidFill>
                <a:highlight>
                  <a:srgbClr val="FFFFFF"/>
                </a:highlight>
                <a:hlinkClick r:id="rId5"/>
              </a:rPr>
              <a:t>Associated Press</a:t>
            </a:r>
            <a:r>
              <a:rPr lang="en" sz="1050">
                <a:solidFill>
                  <a:srgbClr val="333333"/>
                </a:solidFill>
                <a:highlight>
                  <a:srgbClr val="FFFFFF"/>
                </a:highlight>
              </a:rPr>
              <a:t>. 20 May 2010.</a:t>
            </a:r>
          </a:p>
          <a:p>
            <a:pPr lvl="0" rtl="0">
              <a:lnSpc>
                <a:spcPct val="142857"/>
              </a:lnSpc>
              <a:spcBef>
                <a:spcPts val="0"/>
              </a:spcBef>
              <a:spcAft>
                <a:spcPts val="800"/>
              </a:spcAft>
              <a:buNone/>
            </a:pPr>
            <a:r>
              <a:rPr lang="en" sz="1050" b="1">
                <a:solidFill>
                  <a:srgbClr val="253B8F"/>
                </a:solidFill>
                <a:highlight>
                  <a:srgbClr val="FFFFFF"/>
                </a:highlight>
                <a:hlinkClick r:id="rId6"/>
              </a:rPr>
              <a:t>McDonald's offers cash in recall of Shrek glasses.</a:t>
            </a:r>
            <a:r>
              <a:rPr lang="en" sz="1050">
                <a:solidFill>
                  <a:srgbClr val="333333"/>
                </a:solidFill>
                <a:highlight>
                  <a:srgbClr val="FFFFFF"/>
                </a:highlight>
              </a:rPr>
              <a:t> McDonald’s is paying customers to return Shrek drinking glasses it has recalled because of concerns that cadmium used in the paint on the glasses could come off on children’s hands. </a:t>
            </a:r>
            <a:r>
              <a:rPr lang="en" sz="1050">
                <a:solidFill>
                  <a:srgbClr val="253B8F"/>
                </a:solidFill>
                <a:highlight>
                  <a:srgbClr val="FFFFFF"/>
                </a:highlight>
                <a:hlinkClick r:id="rId7"/>
              </a:rPr>
              <a:t>New York Times</a:t>
            </a:r>
            <a:r>
              <a:rPr lang="en" sz="1050">
                <a:solidFill>
                  <a:srgbClr val="333333"/>
                </a:solidFill>
                <a:highlight>
                  <a:srgbClr val="FFFFFF"/>
                </a:highlight>
              </a:rPr>
              <a:t>. 9 June 2010. [Registration Required]</a:t>
            </a:r>
          </a:p>
          <a:p>
            <a:pPr lvl="0" rtl="0">
              <a:lnSpc>
                <a:spcPct val="142857"/>
              </a:lnSpc>
              <a:spcBef>
                <a:spcPts val="0"/>
              </a:spcBef>
              <a:spcAft>
                <a:spcPts val="800"/>
              </a:spcAft>
              <a:buNone/>
            </a:pPr>
            <a:r>
              <a:rPr lang="en" sz="1050" b="1">
                <a:solidFill>
                  <a:srgbClr val="253B8F"/>
                </a:solidFill>
                <a:highlight>
                  <a:srgbClr val="FFFFFF"/>
                </a:highlight>
                <a:hlinkClick r:id="rId8"/>
              </a:rPr>
              <a:t>Tests show cadmium risk in kids’ cups.</a:t>
            </a:r>
            <a:r>
              <a:rPr lang="en" sz="1050">
                <a:solidFill>
                  <a:srgbClr val="333333"/>
                </a:solidFill>
                <a:highlight>
                  <a:srgbClr val="FFFFFF"/>
                </a:highlight>
              </a:rPr>
              <a:t> Consumers were originally told the recalled McDonald's Shrek glasses were being recalled out of an abundance of caution. But regulatory records show that government scientists had concluded that a 6-year-old could be exposed to hazardous levels of the carcinogen after touching one of the glasses eight times in a day.</a:t>
            </a:r>
            <a:r>
              <a:rPr lang="en" sz="1050">
                <a:solidFill>
                  <a:srgbClr val="253B8F"/>
                </a:solidFill>
                <a:highlight>
                  <a:srgbClr val="FFFFFF"/>
                </a:highlight>
                <a:hlinkClick r:id="rId9"/>
              </a:rPr>
              <a:t>Chicago Tribune</a:t>
            </a:r>
            <a:r>
              <a:rPr lang="en" sz="1050">
                <a:solidFill>
                  <a:srgbClr val="333333"/>
                </a:solidFill>
                <a:highlight>
                  <a:srgbClr val="FFFFFF"/>
                </a:highlight>
              </a:rPr>
              <a:t>, Illinois. 8 October 2010. </a:t>
            </a:r>
          </a:p>
          <a:p>
            <a:pPr lvl="0" rtl="0">
              <a:lnSpc>
                <a:spcPct val="142857"/>
              </a:lnSpc>
              <a:spcBef>
                <a:spcPts val="0"/>
              </a:spcBef>
              <a:spcAft>
                <a:spcPts val="800"/>
              </a:spcAft>
              <a:buNone/>
            </a:pPr>
            <a:r>
              <a:rPr lang="en" sz="1050" b="1">
                <a:solidFill>
                  <a:srgbClr val="253B8F"/>
                </a:solidFill>
                <a:highlight>
                  <a:srgbClr val="FFFFFF"/>
                </a:highlight>
                <a:hlinkClick r:id="rId10" invalidUrl="http://www.leaderpost.com/business/Kids jewelry shows high levels toxic metal cadmium Health Canada documents/3685672/story.html"/>
              </a:rPr>
              <a:t>Kids' jewelry shows high levels of toxic metal cadmium: Health Canada documents.</a:t>
            </a:r>
            <a:r>
              <a:rPr lang="en" sz="1050">
                <a:solidFill>
                  <a:srgbClr val="333333"/>
                </a:solidFill>
                <a:highlight>
                  <a:srgbClr val="FFFFFF"/>
                </a:highlight>
              </a:rPr>
              <a:t> Three in 10 pieces of children’s jewelry tested by Health Canada for cadmium in the past year were made of as much as 93 per cent of the highly toxic metal, internal government test results show. </a:t>
            </a:r>
            <a:r>
              <a:rPr lang="en" sz="1050">
                <a:solidFill>
                  <a:srgbClr val="253B8F"/>
                </a:solidFill>
                <a:highlight>
                  <a:srgbClr val="FFFFFF"/>
                </a:highlight>
                <a:hlinkClick r:id="rId11"/>
              </a:rPr>
              <a:t>Postmedia News</a:t>
            </a:r>
            <a:r>
              <a:rPr lang="en" sz="1050">
                <a:solidFill>
                  <a:srgbClr val="333333"/>
                </a:solidFill>
                <a:highlight>
                  <a:srgbClr val="FFFFFF"/>
                </a:highlight>
              </a:rPr>
              <a:t>. 18 October 2010. </a:t>
            </a:r>
          </a:p>
          <a:p>
            <a:pPr lvl="0" rtl="0">
              <a:lnSpc>
                <a:spcPct val="142857"/>
              </a:lnSpc>
              <a:spcBef>
                <a:spcPts val="0"/>
              </a:spcBef>
              <a:spcAft>
                <a:spcPts val="800"/>
              </a:spcAft>
              <a:buNone/>
            </a:pPr>
            <a:r>
              <a:rPr lang="en" sz="1050" b="1">
                <a:solidFill>
                  <a:srgbClr val="253B8F"/>
                </a:solidFill>
                <a:highlight>
                  <a:srgbClr val="FFFFFF"/>
                </a:highlight>
                <a:hlinkClick r:id="rId12"/>
              </a:rPr>
              <a:t>Regulators advise on cadmium in toys.</a:t>
            </a:r>
            <a:r>
              <a:rPr lang="en" sz="1050">
                <a:solidFill>
                  <a:srgbClr val="333333"/>
                </a:solidFill>
                <a:highlight>
                  <a:srgbClr val="FFFFFF"/>
                </a:highlight>
              </a:rPr>
              <a:t> Federal product-safety regulators, responding to concerns about cadmium in children's products, Tuesday told manufacturers they could develop their own safety standards for the substance, but also proposed testing that would be more rigorous than children's product makers say is necessary. </a:t>
            </a:r>
            <a:r>
              <a:rPr lang="en" sz="1050">
                <a:solidFill>
                  <a:srgbClr val="253B8F"/>
                </a:solidFill>
                <a:highlight>
                  <a:srgbClr val="FFFFFF"/>
                </a:highlight>
                <a:hlinkClick r:id="rId13"/>
              </a:rPr>
              <a:t>Wall Street Journal</a:t>
            </a:r>
            <a:r>
              <a:rPr lang="en" sz="1050">
                <a:solidFill>
                  <a:srgbClr val="333333"/>
                </a:solidFill>
                <a:highlight>
                  <a:srgbClr val="FFFFFF"/>
                </a:highlight>
              </a:rPr>
              <a:t>. 20 October 2010. [Subscription Required]</a:t>
            </a:r>
          </a:p>
          <a:p>
            <a:pPr lvl="0" rtl="0">
              <a:lnSpc>
                <a:spcPct val="115000"/>
              </a:lnSpc>
              <a:spcBef>
                <a:spcPts val="0"/>
              </a:spcBef>
              <a:buNone/>
            </a:pPr>
            <a:endParaRPr sz="1050">
              <a:solidFill>
                <a:srgbClr val="333333"/>
              </a:solidFill>
              <a:highlight>
                <a:srgbClr val="FFFFFF"/>
              </a:highlight>
            </a:endParaRP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Pakistan hit by biblical flood</a:t>
            </a:r>
          </a:p>
          <a:p>
            <a:pPr lvl="0">
              <a:spcBef>
                <a:spcPts val="0"/>
              </a:spcBef>
              <a:buNone/>
            </a:pPr>
            <a:endParaRPr/>
          </a:p>
        </p:txBody>
      </p:sp>
      <p:sp>
        <p:nvSpPr>
          <p:cNvPr id="125" name="Shape 12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050" b="1">
                <a:solidFill>
                  <a:srgbClr val="253B8F"/>
                </a:solidFill>
                <a:highlight>
                  <a:srgbClr val="FFFFFF"/>
                </a:highlight>
                <a:hlinkClick r:id="rId3"/>
              </a:rPr>
              <a:t>Pakistan floods affecting 20 million; cholera outbreak feared.</a:t>
            </a:r>
            <a:r>
              <a:rPr lang="en" sz="1050">
                <a:solidFill>
                  <a:srgbClr val="333333"/>
                </a:solidFill>
                <a:highlight>
                  <a:srgbClr val="FFFFFF"/>
                </a:highlight>
              </a:rPr>
              <a:t> Pakistan on Saturday sharply increased its estimate of the number of people affected by this summer's catastrophic floods to 20 million, and the United Nations said that 6 million of those victims lack access to food, shelter and water. </a:t>
            </a:r>
            <a:r>
              <a:rPr lang="en" sz="1050">
                <a:solidFill>
                  <a:srgbClr val="253B8F"/>
                </a:solidFill>
                <a:highlight>
                  <a:srgbClr val="FFFFFF"/>
                </a:highlight>
                <a:hlinkClick r:id="rId4"/>
              </a:rPr>
              <a:t>Washington Post</a:t>
            </a:r>
            <a:r>
              <a:rPr lang="en" sz="1050">
                <a:solidFill>
                  <a:srgbClr val="333333"/>
                </a:solidFill>
                <a:highlight>
                  <a:srgbClr val="FFFFFF"/>
                </a:highlight>
              </a:rPr>
              <a:t>. 16 August 2010. [Registration Required]</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5"/>
              </a:rPr>
              <a:t>Flood disaster may require largest aid effort in modern history.</a:t>
            </a:r>
            <a:r>
              <a:rPr lang="en" sz="1050">
                <a:solidFill>
                  <a:srgbClr val="333333"/>
                </a:solidFill>
                <a:highlight>
                  <a:srgbClr val="FFFFFF"/>
                </a:highlight>
              </a:rPr>
              <a:t> One of the largest humanitarian relief efforts ever attempted is now mobilizing to help Pakistan cope with what its government and U.N. agencies are calling the worst natural disaster in modern memory. </a:t>
            </a:r>
            <a:r>
              <a:rPr lang="en" sz="1050">
                <a:solidFill>
                  <a:srgbClr val="253B8F"/>
                </a:solidFill>
                <a:highlight>
                  <a:srgbClr val="FFFFFF"/>
                </a:highlight>
                <a:hlinkClick r:id="rId6"/>
              </a:rPr>
              <a:t>ClimateWire</a:t>
            </a:r>
            <a:r>
              <a:rPr lang="en" sz="1050">
                <a:solidFill>
                  <a:srgbClr val="333333"/>
                </a:solidFill>
                <a:highlight>
                  <a:srgbClr val="FFFFFF"/>
                </a:highlight>
              </a:rPr>
              <a:t>. 21 August 2010.</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7"/>
              </a:rPr>
              <a:t>Ten million without shelter in Pakistan floods: UN.</a:t>
            </a:r>
            <a:r>
              <a:rPr lang="en" sz="1050">
                <a:solidFill>
                  <a:srgbClr val="333333"/>
                </a:solidFill>
                <a:highlight>
                  <a:srgbClr val="FFFFFF"/>
                </a:highlight>
              </a:rPr>
              <a:t> Pakistan's devastating floods have left 10 million people without shelter, the United Nations said Tuesday, as authorities rushed to bolster river defences to save two towns from catastrophe. </a:t>
            </a:r>
            <a:r>
              <a:rPr lang="en" sz="1050">
                <a:solidFill>
                  <a:srgbClr val="253B8F"/>
                </a:solidFill>
                <a:highlight>
                  <a:srgbClr val="FFFFFF"/>
                </a:highlight>
                <a:hlinkClick r:id="rId8"/>
              </a:rPr>
              <a:t>Agence France-Presse</a:t>
            </a:r>
            <a:r>
              <a:rPr lang="en" sz="1050">
                <a:solidFill>
                  <a:srgbClr val="333333"/>
                </a:solidFill>
                <a:highlight>
                  <a:srgbClr val="FFFFFF"/>
                </a:highlight>
              </a:rPr>
              <a:t>. 8 September 2010.</a:t>
            </a:r>
          </a:p>
          <a:p>
            <a:pPr lvl="0">
              <a:spcBef>
                <a:spcPts val="0"/>
              </a:spcBef>
              <a:buNone/>
            </a:pPr>
            <a:endParaRPr sz="1050">
              <a:solidFill>
                <a:srgbClr val="333333"/>
              </a:solidFill>
              <a:highlight>
                <a:srgbClr val="FFFFFF"/>
              </a:highlight>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West Virginia mine disaster kills 29, prompts investigations</a:t>
            </a:r>
          </a:p>
          <a:p>
            <a:pPr lvl="0">
              <a:spcBef>
                <a:spcPts val="0"/>
              </a:spcBef>
              <a:buNone/>
            </a:pPr>
            <a:endParaRP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42857"/>
              </a:lnSpc>
              <a:spcBef>
                <a:spcPts val="0"/>
              </a:spcBef>
              <a:spcAft>
                <a:spcPts val="800"/>
              </a:spcAft>
              <a:buClr>
                <a:schemeClr val="dk1"/>
              </a:buClr>
              <a:buSzPct val="100000"/>
              <a:buFont typeface="Arial"/>
              <a:buNone/>
            </a:pPr>
            <a:r>
              <a:rPr lang="en" sz="1050" b="1" u="sng">
                <a:solidFill>
                  <a:srgbClr val="152252"/>
                </a:solidFill>
                <a:highlight>
                  <a:srgbClr val="FFFFFF"/>
                </a:highlight>
                <a:hlinkClick r:id="rId3"/>
              </a:rPr>
              <a:t>Mine disaster calls attention to revolving door between industry, government.</a:t>
            </a:r>
            <a:r>
              <a:rPr lang="en" sz="1050">
                <a:solidFill>
                  <a:srgbClr val="333333"/>
                </a:solidFill>
                <a:highlight>
                  <a:srgbClr val="FFFFFF"/>
                </a:highlight>
              </a:rPr>
              <a:t> More than 200 former congressional staff members, federal regulators and lawmakers are employed by the mining industry as lobbyists, consultants or senior executives, including dozens who work for coal companies with the worst safety records in the nation, a Washington Post analysis shows. </a:t>
            </a:r>
            <a:r>
              <a:rPr lang="en" sz="1050">
                <a:solidFill>
                  <a:srgbClr val="253B8F"/>
                </a:solidFill>
                <a:highlight>
                  <a:srgbClr val="FFFFFF"/>
                </a:highlight>
                <a:hlinkClick r:id="rId4"/>
              </a:rPr>
              <a:t>Washington Post</a:t>
            </a:r>
            <a:r>
              <a:rPr lang="en" sz="1050">
                <a:solidFill>
                  <a:srgbClr val="333333"/>
                </a:solidFill>
                <a:highlight>
                  <a:srgbClr val="FFFFFF"/>
                </a:highlight>
              </a:rPr>
              <a:t>. 18 April 2010. [Registration Required]</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5"/>
              </a:rPr>
              <a:t>Mountaintop coal mining rules may send more miners underground.</a:t>
            </a:r>
            <a:r>
              <a:rPr lang="en" sz="1050">
                <a:solidFill>
                  <a:srgbClr val="333333"/>
                </a:solidFill>
                <a:highlight>
                  <a:srgbClr val="FFFFFF"/>
                </a:highlight>
              </a:rPr>
              <a:t> A U.S. Environmental Protection Agency crackdown on mountaintop mining in Appalachia may force coal producers to rely increasingly on underground sites such as the Massey Energy Co. mine where 29 workers were killed this month in West Virginia.</a:t>
            </a:r>
            <a:r>
              <a:rPr lang="en" sz="1050">
                <a:solidFill>
                  <a:srgbClr val="253B8F"/>
                </a:solidFill>
                <a:highlight>
                  <a:srgbClr val="FFFFFF"/>
                </a:highlight>
                <a:hlinkClick r:id="rId6"/>
              </a:rPr>
              <a:t>Bloomberg News</a:t>
            </a:r>
            <a:r>
              <a:rPr lang="en" sz="1050">
                <a:solidFill>
                  <a:srgbClr val="333333"/>
                </a:solidFill>
                <a:highlight>
                  <a:srgbClr val="FFFFFF"/>
                </a:highlight>
              </a:rPr>
              <a:t>. 23 April 2010.</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7"/>
              </a:rPr>
              <a:t>Massey under criminal inquiry.</a:t>
            </a:r>
            <a:r>
              <a:rPr lang="en" sz="1050">
                <a:solidFill>
                  <a:srgbClr val="333333"/>
                </a:solidFill>
                <a:highlight>
                  <a:srgbClr val="FFFFFF"/>
                </a:highlight>
              </a:rPr>
              <a:t> Federal agents are interviewing current and former Massey Energy employees as part of a sprawling criminal investigation into the April 5 explosion that killed 29 miners at the company's Upper Big Branch Mine in Raleigh County, according to sources familiar with the inquiry. </a:t>
            </a:r>
            <a:r>
              <a:rPr lang="en" sz="1050">
                <a:solidFill>
                  <a:srgbClr val="253B8F"/>
                </a:solidFill>
                <a:highlight>
                  <a:srgbClr val="FFFFFF"/>
                </a:highlight>
                <a:hlinkClick r:id="rId8"/>
              </a:rPr>
              <a:t>Charleston Gazette</a:t>
            </a:r>
            <a:r>
              <a:rPr lang="en" sz="1050">
                <a:solidFill>
                  <a:srgbClr val="333333"/>
                </a:solidFill>
                <a:highlight>
                  <a:srgbClr val="FFFFFF"/>
                </a:highlight>
              </a:rPr>
              <a:t>, West Virginia. 2 May 2010.</a:t>
            </a:r>
          </a:p>
          <a:p>
            <a:pPr lvl="0" rtl="0">
              <a:spcBef>
                <a:spcPts val="0"/>
              </a:spcBef>
              <a:spcAft>
                <a:spcPts val="0"/>
              </a:spcAft>
              <a:buClr>
                <a:schemeClr val="dk1"/>
              </a:buClr>
              <a:buSzPct val="100000"/>
              <a:buFont typeface="Arial"/>
              <a:buNone/>
            </a:pPr>
            <a:endParaRPr sz="1050">
              <a:solidFill>
                <a:srgbClr val="333333"/>
              </a:solidFill>
              <a:highlight>
                <a:srgbClr val="FFFFFF"/>
              </a:highlight>
            </a:endParaRPr>
          </a:p>
          <a:p>
            <a:pPr lvl="0">
              <a:spcBef>
                <a:spcPts val="0"/>
              </a:spcBef>
              <a:buNone/>
            </a:pPr>
            <a:endParaRP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Coal-fired power plants told to cut smog emissions</a:t>
            </a:r>
          </a:p>
          <a:p>
            <a:pPr lvl="0">
              <a:spcBef>
                <a:spcPts val="0"/>
              </a:spcBef>
              <a:buNone/>
            </a:pPr>
            <a:endParaRPr/>
          </a:p>
        </p:txBody>
      </p:sp>
      <p:sp>
        <p:nvSpPr>
          <p:cNvPr id="137" name="Shape 13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3"/>
              </a:rPr>
              <a:t>EPA proposes to cut power-plant emissions in 31 states.</a:t>
            </a:r>
            <a:r>
              <a:rPr lang="en" sz="1050">
                <a:solidFill>
                  <a:srgbClr val="333333"/>
                </a:solidFill>
                <a:highlight>
                  <a:srgbClr val="FFFFFF"/>
                </a:highlight>
              </a:rPr>
              <a:t> The Obama administration proposed new rules Tuesday that would require owners of coal-fired power plants to invest in technology to slash the smog-forming gases they send drifting across the Eastern U.S. </a:t>
            </a:r>
            <a:r>
              <a:rPr lang="en" sz="1050">
                <a:solidFill>
                  <a:srgbClr val="253B8F"/>
                </a:solidFill>
                <a:highlight>
                  <a:srgbClr val="FFFFFF"/>
                </a:highlight>
                <a:hlinkClick r:id="rId4"/>
              </a:rPr>
              <a:t>Wall Street Journal</a:t>
            </a:r>
            <a:r>
              <a:rPr lang="en" sz="1050">
                <a:solidFill>
                  <a:srgbClr val="333333"/>
                </a:solidFill>
                <a:highlight>
                  <a:srgbClr val="FFFFFF"/>
                </a:highlight>
              </a:rPr>
              <a:t>. 7 July 2010. [Subscription Required]</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5"/>
              </a:rPr>
              <a:t>EPA calls on power plants to save lungs, but plan is hazy.</a:t>
            </a:r>
            <a:r>
              <a:rPr lang="en" sz="1050">
                <a:solidFill>
                  <a:srgbClr val="333333"/>
                </a:solidFill>
                <a:highlight>
                  <a:srgbClr val="FFFFFF"/>
                </a:highlight>
              </a:rPr>
              <a:t> A federal plan to cut air pollution from power plants within two years and lower lung disease nationally could make Northeast Florida's electricity more expensive. The changes would reduce the amount of sulfur dioxide and nitrogen oxides released in many fossil-fuel-burning Florida plants. </a:t>
            </a:r>
            <a:r>
              <a:rPr lang="en" sz="1050">
                <a:solidFill>
                  <a:srgbClr val="253B8F"/>
                </a:solidFill>
                <a:highlight>
                  <a:srgbClr val="FFFFFF"/>
                </a:highlight>
                <a:hlinkClick r:id="rId6"/>
              </a:rPr>
              <a:t>Jacksonville Times-Union</a:t>
            </a:r>
            <a:r>
              <a:rPr lang="en" sz="1050">
                <a:solidFill>
                  <a:srgbClr val="333333"/>
                </a:solidFill>
                <a:highlight>
                  <a:srgbClr val="FFFFFF"/>
                </a:highlight>
              </a:rPr>
              <a:t>. Florida. 19 July 2010.</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7"/>
              </a:rPr>
              <a:t>Proposed air quality rule could improve health, stifle industry growth.</a:t>
            </a:r>
            <a:r>
              <a:rPr lang="en" sz="1050">
                <a:solidFill>
                  <a:srgbClr val="333333"/>
                </a:solidFill>
                <a:highlight>
                  <a:srgbClr val="FFFFFF"/>
                </a:highlight>
              </a:rPr>
              <a:t> Crossroads area residents may breathe easier come 2012, but a proposed rule to reduce smog transport from state to state could also stifle coal industry growth, a state air quality official said. </a:t>
            </a:r>
            <a:r>
              <a:rPr lang="en" sz="1050">
                <a:solidFill>
                  <a:srgbClr val="253B8F"/>
                </a:solidFill>
                <a:highlight>
                  <a:srgbClr val="FFFFFF"/>
                </a:highlight>
                <a:hlinkClick r:id="rId8"/>
              </a:rPr>
              <a:t>Victoria Advocate</a:t>
            </a:r>
            <a:r>
              <a:rPr lang="en" sz="1050">
                <a:solidFill>
                  <a:srgbClr val="333333"/>
                </a:solidFill>
                <a:highlight>
                  <a:srgbClr val="FFFFFF"/>
                </a:highlight>
              </a:rPr>
              <a:t>, Texas. 6 August 2010.</a:t>
            </a:r>
          </a:p>
          <a:p>
            <a:pPr lvl="0">
              <a:spcBef>
                <a:spcPts val="0"/>
              </a:spcBef>
              <a:buNone/>
            </a:pPr>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EPA regulates carbon; court rejects Texas claim</a:t>
            </a:r>
          </a:p>
          <a:p>
            <a:pPr lvl="0">
              <a:spcBef>
                <a:spcPts val="0"/>
              </a:spcBef>
              <a:buNone/>
            </a:pPr>
            <a:endParaRP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3"/>
              </a:rPr>
              <a:t>EPA says it will press on with greenhouse gas regulation.</a:t>
            </a:r>
            <a:r>
              <a:rPr lang="en" sz="1050">
                <a:solidFill>
                  <a:srgbClr val="333333"/>
                </a:solidFill>
                <a:highlight>
                  <a:srgbClr val="FFFFFF"/>
                </a:highlight>
              </a:rPr>
              <a:t> The EPA announced a timetable on Thursday for issuing rules limiting greenhouse gas emissions from power plants and oil refineries, signaling a resolve to press ahead on such regulation even as it faces stiffening opposition in Congress. But it was vague on how stringent the rules would be and how deep a reduction in carbon dioxide emissions would result. </a:t>
            </a:r>
            <a:r>
              <a:rPr lang="en" sz="1050">
                <a:solidFill>
                  <a:srgbClr val="253B8F"/>
                </a:solidFill>
                <a:highlight>
                  <a:srgbClr val="FFFFFF"/>
                </a:highlight>
                <a:hlinkClick r:id="rId4"/>
              </a:rPr>
              <a:t>New York Times</a:t>
            </a:r>
            <a:r>
              <a:rPr lang="en" sz="1050">
                <a:solidFill>
                  <a:srgbClr val="333333"/>
                </a:solidFill>
                <a:highlight>
                  <a:srgbClr val="FFFFFF"/>
                </a:highlight>
              </a:rPr>
              <a:t>. 24 December 2010. [Registration Required]</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5"/>
              </a:rPr>
              <a:t>EPA taking over greenhouse gas permits in Texas.</a:t>
            </a:r>
            <a:r>
              <a:rPr lang="en" sz="1050">
                <a:solidFill>
                  <a:srgbClr val="333333"/>
                </a:solidFill>
                <a:highlight>
                  <a:srgbClr val="FFFFFF"/>
                </a:highlight>
              </a:rPr>
              <a:t> The Environmental Protection Agency announced Thursday that it is taking the unprecedented step of directly issuing air permits to industries in Texas, citing the state's unwillingness to comply with greenhouse gas regulations going into effect Jan. 2. </a:t>
            </a:r>
            <a:r>
              <a:rPr lang="en" sz="1050">
                <a:solidFill>
                  <a:srgbClr val="253B8F"/>
                </a:solidFill>
                <a:highlight>
                  <a:srgbClr val="FFFFFF"/>
                </a:highlight>
                <a:hlinkClick r:id="rId6"/>
              </a:rPr>
              <a:t>Associated Press</a:t>
            </a:r>
            <a:r>
              <a:rPr lang="en" sz="1050">
                <a:solidFill>
                  <a:srgbClr val="333333"/>
                </a:solidFill>
                <a:highlight>
                  <a:srgbClr val="FFFFFF"/>
                </a:highlight>
              </a:rPr>
              <a:t>. 24 December 2010.</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7"/>
              </a:rPr>
              <a:t>EPA to double down on climate.</a:t>
            </a:r>
            <a:r>
              <a:rPr lang="en" sz="1050">
                <a:solidFill>
                  <a:srgbClr val="333333"/>
                </a:solidFill>
                <a:highlight>
                  <a:srgbClr val="FFFFFF"/>
                </a:highlight>
              </a:rPr>
              <a:t> The Obama administration is expected to roll out a major greenhouse gas policy for power plants and refineries as soon as Wednesday, signaling it won’t back off its push to fight climate change in the face of mounting opposition on Capitol Hill. </a:t>
            </a:r>
            <a:r>
              <a:rPr lang="en" sz="1050">
                <a:solidFill>
                  <a:srgbClr val="253B8F"/>
                </a:solidFill>
                <a:highlight>
                  <a:srgbClr val="FFFFFF"/>
                </a:highlight>
                <a:hlinkClick r:id="rId8"/>
              </a:rPr>
              <a:t>Politico</a:t>
            </a:r>
            <a:r>
              <a:rPr lang="en" sz="1050">
                <a:solidFill>
                  <a:srgbClr val="333333"/>
                </a:solidFill>
                <a:highlight>
                  <a:srgbClr val="FFFFFF"/>
                </a:highlight>
              </a:rPr>
              <a:t>. 22 December 2010.</a:t>
            </a:r>
          </a:p>
          <a:p>
            <a:pPr lvl="0" rtl="0">
              <a:lnSpc>
                <a:spcPct val="142857"/>
              </a:lnSpc>
              <a:spcBef>
                <a:spcPts val="0"/>
              </a:spcBef>
              <a:spcAft>
                <a:spcPts val="800"/>
              </a:spcAft>
              <a:buClr>
                <a:schemeClr val="dk1"/>
              </a:buClr>
              <a:buSzPct val="100000"/>
              <a:buFont typeface="Arial"/>
              <a:buNone/>
            </a:pPr>
            <a:r>
              <a:rPr lang="en" sz="1050" b="1">
                <a:solidFill>
                  <a:srgbClr val="253B8F"/>
                </a:solidFill>
                <a:highlight>
                  <a:srgbClr val="FFFFFF"/>
                </a:highlight>
                <a:hlinkClick r:id="rId9"/>
              </a:rPr>
              <a:t>Court blocks move by oil industry to delay EPA regulation of greenhouse gas emissions.</a:t>
            </a:r>
            <a:r>
              <a:rPr lang="en" sz="1050">
                <a:solidFill>
                  <a:srgbClr val="333333"/>
                </a:solidFill>
                <a:highlight>
                  <a:srgbClr val="FFFFFF"/>
                </a:highlight>
              </a:rPr>
              <a:t> A U.S. appellate court on Friday turned down a request from utilities, oil refiners and the state of Texas to effectively delay the regulation of greenhouse gas emissions by the Environmental Protection Agency. </a:t>
            </a:r>
            <a:r>
              <a:rPr lang="en" sz="1050">
                <a:solidFill>
                  <a:srgbClr val="253B8F"/>
                </a:solidFill>
                <a:highlight>
                  <a:srgbClr val="FFFFFF"/>
                </a:highlight>
                <a:hlinkClick r:id="rId10"/>
              </a:rPr>
              <a:t>Washington Post</a:t>
            </a:r>
            <a:r>
              <a:rPr lang="en" sz="1050">
                <a:solidFill>
                  <a:srgbClr val="333333"/>
                </a:solidFill>
                <a:highlight>
                  <a:srgbClr val="FFFFFF"/>
                </a:highlight>
              </a:rPr>
              <a:t>. 11 December 2010. [Registration Required]</a:t>
            </a:r>
          </a:p>
          <a:p>
            <a:pPr lvl="0" rtl="0">
              <a:lnSpc>
                <a:spcPct val="142857"/>
              </a:lnSpc>
              <a:spcBef>
                <a:spcPts val="0"/>
              </a:spcBef>
              <a:spcAft>
                <a:spcPts val="800"/>
              </a:spcAft>
              <a:buClr>
                <a:schemeClr val="dk1"/>
              </a:buClr>
              <a:buSzPct val="100000"/>
              <a:buFont typeface="Arial"/>
              <a:buNone/>
            </a:pPr>
            <a:endParaRPr sz="1050">
              <a:solidFill>
                <a:srgbClr val="333333"/>
              </a:solidFill>
              <a:highlight>
                <a:srgbClr val="FFFFFF"/>
              </a:highlight>
            </a:endParaRPr>
          </a:p>
          <a:p>
            <a:pPr lvl="0">
              <a:spcBef>
                <a:spcPts val="0"/>
              </a:spcBef>
              <a:buNone/>
            </a:pPr>
            <a:endParaRP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0000"/>
              </a:lnSpc>
              <a:spcBef>
                <a:spcPts val="800"/>
              </a:spcBef>
              <a:spcAft>
                <a:spcPts val="400"/>
              </a:spcAft>
              <a:buClr>
                <a:schemeClr val="dk1"/>
              </a:buClr>
              <a:buSzPct val="47826"/>
              <a:buFont typeface="Arial"/>
              <a:buNone/>
            </a:pPr>
            <a:r>
              <a:rPr lang="en" sz="2250" b="1">
                <a:solidFill>
                  <a:srgbClr val="333333"/>
                </a:solidFill>
                <a:highlight>
                  <a:srgbClr val="FFFFFF"/>
                </a:highlight>
              </a:rPr>
              <a:t>Bedbugs spread across US</a:t>
            </a:r>
          </a:p>
          <a:p>
            <a:pPr lvl="0">
              <a:spcBef>
                <a:spcPts val="0"/>
              </a:spcBef>
              <a:buNone/>
            </a:pPr>
            <a:endParaRPr/>
          </a:p>
        </p:txBody>
      </p:sp>
      <p:sp>
        <p:nvSpPr>
          <p:cNvPr id="149" name="Shape 14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graphicFrame>
        <p:nvGraphicFramePr>
          <p:cNvPr id="150" name="Shape 150"/>
          <p:cNvGraphicFramePr/>
          <p:nvPr/>
        </p:nvGraphicFramePr>
        <p:xfrm>
          <a:off x="2093775" y="1496450"/>
          <a:ext cx="2286000" cy="2369027"/>
        </p:xfrm>
        <a:graphic>
          <a:graphicData uri="http://schemas.openxmlformats.org/drawingml/2006/table">
            <a:tbl>
              <a:tblPr>
                <a:solidFill>
                  <a:srgbClr val="FFFFFF"/>
                </a:solidFill>
                <a:tableStyleId>{7E1C03B3-AF58-4412-9859-581FC027D89B}</a:tableStyleId>
              </a:tblPr>
              <a:tblGrid>
                <a:gridCol w="2286000"/>
              </a:tblGrid>
              <a:tr h="1600200">
                <a:tc>
                  <a:txBody>
                    <a:bodyPr/>
                    <a:lstStyle/>
                    <a:p>
                      <a:pPr lvl="0" rtl="0">
                        <a:spcBef>
                          <a:spcPts val="0"/>
                        </a:spcBef>
                        <a:buNone/>
                      </a:pPr>
                      <a:endParaRPr/>
                    </a:p>
                  </a:txBody>
                  <a:tcPr marL="91425" marR="91425" marT="91425" marB="91425"/>
                </a:tc>
              </a:tr>
              <a:tr h="0">
                <a:tc>
                  <a:txBody>
                    <a:bodyPr/>
                    <a:lstStyle/>
                    <a:p>
                      <a:pPr marR="101600" lvl="0" algn="r" rtl="0">
                        <a:lnSpc>
                          <a:spcPct val="120000"/>
                        </a:lnSpc>
                        <a:spcBef>
                          <a:spcPts val="0"/>
                        </a:spcBef>
                        <a:spcAft>
                          <a:spcPts val="800"/>
                        </a:spcAft>
                        <a:buNone/>
                      </a:pPr>
                      <a:r>
                        <a:rPr lang="en" sz="600">
                          <a:solidFill>
                            <a:srgbClr val="999999"/>
                          </a:solidFill>
                          <a:highlight>
                            <a:srgbClr val="FFFFFF"/>
                          </a:highlight>
                          <a:hlinkClick r:id="rId3"/>
                        </a:rPr>
                        <a:t>liz.novack/flickr</a:t>
                      </a:r>
                    </a:p>
                  </a:txBody>
                  <a:tcPr marL="91425" marR="91425" marT="91425" marB="91425"/>
                </a:tc>
              </a:tr>
              <a:tr h="476250">
                <a:tc>
                  <a:txBody>
                    <a:bodyPr/>
                    <a:lstStyle/>
                    <a:p>
                      <a:pPr lvl="0">
                        <a:spcBef>
                          <a:spcPts val="0"/>
                        </a:spcBef>
                        <a:buNone/>
                      </a:pPr>
                      <a:endParaRPr/>
                    </a:p>
                  </a:txBody>
                  <a:tcPr marL="91425" marR="91425" marT="91425" marB="91425"/>
                </a:tc>
              </a:tr>
            </a:tbl>
          </a:graphicData>
        </a:graphic>
      </p:graphicFrame>
      <p:sp>
        <p:nvSpPr>
          <p:cNvPr id="151" name="Shape 151"/>
          <p:cNvSpPr txBox="1"/>
          <p:nvPr/>
        </p:nvSpPr>
        <p:spPr>
          <a:xfrm>
            <a:off x="941975" y="1648850"/>
            <a:ext cx="7890300" cy="3000000"/>
          </a:xfrm>
          <a:prstGeom prst="rect">
            <a:avLst/>
          </a:prstGeom>
          <a:noFill/>
          <a:ln>
            <a:noFill/>
          </a:ln>
        </p:spPr>
        <p:txBody>
          <a:bodyPr lIns="91425" tIns="91425" rIns="91425" bIns="91425" anchor="ctr" anchorCtr="0">
            <a:noAutofit/>
          </a:bodyPr>
          <a:lstStyle/>
          <a:p>
            <a:pPr lvl="0" rtl="0">
              <a:lnSpc>
                <a:spcPct val="142857"/>
              </a:lnSpc>
              <a:spcBef>
                <a:spcPts val="0"/>
              </a:spcBef>
              <a:spcAft>
                <a:spcPts val="800"/>
              </a:spcAft>
              <a:buNone/>
            </a:pPr>
            <a:r>
              <a:rPr lang="en" sz="1050" b="1">
                <a:solidFill>
                  <a:srgbClr val="253B8F"/>
                </a:solidFill>
                <a:highlight>
                  <a:srgbClr val="FFFFFF"/>
                </a:highlight>
                <a:hlinkClick r:id="rId4"/>
              </a:rPr>
              <a:t>Bedbug numbers swell.</a:t>
            </a:r>
            <a:r>
              <a:rPr lang="en" sz="1050">
                <a:solidFill>
                  <a:srgbClr val="333333"/>
                </a:solidFill>
                <a:highlight>
                  <a:srgbClr val="FFFFFF"/>
                </a:highlight>
              </a:rPr>
              <a:t> Bedbugs were once a distantly remembered nuisance, the stuff of children's rhymes and Depression-era tales of woe. But increasingly, the tiny pests have become nightmarish bedfellows for homeowners, apartment dwellers and travelers in the Baltimore area and across the country. </a:t>
            </a:r>
            <a:r>
              <a:rPr lang="en" sz="1050">
                <a:solidFill>
                  <a:srgbClr val="253B8F"/>
                </a:solidFill>
                <a:highlight>
                  <a:srgbClr val="FFFFFF"/>
                </a:highlight>
                <a:hlinkClick r:id="rId5"/>
              </a:rPr>
              <a:t>Baltimore Sun</a:t>
            </a:r>
            <a:r>
              <a:rPr lang="en" sz="1050">
                <a:solidFill>
                  <a:srgbClr val="333333"/>
                </a:solidFill>
                <a:highlight>
                  <a:srgbClr val="FFFFFF"/>
                </a:highlight>
              </a:rPr>
              <a:t>, Maryland. 26 July 2010.</a:t>
            </a:r>
          </a:p>
          <a:p>
            <a:pPr lvl="0" rtl="0">
              <a:lnSpc>
                <a:spcPct val="142857"/>
              </a:lnSpc>
              <a:spcBef>
                <a:spcPts val="0"/>
              </a:spcBef>
              <a:spcAft>
                <a:spcPts val="800"/>
              </a:spcAft>
              <a:buNone/>
            </a:pPr>
            <a:r>
              <a:rPr lang="en" sz="1050" b="1">
                <a:solidFill>
                  <a:srgbClr val="253B8F"/>
                </a:solidFill>
                <a:highlight>
                  <a:srgbClr val="FFFFFF"/>
                </a:highlight>
                <a:hlinkClick r:id="rId6"/>
              </a:rPr>
              <a:t>'The most difficult, challenging pest problem of our generation.</a:t>
            </a:r>
            <a:r>
              <a:rPr lang="en" sz="1050">
                <a:solidFill>
                  <a:srgbClr val="253B8F"/>
                </a:solidFill>
                <a:highlight>
                  <a:srgbClr val="FFFFFF"/>
                </a:highlight>
                <a:hlinkClick r:id="rId6"/>
              </a:rPr>
              <a:t>'</a:t>
            </a:r>
            <a:r>
              <a:rPr lang="en" sz="1050">
                <a:solidFill>
                  <a:srgbClr val="333333"/>
                </a:solidFill>
                <a:highlight>
                  <a:srgbClr val="FFFFFF"/>
                </a:highlight>
              </a:rPr>
              <a:t> From New York to Los Angeles, and everywhere in between, bedbugs are spoiling sleep, vacations, and the bottom line of just about every business except pest control. </a:t>
            </a:r>
            <a:r>
              <a:rPr lang="en" sz="1050">
                <a:solidFill>
                  <a:srgbClr val="253B8F"/>
                </a:solidFill>
                <a:highlight>
                  <a:srgbClr val="FFFFFF"/>
                </a:highlight>
                <a:hlinkClick r:id="rId7"/>
              </a:rPr>
              <a:t>Philadelphia Inquirer</a:t>
            </a:r>
            <a:r>
              <a:rPr lang="en" sz="1050">
                <a:solidFill>
                  <a:srgbClr val="333333"/>
                </a:solidFill>
                <a:highlight>
                  <a:srgbClr val="FFFFFF"/>
                </a:highlight>
              </a:rPr>
              <a:t>, Pennsylvania. 15 August 2010. [Registration Required]</a:t>
            </a:r>
          </a:p>
          <a:p>
            <a:pPr lvl="0" rtl="0">
              <a:lnSpc>
                <a:spcPct val="142857"/>
              </a:lnSpc>
              <a:spcBef>
                <a:spcPts val="0"/>
              </a:spcBef>
              <a:spcAft>
                <a:spcPts val="800"/>
              </a:spcAft>
              <a:buNone/>
            </a:pPr>
            <a:r>
              <a:rPr lang="en" sz="1050" b="1">
                <a:solidFill>
                  <a:srgbClr val="253B8F"/>
                </a:solidFill>
                <a:highlight>
                  <a:srgbClr val="FFFFFF"/>
                </a:highlight>
                <a:hlinkClick r:id="rId8"/>
              </a:rPr>
              <a:t>Bedbugs aren't just back, they're spreading.</a:t>
            </a:r>
            <a:r>
              <a:rPr lang="en" sz="1050">
                <a:solidFill>
                  <a:srgbClr val="333333"/>
                </a:solidFill>
                <a:highlight>
                  <a:srgbClr val="FFFFFF"/>
                </a:highlight>
              </a:rPr>
              <a:t> Bedbugs are back. At first, they appeared in places that you might expect, in dense city centers like New York, where officials may seek a bed bug czar, and San Francisco, which is trying landlord-education programs. But now reports of bedbug infestations are showing up in homes and hotels from Ohio to Texas. All Things Considered, </a:t>
            </a:r>
            <a:r>
              <a:rPr lang="en" sz="1050">
                <a:solidFill>
                  <a:srgbClr val="253B8F"/>
                </a:solidFill>
                <a:highlight>
                  <a:srgbClr val="FFFFFF"/>
                </a:highlight>
                <a:hlinkClick r:id="rId9"/>
              </a:rPr>
              <a:t>National Public Radio.</a:t>
            </a:r>
            <a:r>
              <a:rPr lang="en" sz="1050">
                <a:solidFill>
                  <a:srgbClr val="333333"/>
                </a:solidFill>
                <a:highlight>
                  <a:srgbClr val="FFFFFF"/>
                </a:highlight>
              </a:rPr>
              <a:t> 22 August 2010.</a:t>
            </a:r>
          </a:p>
          <a:p>
            <a:pPr lvl="0" rtl="0">
              <a:lnSpc>
                <a:spcPct val="142857"/>
              </a:lnSpc>
              <a:spcBef>
                <a:spcPts val="0"/>
              </a:spcBef>
              <a:spcAft>
                <a:spcPts val="800"/>
              </a:spcAft>
              <a:buNone/>
            </a:pPr>
            <a:r>
              <a:rPr lang="en" sz="1050" b="1">
                <a:solidFill>
                  <a:srgbClr val="253B8F"/>
                </a:solidFill>
                <a:highlight>
                  <a:srgbClr val="FFFFFF"/>
                </a:highlight>
                <a:hlinkClick r:id="rId10"/>
              </a:rPr>
              <a:t>How to fight a scourge: Scenes from the bedbug summit.</a:t>
            </a:r>
            <a:r>
              <a:rPr lang="en" sz="1050">
                <a:solidFill>
                  <a:srgbClr val="333333"/>
                </a:solidFill>
                <a:highlight>
                  <a:srgbClr val="FFFFFF"/>
                </a:highlight>
              </a:rPr>
              <a:t> It's possible that bedbugs are simply the latest in a long string of public panics over epidemics that eventually proved to be manageable, from killer bees to bird flu. But that would not quite capture the grim mood of a big bedbug summit. </a:t>
            </a:r>
            <a:r>
              <a:rPr lang="en" sz="1050">
                <a:solidFill>
                  <a:srgbClr val="253B8F"/>
                </a:solidFill>
                <a:highlight>
                  <a:srgbClr val="FFFFFF"/>
                </a:highlight>
                <a:hlinkClick r:id="rId11"/>
              </a:rPr>
              <a:t>Time Magazine</a:t>
            </a:r>
            <a:r>
              <a:rPr lang="en" sz="1050">
                <a:solidFill>
                  <a:srgbClr val="333333"/>
                </a:solidFill>
                <a:highlight>
                  <a:srgbClr val="FFFFFF"/>
                </a:highlight>
              </a:rPr>
              <a:t>. 25 September 2010. </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2011</a:t>
            </a:r>
          </a:p>
        </p:txBody>
      </p:sp>
      <p:sp>
        <p:nvSpPr>
          <p:cNvPr id="157" name="Shape 157"/>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World Population Hits 7 Billion </a:t>
            </a:r>
          </a:p>
        </p:txBody>
      </p:sp>
      <p:sp>
        <p:nvSpPr>
          <p:cNvPr id="163" name="Shape 1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64" name="Shape 164"/>
          <p:cNvPicPr preferRelativeResize="0"/>
          <p:nvPr/>
        </p:nvPicPr>
        <p:blipFill>
          <a:blip r:embed="rId3">
            <a:alphaModFix/>
          </a:blip>
          <a:stretch>
            <a:fillRect/>
          </a:stretch>
        </p:blipFill>
        <p:spPr>
          <a:xfrm>
            <a:off x="1458924" y="1017725"/>
            <a:ext cx="5752549" cy="4053449"/>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BPA Banned </a:t>
            </a:r>
          </a:p>
        </p:txBody>
      </p:sp>
      <p:sp>
        <p:nvSpPr>
          <p:cNvPr id="170" name="Shape 1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150" b="1">
                <a:solidFill>
                  <a:srgbClr val="3C3C3C"/>
                </a:solidFill>
                <a:latin typeface="Times New Roman"/>
                <a:ea typeface="Times New Roman"/>
                <a:cs typeface="Times New Roman"/>
                <a:sym typeface="Times New Roman"/>
              </a:rPr>
              <a:t>1. BPA Feels the Heat </a:t>
            </a:r>
          </a:p>
          <a:p>
            <a:pPr lvl="0" rtl="0">
              <a:lnSpc>
                <a:spcPct val="127173"/>
              </a:lnSpc>
              <a:spcBef>
                <a:spcPts val="0"/>
              </a:spcBef>
              <a:spcAft>
                <a:spcPts val="0"/>
              </a:spcAft>
              <a:buClr>
                <a:schemeClr val="dk1"/>
              </a:buClr>
              <a:buSzPct val="91666"/>
              <a:buFont typeface="Arial"/>
              <a:buNone/>
            </a:pPr>
            <a:r>
              <a:rPr lang="en" sz="1150">
                <a:solidFill>
                  <a:srgbClr val="3C3C3C"/>
                </a:solidFill>
                <a:latin typeface="Times New Roman"/>
                <a:ea typeface="Times New Roman"/>
                <a:cs typeface="Times New Roman"/>
                <a:sym typeface="Times New Roman"/>
              </a:rPr>
              <a:t>Two months after trend-setting </a:t>
            </a:r>
            <a:r>
              <a:rPr lang="en" sz="1150" b="1">
                <a:solidFill>
                  <a:srgbClr val="916A2A"/>
                </a:solidFill>
                <a:latin typeface="Times New Roman"/>
                <a:ea typeface="Times New Roman"/>
                <a:cs typeface="Times New Roman"/>
                <a:sym typeface="Times New Roman"/>
                <a:hlinkClick r:id="rId3"/>
              </a:rPr>
              <a:t>California banned the endocrine-disrupting chemical BPA in baby bottles and sippy cups</a:t>
            </a:r>
            <a:r>
              <a:rPr lang="en" sz="1150">
                <a:solidFill>
                  <a:srgbClr val="3C3C3C"/>
                </a:solidFill>
                <a:latin typeface="Times New Roman"/>
                <a:ea typeface="Times New Roman"/>
                <a:cs typeface="Times New Roman"/>
                <a:sym typeface="Times New Roman"/>
              </a:rPr>
              <a:t> (as of 2013), the federal Food and Drug Administration agreed under the pressure of a law suit to decide whether to eliminate BPA in all food packaging. Meanwhile, the American Chemistry Council, a trade group that has fought fiercely against the California bill and other legislative curbs on BPA, appeared to throw in the towel, at least part way, as it </a:t>
            </a:r>
            <a:r>
              <a:rPr lang="en" sz="1150" b="1">
                <a:solidFill>
                  <a:srgbClr val="916A2A"/>
                </a:solidFill>
                <a:latin typeface="Times New Roman"/>
                <a:ea typeface="Times New Roman"/>
                <a:cs typeface="Times New Roman"/>
                <a:sym typeface="Times New Roman"/>
                <a:hlinkClick r:id="rId3"/>
              </a:rPr>
              <a:t>petitioned the U.S. Food and Drug Administration to "clarify for consumers</a:t>
            </a:r>
            <a:r>
              <a:rPr lang="en" sz="1150">
                <a:solidFill>
                  <a:srgbClr val="3C3C3C"/>
                </a:solidFill>
                <a:latin typeface="Times New Roman"/>
                <a:ea typeface="Times New Roman"/>
                <a:cs typeface="Times New Roman"/>
                <a:sym typeface="Times New Roman"/>
              </a:rPr>
              <a:t>" that it no longer uses the chemical in children's food containers.</a:t>
            </a:r>
          </a:p>
          <a:p>
            <a:pPr lvl="0">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highlight>
                  <a:srgbClr val="FFFFFF"/>
                </a:highlight>
                <a:latin typeface="Verdana"/>
                <a:ea typeface="Verdana"/>
                <a:cs typeface="Verdana"/>
                <a:sym typeface="Verdana"/>
              </a:rPr>
              <a:t>White-Nose Syndrome (WNS)</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100">
                <a:solidFill>
                  <a:schemeClr val="dk1"/>
                </a:solidFill>
                <a:highlight>
                  <a:srgbClr val="FFFFFF"/>
                </a:highlight>
                <a:latin typeface="Verdana"/>
                <a:ea typeface="Verdana"/>
                <a:cs typeface="Verdana"/>
                <a:sym typeface="Verdana"/>
              </a:rPr>
              <a:t>White-nose syndrome (WNS) is an emergent disease of hibernating bats that has spread from the northeastern to the central United States at an alarming rate. Since the winter of 2007-2008, millions of insect-eating bats in 25 states and five Canadian provinces have died from this devastating disease. (see map below) The disease is named for the white fungus,</a:t>
            </a:r>
            <a:r>
              <a:rPr lang="en" sz="1100" i="1">
                <a:solidFill>
                  <a:schemeClr val="dk1"/>
                </a:solidFill>
                <a:highlight>
                  <a:srgbClr val="FFFFFF"/>
                </a:highlight>
                <a:latin typeface="Verdana"/>
                <a:ea typeface="Verdana"/>
                <a:cs typeface="Verdana"/>
                <a:sym typeface="Verdana"/>
              </a:rPr>
              <a:t>Pseudogymnoascus destructans</a:t>
            </a:r>
            <a:r>
              <a:rPr lang="en" sz="1100">
                <a:solidFill>
                  <a:schemeClr val="dk1"/>
                </a:solidFill>
                <a:highlight>
                  <a:srgbClr val="FFFFFF"/>
                </a:highlight>
                <a:latin typeface="Verdana"/>
                <a:ea typeface="Verdana"/>
                <a:cs typeface="Verdana"/>
                <a:sym typeface="Verdana"/>
              </a:rPr>
              <a:t>, that infects skin of the muzzle, ears, and wings of hibernating bats. In April 2014, WNS was confirmed in </a:t>
            </a:r>
            <a:r>
              <a:rPr lang="en" sz="1100" u="sng">
                <a:solidFill>
                  <a:schemeClr val="hlink"/>
                </a:solidFill>
                <a:highlight>
                  <a:srgbClr val="FFFFFF"/>
                </a:highlight>
                <a:latin typeface="Verdana"/>
                <a:ea typeface="Verdana"/>
                <a:cs typeface="Verdana"/>
                <a:sym typeface="Verdana"/>
                <a:hlinkClick r:id="rId3"/>
              </a:rPr>
              <a:t>Michigan</a:t>
            </a:r>
            <a:r>
              <a:rPr lang="en" sz="1100">
                <a:solidFill>
                  <a:schemeClr val="dk1"/>
                </a:solidFill>
                <a:highlight>
                  <a:srgbClr val="FFFFFF"/>
                </a:highlight>
                <a:latin typeface="Verdana"/>
                <a:ea typeface="Verdana"/>
                <a:cs typeface="Verdana"/>
                <a:sym typeface="Verdana"/>
              </a:rPr>
              <a:t>and </a:t>
            </a:r>
            <a:r>
              <a:rPr lang="en" sz="1100" u="sng">
                <a:solidFill>
                  <a:schemeClr val="hlink"/>
                </a:solidFill>
                <a:highlight>
                  <a:srgbClr val="FFFFFF"/>
                </a:highlight>
                <a:latin typeface="Verdana"/>
                <a:ea typeface="Verdana"/>
                <a:cs typeface="Verdana"/>
                <a:sym typeface="Verdana"/>
                <a:hlinkClick r:id="rId4"/>
              </a:rPr>
              <a:t>Wisconsin</a:t>
            </a:r>
            <a:r>
              <a:rPr lang="en" sz="1100">
                <a:solidFill>
                  <a:schemeClr val="dk1"/>
                </a:solidFill>
                <a:highlight>
                  <a:srgbClr val="FFFFFF"/>
                </a:highlight>
                <a:latin typeface="Verdana"/>
                <a:ea typeface="Verdana"/>
                <a:cs typeface="Verdana"/>
                <a:sym typeface="Verdana"/>
              </a:rPr>
              <a:t>.</a:t>
            </a: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3C3C3C"/>
                </a:solidFill>
                <a:latin typeface="Times New Roman"/>
                <a:ea typeface="Times New Roman"/>
                <a:cs typeface="Times New Roman"/>
                <a:sym typeface="Times New Roman"/>
              </a:rPr>
              <a:t>Truth Will Out: Fracking Has Tainted Ground Water</a:t>
            </a:r>
          </a:p>
        </p:txBody>
      </p:sp>
      <p:sp>
        <p:nvSpPr>
          <p:cNvPr id="176" name="Shape 17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150">
                <a:solidFill>
                  <a:srgbClr val="3C3C3C"/>
                </a:solidFill>
                <a:latin typeface="Times New Roman"/>
                <a:ea typeface="Times New Roman"/>
                <a:cs typeface="Times New Roman"/>
                <a:sym typeface="Times New Roman"/>
              </a:rPr>
              <a:t>Giving the lie to gas drillers' long-standing insistence that hydraulic fracturing to release shale oil and gas has never contaminated drinking water supplies, the Environmental Protection Agency announced that it had </a:t>
            </a:r>
            <a:r>
              <a:rPr lang="en" sz="1150" b="1">
                <a:solidFill>
                  <a:srgbClr val="916A2A"/>
                </a:solidFill>
                <a:latin typeface="Times New Roman"/>
                <a:ea typeface="Times New Roman"/>
                <a:cs typeface="Times New Roman"/>
                <a:sym typeface="Times New Roman"/>
                <a:hlinkClick r:id="rId3"/>
              </a:rPr>
              <a:t>detected chemicals associated with fracking in groundwater in Wyoming</a:t>
            </a:r>
            <a:r>
              <a:rPr lang="en" sz="1150">
                <a:solidFill>
                  <a:srgbClr val="3C3C3C"/>
                </a:solidFill>
                <a:latin typeface="Times New Roman"/>
                <a:ea typeface="Times New Roman"/>
                <a:cs typeface="Times New Roman"/>
                <a:sym typeface="Times New Roman"/>
              </a:rPr>
              <a:t>. Earlier, EWG's own investigation uncovered a long-forgotten 1987 EPA report that found </a:t>
            </a:r>
            <a:r>
              <a:rPr lang="en" sz="1150" b="1">
                <a:solidFill>
                  <a:srgbClr val="916A2A"/>
                </a:solidFill>
                <a:latin typeface="Times New Roman"/>
                <a:ea typeface="Times New Roman"/>
                <a:cs typeface="Times New Roman"/>
                <a:sym typeface="Times New Roman"/>
                <a:hlinkClick r:id="rId4"/>
              </a:rPr>
              <a:t>fracking-related contamination in water wells used by West Virginia residents</a:t>
            </a:r>
            <a:r>
              <a:rPr lang="en" sz="1150">
                <a:solidFill>
                  <a:srgbClr val="3C3C3C"/>
                </a:solidFill>
                <a:latin typeface="Times New Roman"/>
                <a:ea typeface="Times New Roman"/>
                <a:cs typeface="Times New Roman"/>
                <a:sym typeface="Times New Roman"/>
              </a:rPr>
              <a:t>. In the face of mounting public pressure, meanwhile,</a:t>
            </a:r>
            <a:r>
              <a:rPr lang="en" sz="1150" b="1">
                <a:solidFill>
                  <a:srgbClr val="916A2A"/>
                </a:solidFill>
                <a:latin typeface="Times New Roman"/>
                <a:ea typeface="Times New Roman"/>
                <a:cs typeface="Times New Roman"/>
                <a:sym typeface="Times New Roman"/>
                <a:hlinkClick r:id="rId5"/>
              </a:rPr>
              <a:t>regulators decided to postpone action</a:t>
            </a:r>
            <a:r>
              <a:rPr lang="en" sz="1150">
                <a:solidFill>
                  <a:srgbClr val="3C3C3C"/>
                </a:solidFill>
                <a:latin typeface="Times New Roman"/>
                <a:ea typeface="Times New Roman"/>
                <a:cs typeface="Times New Roman"/>
                <a:sym typeface="Times New Roman"/>
              </a:rPr>
              <a:t> on rules that could open the door to widespread drilling and fracking in the vast Delaware River watershed.</a:t>
            </a:r>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Keystone XL Pipeline Decision</a:t>
            </a:r>
          </a:p>
        </p:txBody>
      </p:sp>
      <p:sp>
        <p:nvSpPr>
          <p:cNvPr id="182" name="Shape 1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a:solidFill>
                  <a:srgbClr val="6E6E6E"/>
                </a:solidFill>
              </a:rPr>
              <a:t>The Keystone XL pipeline, which may one day carry crude oil from Canada's oil sands to refineries along the U.S. Gulf Coast, has been contested since it began receiving attention earlier this year. After </a:t>
            </a:r>
            <a:r>
              <a:rPr lang="en" sz="1050" u="sng">
                <a:solidFill>
                  <a:srgbClr val="2E7061"/>
                </a:solidFill>
                <a:hlinkClick r:id="rId3"/>
              </a:rPr>
              <a:t>protests from environmentalists</a:t>
            </a:r>
            <a:r>
              <a:rPr lang="en" sz="1050">
                <a:solidFill>
                  <a:srgbClr val="6E6E6E"/>
                </a:solidFill>
              </a:rPr>
              <a:t> and activists, the Obama administration announced it would delay its decision on the pipeline. </a:t>
            </a:r>
            <a:r>
              <a:rPr lang="en" sz="1050" u="sng">
                <a:solidFill>
                  <a:srgbClr val="2E7061"/>
                </a:solidFill>
                <a:hlinkClick r:id="rId4"/>
              </a:rPr>
              <a:t>Over 1,200 people were arrested during a sit-in protest</a:t>
            </a:r>
            <a:r>
              <a:rPr lang="en" sz="1050">
                <a:solidFill>
                  <a:srgbClr val="6E6E6E"/>
                </a:solidFill>
              </a:rPr>
              <a:t> in front of the White House against the pipeline. The pipeline builder, TransCanada, reached an agreement with Nebraska in November to </a:t>
            </a:r>
            <a:r>
              <a:rPr lang="en" sz="1050" u="sng">
                <a:solidFill>
                  <a:srgbClr val="2E7061"/>
                </a:solidFill>
                <a:hlinkClick r:id="rId5"/>
              </a:rPr>
              <a:t>re-route the pipeline away from a major water source</a:t>
            </a:r>
            <a:r>
              <a:rPr lang="en" sz="1050">
                <a:solidFill>
                  <a:srgbClr val="6E6E6E"/>
                </a:solidFill>
              </a:rPr>
              <a:t>. Nebraska Governor Dave Heineman signed two bills in November that will affect the Keystone XL and any future oil pipelines in the state. One law allows the state to perform an environmental review of pipeline projects and the other "asserts Nebraska's authority over future oil pipeline projects,"</a:t>
            </a:r>
            <a:r>
              <a:rPr lang="en" sz="1050" u="sng">
                <a:solidFill>
                  <a:srgbClr val="2E7061"/>
                </a:solidFill>
                <a:hlinkClick r:id="rId6"/>
              </a:rPr>
              <a:t>reported the Associated Press</a:t>
            </a:r>
            <a:r>
              <a:rPr lang="en" sz="1050">
                <a:solidFill>
                  <a:srgbClr val="6E6E6E"/>
                </a:solidFill>
              </a:rPr>
              <a:t>. In mid-December, TransCanada's CEO expressed his fear that the Keystone XL has become tied to larger U.S. energy policy issues. Russ Girling said the pipeline's debate "</a:t>
            </a:r>
            <a:r>
              <a:rPr lang="en" sz="1050" u="sng">
                <a:solidFill>
                  <a:srgbClr val="2E7061"/>
                </a:solidFill>
                <a:hlinkClick r:id="rId7"/>
              </a:rPr>
              <a:t>has gone off on tangents</a:t>
            </a:r>
            <a:r>
              <a:rPr lang="en" sz="1050">
                <a:solidFill>
                  <a:srgbClr val="6E6E6E"/>
                </a:solidFill>
              </a:rPr>
              <a:t>." Meanwhile, HuffPost's Tom Zeller reported on the pipeline's fuzzy math and "persistent illusion of jobs, jobs and more jobs."</a:t>
            </a: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East Coast Hurricane And Earthquake</a:t>
            </a:r>
          </a:p>
        </p:txBody>
      </p:sp>
      <p:sp>
        <p:nvSpPr>
          <p:cNvPr id="188" name="Shape 1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a:solidFill>
                  <a:srgbClr val="000000"/>
                </a:solidFill>
              </a:rPr>
              <a:t>In late August, a </a:t>
            </a:r>
            <a:r>
              <a:rPr lang="en" sz="1050" u="sng">
                <a:solidFill>
                  <a:srgbClr val="000000"/>
                </a:solidFill>
                <a:hlinkClick r:id="rId3"/>
              </a:rPr>
              <a:t>5.8 magnitude earthquake struck in Virginia</a:t>
            </a:r>
            <a:r>
              <a:rPr lang="en" sz="1050">
                <a:solidFill>
                  <a:srgbClr val="000000"/>
                </a:solidFill>
              </a:rPr>
              <a:t>, rattling the nation's capital. It was also felt in New York City. </a:t>
            </a:r>
            <a:r>
              <a:rPr lang="en" sz="1050" u="sng">
                <a:solidFill>
                  <a:srgbClr val="000000"/>
                </a:solidFill>
                <a:hlinkClick r:id="rId3"/>
              </a:rPr>
              <a:t>The Washington Monument</a:t>
            </a:r>
            <a:r>
              <a:rPr lang="en" sz="1050">
                <a:solidFill>
                  <a:srgbClr val="000000"/>
                </a:solidFill>
              </a:rPr>
              <a:t> and the Washington National Cathedral both sustained damage in the quake. Within a week, </a:t>
            </a:r>
            <a:r>
              <a:rPr lang="en" sz="1050" u="sng">
                <a:solidFill>
                  <a:srgbClr val="000000"/>
                </a:solidFill>
                <a:hlinkClick r:id="rId4"/>
              </a:rPr>
              <a:t>Hurricane Irene hit the East Coast of the U.S.</a:t>
            </a:r>
            <a:r>
              <a:rPr lang="en" sz="1050">
                <a:solidFill>
                  <a:srgbClr val="000000"/>
                </a:solidFill>
              </a:rPr>
              <a:t> Although the hurricane made landfall near New York City, the damage there was much less than expected. Unfortunately, damage was much more severe in Upstate New York and Vermont. The cost of the damage in Vermont alone has been estimated to be as much as $100 million.</a:t>
            </a:r>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Texas Drought</a:t>
            </a:r>
          </a:p>
        </p:txBody>
      </p:sp>
      <p:sp>
        <p:nvSpPr>
          <p:cNvPr id="194" name="Shape 19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a:solidFill>
                  <a:srgbClr val="6E6E6E"/>
                </a:solidFill>
              </a:rPr>
              <a:t>Throughout 2011, Texas experienced its single-worst drought since record keeping began, with an </a:t>
            </a:r>
            <a:r>
              <a:rPr lang="en" sz="1050" u="sng">
                <a:solidFill>
                  <a:srgbClr val="2E7061"/>
                </a:solidFill>
                <a:hlinkClick r:id="rId3"/>
              </a:rPr>
              <a:t>average of 12 inches of rain falling across the state</a:t>
            </a:r>
            <a:r>
              <a:rPr lang="en" sz="1050">
                <a:solidFill>
                  <a:srgbClr val="6E6E6E"/>
                </a:solidFill>
              </a:rPr>
              <a:t> since January. The</a:t>
            </a:r>
            <a:r>
              <a:rPr lang="en" sz="1050" u="sng">
                <a:solidFill>
                  <a:srgbClr val="2E7061"/>
                </a:solidFill>
                <a:hlinkClick r:id="rId4"/>
              </a:rPr>
              <a:t>drought has also impacted the cattle industry</a:t>
            </a:r>
            <a:r>
              <a:rPr lang="en" sz="1050">
                <a:solidFill>
                  <a:srgbClr val="6E6E6E"/>
                </a:solidFill>
              </a:rPr>
              <a:t>. 600,000 cows, or 12 percent of the state's population, have been moved or slaughtered since January. Interestingly, low water levels and receding lakes have </a:t>
            </a:r>
            <a:r>
              <a:rPr lang="en" sz="1050" u="sng">
                <a:solidFill>
                  <a:srgbClr val="2E7061"/>
                </a:solidFill>
                <a:hlinkClick r:id="rId5"/>
              </a:rPr>
              <a:t>revealed previously-hidden ghost towns, fossils and graves</a:t>
            </a:r>
            <a:r>
              <a:rPr lang="en" sz="1050">
                <a:solidFill>
                  <a:srgbClr val="6E6E6E"/>
                </a:solidFill>
              </a:rPr>
              <a:t>.</a:t>
            </a: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2012</a:t>
            </a:r>
          </a:p>
        </p:txBody>
      </p:sp>
      <p:sp>
        <p:nvSpPr>
          <p:cNvPr id="200" name="Shape 200"/>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Shell Arctic Drilling</a:t>
            </a:r>
          </a:p>
        </p:txBody>
      </p:sp>
      <p:sp>
        <p:nvSpPr>
          <p:cNvPr id="206" name="Shape 2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u="sng">
                <a:solidFill>
                  <a:srgbClr val="2E7061"/>
                </a:solidFill>
                <a:hlinkClick r:id="rId3"/>
              </a:rPr>
              <a:t>Shell's exploratory drilling in the Arctic</a:t>
            </a:r>
            <a:r>
              <a:rPr lang="en" sz="1050">
                <a:solidFill>
                  <a:srgbClr val="6E6E6E"/>
                </a:solidFill>
              </a:rPr>
              <a:t>sparked anger this year among concerned locals and environmentalists. According to the Associated Press, Shell finished preliminary drilling at a well in the Chukchi Sea and one in the Beaufort Sea. In this July 14 photo, a Shell drilling ship drifts near the Alaska coast, raising questions about the company's preparedness. Greenpeace and The Yes Lab launched a hoax campaign to challenge </a:t>
            </a:r>
            <a:r>
              <a:rPr lang="en" sz="1050" u="sng">
                <a:solidFill>
                  <a:srgbClr val="2E7061"/>
                </a:solidFill>
                <a:hlinkClick r:id="rId4"/>
              </a:rPr>
              <a:t>Shell's drilling plans</a:t>
            </a:r>
            <a:r>
              <a:rPr lang="en" sz="1050">
                <a:solidFill>
                  <a:srgbClr val="6E6E6E"/>
                </a:solidFill>
              </a:rPr>
              <a:t>, and Paul McCartney argued, "</a:t>
            </a:r>
            <a:r>
              <a:rPr lang="en" sz="1050" u="sng">
                <a:solidFill>
                  <a:srgbClr val="2E7061"/>
                </a:solidFill>
                <a:hlinkClick r:id="rId5"/>
              </a:rPr>
              <a:t>As the ice retreats,</a:t>
            </a:r>
            <a:r>
              <a:rPr lang="en" sz="1050">
                <a:solidFill>
                  <a:srgbClr val="6E6E6E"/>
                </a:solidFill>
              </a:rPr>
              <a:t> the oil giants are moving in. Instead of seeing the melting as a grave warning to humanity, they're eyeing the previously inaccessible oil beneath the seabed at the top of the world. They're exploiting the disappearance of the ice to drill for the very same fuel that caused the melting in the first place."</a:t>
            </a:r>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Superstorm Sandy</a:t>
            </a:r>
          </a:p>
        </p:txBody>
      </p:sp>
      <p:sp>
        <p:nvSpPr>
          <p:cNvPr id="212" name="Shape 21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u="sng">
                <a:solidFill>
                  <a:srgbClr val="2E7061"/>
                </a:solidFill>
                <a:hlinkClick r:id="rId3"/>
              </a:rPr>
              <a:t>Hurricane Sandy </a:t>
            </a:r>
            <a:r>
              <a:rPr lang="en" sz="1050">
                <a:solidFill>
                  <a:srgbClr val="6E6E6E"/>
                </a:solidFill>
              </a:rPr>
              <a:t>made landfall in Jamaica on Wednesday, October 24, 2012. The storm turned deadly in the Caribbean, and a hurricane/winter storm hybrid decimated regions along the U.S. East Coast. In the storm's aftermath, HuffPost found that some of Sandy's damage was the result of </a:t>
            </a:r>
            <a:r>
              <a:rPr lang="en" sz="1050" u="sng">
                <a:solidFill>
                  <a:srgbClr val="2E7061"/>
                </a:solidFill>
                <a:hlinkClick r:id="rId4"/>
              </a:rPr>
              <a:t>poor coastal development plans</a:t>
            </a:r>
            <a:r>
              <a:rPr lang="en" sz="1050">
                <a:solidFill>
                  <a:srgbClr val="6E6E6E"/>
                </a:solidFill>
              </a:rPr>
              <a:t> and emergency preparedness failures.</a:t>
            </a:r>
          </a:p>
        </p:txBody>
      </p:sp>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Arctic Ice Melt</a:t>
            </a:r>
          </a:p>
        </p:txBody>
      </p:sp>
      <p:sp>
        <p:nvSpPr>
          <p:cNvPr id="218" name="Shape 2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u="sng">
                <a:solidFill>
                  <a:srgbClr val="2E7061"/>
                </a:solidFill>
                <a:hlinkClick r:id="rId3"/>
              </a:rPr>
              <a:t>Arctic sea ice levels</a:t>
            </a:r>
            <a:r>
              <a:rPr lang="en" sz="1050">
                <a:solidFill>
                  <a:srgbClr val="6E6E6E"/>
                </a:solidFill>
              </a:rPr>
              <a:t> hit record lows this September, the ice extent covering 49 percent below the 1979 average, when satellite records began. Scientists continued to emphasize the role that humans play in these changes. "It's crystal clear. If we burn all the fossil fuels, we create certain disaster," NASA scientist James Hansen warned.</a:t>
            </a:r>
          </a:p>
        </p:txBody>
      </p:sp>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Keystone Battle Continues in 2012</a:t>
            </a:r>
          </a:p>
        </p:txBody>
      </p:sp>
      <p:sp>
        <p:nvSpPr>
          <p:cNvPr id="224" name="Shape 22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battle on Fracking continues </a:t>
            </a:r>
          </a:p>
        </p:txBody>
      </p:sp>
      <p:sp>
        <p:nvSpPr>
          <p:cNvPr id="230" name="Shape 2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3"/>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Consequences of Climate Change</a:t>
            </a:r>
          </a:p>
        </p:txBody>
      </p:sp>
      <p:sp>
        <p:nvSpPr>
          <p:cNvPr id="3" name="Shape 104"/>
          <p:cNvSpPr txBox="1">
            <a:spLocks noGrp="1"/>
          </p:cNvSpPr>
          <p:nvPr>
            <p:ph type="body" idx="4294967295"/>
          </p:nvPr>
        </p:nvSpPr>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gn="ctr">
              <a:spcAft>
                <a:spcPts val="0"/>
              </a:spcAft>
              <a:buNone/>
            </a:pPr>
            <a:r>
              <a:rPr lang="en-US" sz="1500">
                <a:latin typeface="Arial" pitchFamily="18"/>
                <a:cs typeface="Arial" pitchFamily="2"/>
              </a:rPr>
              <a:t>Effect</a:t>
            </a:r>
          </a:p>
        </p:txBody>
      </p:sp>
      <p:sp>
        <p:nvSpPr>
          <p:cNvPr id="4" name="Shape 105"/>
          <p:cNvSpPr txBox="1">
            <a:spLocks noGrp="1"/>
          </p:cNvSpPr>
          <p:nvPr>
            <p:ph type="body" idx="4294967295"/>
          </p:nvPr>
        </p:nvSpPr>
        <p:spPr>
          <a:xfrm>
            <a:off x="1485900" y="1828710"/>
            <a:ext cx="2948670" cy="296325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85000"/>
              <a:buFont typeface="Arial" pitchFamily="32"/>
              <a:buChar char="•"/>
            </a:pPr>
            <a:r>
              <a:rPr lang="en-US" sz="1800">
                <a:latin typeface="Arial" pitchFamily="18"/>
                <a:cs typeface="Arial" pitchFamily="2"/>
              </a:rPr>
              <a:t>Receding polar ice caps</a:t>
            </a:r>
          </a:p>
          <a:p>
            <a:pPr marL="137160" indent="-39690">
              <a:spcBef>
                <a:spcPts val="359"/>
              </a:spcBef>
              <a:spcAft>
                <a:spcPts val="0"/>
              </a:spcAft>
              <a:buNone/>
            </a:pPr>
            <a:endParaRPr lang="en-US" sz="1800">
              <a:latin typeface="Arial" pitchFamily="18"/>
              <a:cs typeface="Arial" pitchFamily="2"/>
            </a:endParaRPr>
          </a:p>
          <a:p>
            <a:pPr marL="137160" indent="-39690">
              <a:spcBef>
                <a:spcPts val="359"/>
              </a:spcBef>
              <a:spcAft>
                <a:spcPts val="0"/>
              </a:spcAft>
              <a:buNone/>
            </a:pPr>
            <a:endParaRPr lang="en-US" sz="1800">
              <a:latin typeface="Arial" pitchFamily="18"/>
              <a:cs typeface="Arial" pitchFamily="2"/>
            </a:endParaRPr>
          </a:p>
          <a:p>
            <a:pPr marL="137160" indent="-39690">
              <a:spcBef>
                <a:spcPts val="359"/>
              </a:spcBef>
              <a:spcAft>
                <a:spcPts val="0"/>
              </a:spcAft>
              <a:buNone/>
            </a:pPr>
            <a:endParaRPr lang="en-US" sz="1800">
              <a:latin typeface="Arial" pitchFamily="18"/>
              <a:cs typeface="Arial" pitchFamily="2"/>
            </a:endParaRP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Melting of permafrost</a:t>
            </a:r>
          </a:p>
          <a:p>
            <a:pPr marL="0" indent="0">
              <a:spcBef>
                <a:spcPts val="359"/>
              </a:spcBef>
              <a:spcAft>
                <a:spcPts val="0"/>
              </a:spcAft>
              <a:buNone/>
            </a:pPr>
            <a:endParaRPr lang="en-US" sz="1800">
              <a:latin typeface="Arial" pitchFamily="18"/>
              <a:cs typeface="Arial" pitchFamily="2"/>
            </a:endParaRPr>
          </a:p>
          <a:p>
            <a:pPr marL="0" indent="0">
              <a:spcBef>
                <a:spcPts val="359"/>
              </a:spcBef>
              <a:spcAft>
                <a:spcPts val="0"/>
              </a:spcAft>
              <a:buNone/>
            </a:pPr>
            <a:endParaRPr lang="en-US" sz="1800">
              <a:latin typeface="Arial" pitchFamily="18"/>
              <a:cs typeface="Arial" pitchFamily="2"/>
            </a:endParaRPr>
          </a:p>
          <a:p>
            <a:pPr marL="0" indent="0">
              <a:spcBef>
                <a:spcPts val="359"/>
              </a:spcBef>
              <a:spcAft>
                <a:spcPts val="0"/>
              </a:spcAft>
              <a:buNone/>
            </a:pPr>
            <a:endParaRPr lang="en-US" sz="1800">
              <a:latin typeface="Arial" pitchFamily="18"/>
              <a:cs typeface="Arial" pitchFamily="2"/>
            </a:endParaRP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Changes atmospheric energy balance – why?</a:t>
            </a:r>
          </a:p>
        </p:txBody>
      </p:sp>
      <p:sp>
        <p:nvSpPr>
          <p:cNvPr id="5" name="Shape 106"/>
          <p:cNvSpPr txBox="1">
            <a:spLocks noGrp="1"/>
          </p:cNvSpPr>
          <p:nvPr>
            <p:ph type="body" idx="4294967295"/>
          </p:nvPr>
        </p:nvSpPr>
        <p:spPr>
          <a:xfrm>
            <a:off x="4709159" y="1257389"/>
            <a:ext cx="2948670" cy="4795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gn="ctr">
              <a:spcAft>
                <a:spcPts val="0"/>
              </a:spcAft>
              <a:buNone/>
            </a:pPr>
            <a:r>
              <a:rPr lang="en-US" sz="1500">
                <a:latin typeface="Arial" pitchFamily="18"/>
                <a:cs typeface="Arial" pitchFamily="2"/>
              </a:rPr>
              <a:t>Environmental Consequences</a:t>
            </a:r>
          </a:p>
        </p:txBody>
      </p:sp>
      <p:sp>
        <p:nvSpPr>
          <p:cNvPr id="6" name="Shape 107"/>
          <p:cNvSpPr txBox="1">
            <a:spLocks noGrp="1"/>
          </p:cNvSpPr>
          <p:nvPr>
            <p:ph type="body" idx="4294967295"/>
          </p:nvPr>
        </p:nvSpPr>
        <p:spPr>
          <a:xfrm>
            <a:off x="4709159" y="1828710"/>
            <a:ext cx="3215430" cy="296325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85000"/>
              <a:buFont typeface="Arial" pitchFamily="32"/>
              <a:buChar char="•"/>
            </a:pPr>
            <a:r>
              <a:rPr lang="en-US" sz="1800">
                <a:latin typeface="Arial" pitchFamily="18"/>
                <a:cs typeface="Arial" pitchFamily="2"/>
              </a:rPr>
              <a:t>Sea level rise (although due primarily to thermal expansion)</a:t>
            </a:r>
          </a:p>
          <a:p>
            <a:pPr marL="0" indent="0">
              <a:spcAft>
                <a:spcPts val="0"/>
              </a:spcAft>
              <a:buNone/>
            </a:pPr>
            <a:endParaRPr lang="en-US" sz="1800">
              <a:latin typeface="Arial" pitchFamily="18"/>
              <a:cs typeface="Arial" pitchFamily="2"/>
            </a:endParaRP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Messes up transportation routes</a:t>
            </a: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Releases methane – potent greenhouse gas</a:t>
            </a:r>
          </a:p>
          <a:p>
            <a:pPr marL="0" indent="0">
              <a:spcBef>
                <a:spcPts val="359"/>
              </a:spcBef>
              <a:spcAft>
                <a:spcPts val="0"/>
              </a:spcAft>
              <a:buNone/>
            </a:pPr>
            <a:endParaRPr lang="en-US" sz="1800">
              <a:latin typeface="Arial" pitchFamily="18"/>
              <a:cs typeface="Arial" pitchFamily="2"/>
            </a:endParaRPr>
          </a:p>
          <a:p>
            <a:pPr marL="0" indent="0">
              <a:spcBef>
                <a:spcPts val="359"/>
              </a:spcBef>
              <a:spcAft>
                <a:spcPts val="0"/>
              </a:spcAft>
              <a:buClr>
                <a:srgbClr val="93A299"/>
              </a:buClr>
              <a:buSzPct val="85000"/>
              <a:buFont typeface="Arial" pitchFamily="32"/>
              <a:buChar char="•"/>
            </a:pPr>
            <a:r>
              <a:rPr lang="en-US" sz="1800">
                <a:latin typeface="Arial" pitchFamily="18"/>
                <a:cs typeface="Arial" pitchFamily="2"/>
              </a:rPr>
              <a:t>Altered climates in various places around the globe</a:t>
            </a:r>
          </a:p>
        </p:txBody>
      </p:sp>
    </p:spTree>
    <p:extLst>
      <p:ext uri="{BB962C8B-B14F-4D97-AF65-F5344CB8AC3E}">
        <p14:creationId xmlns:p14="http://schemas.microsoft.com/office/powerpoint/2010/main" val="24733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BPA controversy continues </a:t>
            </a:r>
          </a:p>
        </p:txBody>
      </p:sp>
      <p:sp>
        <p:nvSpPr>
          <p:cNvPr id="236" name="Shape 23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SeaWorld Lawsuits </a:t>
            </a:r>
          </a:p>
        </p:txBody>
      </p:sp>
      <p:sp>
        <p:nvSpPr>
          <p:cNvPr id="242" name="Shape 2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050">
                <a:solidFill>
                  <a:srgbClr val="6E6E6E"/>
                </a:solidFill>
              </a:rPr>
              <a:t>SeaWorld was in the spotlight this year as video emerged of a 2006 "near death" incident </a:t>
            </a:r>
            <a:r>
              <a:rPr lang="en" sz="1050" u="sng">
                <a:solidFill>
                  <a:srgbClr val="2E7061"/>
                </a:solidFill>
                <a:hlinkClick r:id="rId3"/>
              </a:rPr>
              <a:t>between a trainer and a SeaWorld orca</a:t>
            </a:r>
            <a:r>
              <a:rPr lang="en" sz="1050">
                <a:solidFill>
                  <a:srgbClr val="6E6E6E"/>
                </a:solidFill>
              </a:rPr>
              <a:t>. The footage was shown at a trial on the death of trainer Dawn Brancheau. </a:t>
            </a:r>
            <a:r>
              <a:rPr lang="en" sz="1050" u="sng">
                <a:solidFill>
                  <a:srgbClr val="2E7061"/>
                </a:solidFill>
                <a:hlinkClick r:id="rId4"/>
              </a:rPr>
              <a:t>SeaWorld was also accused by PETA</a:t>
            </a:r>
            <a:r>
              <a:rPr lang="en" sz="1050">
                <a:solidFill>
                  <a:srgbClr val="6E6E6E"/>
                </a:solidFill>
              </a:rPr>
              <a:t> of violating the 13th Amendment on slavery. PETA complaining that the whales "were forcibly taken from their families and natural habitats, are held captive at SeaWorld San Diego and SeaWorld Orlando, denied everything that is natural to them, subjected to artificial insemination or sperm collection to breed performers for Defendants' shows, and forced to perform, all for Defendants' profit." The historic case was later dismissed by a federal judge.</a:t>
            </a:r>
          </a:p>
          <a:p>
            <a:pPr lvl="0" rtl="0">
              <a:spcBef>
                <a:spcPts val="0"/>
              </a:spcBef>
              <a:buNone/>
            </a:pPr>
            <a:endParaRPr sz="1050">
              <a:solidFill>
                <a:srgbClr val="6E6E6E"/>
              </a:solidFill>
            </a:endParaRPr>
          </a:p>
          <a:p>
            <a:pPr lvl="0" rtl="0">
              <a:spcBef>
                <a:spcPts val="0"/>
              </a:spcBef>
              <a:buNone/>
            </a:pPr>
            <a:r>
              <a:rPr lang="en" sz="1050">
                <a:solidFill>
                  <a:srgbClr val="6E6E6E"/>
                </a:solidFill>
              </a:rPr>
              <a:t>Also- exotic captive animals released and killed. </a:t>
            </a:r>
          </a:p>
          <a:p>
            <a:pPr lvl="0">
              <a:spcBef>
                <a:spcPts val="0"/>
              </a:spcBef>
              <a:buNone/>
            </a:pPr>
            <a:r>
              <a:rPr lang="en" sz="1050">
                <a:solidFill>
                  <a:srgbClr val="6E6E6E"/>
                </a:solidFill>
              </a:rPr>
              <a:t>Successful captive breeding programs </a:t>
            </a:r>
          </a:p>
        </p:txBody>
      </p:sp>
    </p:spTree>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West Nile Outbreak</a:t>
            </a:r>
          </a:p>
        </p:txBody>
      </p:sp>
      <p:sp>
        <p:nvSpPr>
          <p:cNvPr id="248" name="Shape 2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a:solidFill>
                  <a:srgbClr val="6E6E6E"/>
                </a:solidFill>
              </a:rPr>
              <a:t>The U.S. experienced one of its worst </a:t>
            </a:r>
            <a:r>
              <a:rPr lang="en" sz="1050" u="sng">
                <a:solidFill>
                  <a:srgbClr val="2E7061"/>
                </a:solidFill>
                <a:hlinkClick r:id="rId3"/>
              </a:rPr>
              <a:t>West Nile virus outbreaks</a:t>
            </a:r>
            <a:r>
              <a:rPr lang="en" sz="1050">
                <a:solidFill>
                  <a:srgbClr val="6E6E6E"/>
                </a:solidFill>
              </a:rPr>
              <a:t> ever, thanks in part to weather conditions. </a:t>
            </a:r>
            <a:r>
              <a:rPr lang="en" sz="1050" u="sng">
                <a:solidFill>
                  <a:srgbClr val="2E7061"/>
                </a:solidFill>
                <a:hlinkClick r:id="rId4"/>
              </a:rPr>
              <a:t>The aerial spraying of pesticides</a:t>
            </a:r>
            <a:r>
              <a:rPr lang="en" sz="1050">
                <a:solidFill>
                  <a:srgbClr val="6E6E6E"/>
                </a:solidFill>
              </a:rPr>
              <a:t> to battle disease-carrying mosquitoes faced opposition from some residents and scientists who argued it's ineffective and potentially dangerous. As one concerned activist told HuffPost's Lynne Peeples, "How many times have they told us something was safe and then 10 years later it comes out that it's not safe?"</a:t>
            </a:r>
          </a:p>
        </p:txBody>
      </p:sp>
    </p:spTree>
  </p:cSld>
  <p:clrMapOvr>
    <a:masterClrMapping/>
  </p:clrMapOvr>
  <p:transition xmlns:p14="http://schemas.microsoft.com/office/powerpoint/2010/mai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Extreme Weather</a:t>
            </a:r>
          </a:p>
        </p:txBody>
      </p:sp>
      <p:sp>
        <p:nvSpPr>
          <p:cNvPr id="254" name="Shape 2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36363"/>
              </a:lnSpc>
              <a:spcBef>
                <a:spcPts val="1500"/>
              </a:spcBef>
              <a:spcAft>
                <a:spcPts val="0"/>
              </a:spcAft>
              <a:buClr>
                <a:schemeClr val="dk1"/>
              </a:buClr>
              <a:buSzPct val="100000"/>
              <a:buFont typeface="Arial"/>
              <a:buNone/>
            </a:pPr>
            <a:r>
              <a:rPr lang="en" sz="1100">
                <a:solidFill>
                  <a:srgbClr val="6E6E6E"/>
                </a:solidFill>
              </a:rPr>
              <a:t>The U.S. suffered through a severe </a:t>
            </a:r>
            <a:r>
              <a:rPr lang="en" sz="1100" u="sng">
                <a:solidFill>
                  <a:srgbClr val="2E7061"/>
                </a:solidFill>
                <a:hlinkClick r:id="rId3"/>
              </a:rPr>
              <a:t>heat wave</a:t>
            </a:r>
            <a:r>
              <a:rPr lang="en" sz="1100">
                <a:solidFill>
                  <a:srgbClr val="6E6E6E"/>
                </a:solidFill>
              </a:rPr>
              <a:t>, the </a:t>
            </a:r>
            <a:r>
              <a:rPr lang="en" sz="1100" u="sng">
                <a:solidFill>
                  <a:srgbClr val="2E7061"/>
                </a:solidFill>
                <a:hlinkClick r:id="rId4"/>
              </a:rPr>
              <a:t>worst drought</a:t>
            </a:r>
            <a:r>
              <a:rPr lang="en" sz="1100">
                <a:solidFill>
                  <a:srgbClr val="6E6E6E"/>
                </a:solidFill>
              </a:rPr>
              <a:t> since 1988, and a raging </a:t>
            </a:r>
            <a:r>
              <a:rPr lang="en" sz="1100" u="sng">
                <a:solidFill>
                  <a:srgbClr val="2E7061"/>
                </a:solidFill>
                <a:hlinkClick r:id="rId5"/>
              </a:rPr>
              <a:t>wildfire</a:t>
            </a:r>
            <a:r>
              <a:rPr lang="en" sz="1100">
                <a:solidFill>
                  <a:srgbClr val="6E6E6E"/>
                </a:solidFill>
              </a:rPr>
              <a:t> season. Outside of the U.S., other nations also experienced extreme weather, and the Philippines was recently hit by </a:t>
            </a:r>
            <a:r>
              <a:rPr lang="en" sz="1100" u="sng">
                <a:solidFill>
                  <a:srgbClr val="2E7061"/>
                </a:solidFill>
                <a:hlinkClick r:id="rId6"/>
              </a:rPr>
              <a:t>Typhoon Bopha</a:t>
            </a:r>
            <a:r>
              <a:rPr lang="en" sz="1100">
                <a:solidFill>
                  <a:srgbClr val="6E6E6E"/>
                </a:solidFill>
              </a:rPr>
              <a:t>, which killed over 1,000 people. Many researchers are connecting the dots between </a:t>
            </a:r>
            <a:r>
              <a:rPr lang="en" sz="1100" u="sng">
                <a:solidFill>
                  <a:srgbClr val="2E7061"/>
                </a:solidFill>
                <a:hlinkClick r:id="rId7"/>
              </a:rPr>
              <a:t>some extreme weather trends and climate change</a:t>
            </a:r>
            <a:r>
              <a:rPr lang="en" sz="1100">
                <a:solidFill>
                  <a:srgbClr val="6E6E6E"/>
                </a:solidFill>
              </a:rPr>
              <a:t>. This year, NASA scientist James Hansen blamed three past heat waves on climate change, warning, "There is still time to act and avoid a worsening climate, but we are wasting precious time."</a:t>
            </a:r>
          </a:p>
          <a:p>
            <a:pPr lvl="0" rtl="0">
              <a:spcBef>
                <a:spcPts val="1500"/>
              </a:spcBef>
              <a:spcAft>
                <a:spcPts val="0"/>
              </a:spcAft>
              <a:buClr>
                <a:schemeClr val="dk1"/>
              </a:buClr>
              <a:buSzPct val="100000"/>
              <a:buFont typeface="Arial"/>
              <a:buNone/>
            </a:pPr>
            <a:endParaRPr sz="1100">
              <a:solidFill>
                <a:srgbClr val="6E6E6E"/>
              </a:solidFill>
              <a:highlight>
                <a:srgbClr val="0D0D0D"/>
              </a:highlight>
            </a:endParaRPr>
          </a:p>
          <a:p>
            <a:pPr lvl="0">
              <a:spcBef>
                <a:spcPts val="0"/>
              </a:spcBef>
              <a:buNone/>
            </a:pPr>
            <a:endParaRPr/>
          </a:p>
        </p:txBody>
      </p:sp>
    </p:spTree>
  </p:cSld>
  <p:clrMapOvr>
    <a:masterClrMapping/>
  </p:clrMapOvr>
  <p:transition xmlns:p14="http://schemas.microsoft.com/office/powerpoint/2010/mai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b="1">
                <a:solidFill>
                  <a:srgbClr val="000000"/>
                </a:solidFill>
              </a:rPr>
              <a:t>Drowning Nations</a:t>
            </a:r>
          </a:p>
        </p:txBody>
      </p:sp>
      <p:sp>
        <p:nvSpPr>
          <p:cNvPr id="260" name="Shape 2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50">
                <a:solidFill>
                  <a:srgbClr val="6E6E6E"/>
                </a:solidFill>
              </a:rPr>
              <a:t>Some low-lying countries and coastal cities grew increasingly concerned this year as projections suggested</a:t>
            </a:r>
            <a:r>
              <a:rPr lang="en" sz="1050" u="sng">
                <a:solidFill>
                  <a:srgbClr val="2E7061"/>
                </a:solidFill>
                <a:hlinkClick r:id="rId3"/>
              </a:rPr>
              <a:t> sea levels could rise</a:t>
            </a:r>
            <a:r>
              <a:rPr lang="en" sz="1050">
                <a:solidFill>
                  <a:srgbClr val="6E6E6E"/>
                </a:solidFill>
              </a:rPr>
              <a:t>, largely due to climate change, up to three feet by the year 2100. Former Maldives President Mohamed Nasheed expressed concern about his country, which could be </a:t>
            </a:r>
            <a:r>
              <a:rPr lang="en" sz="1050" u="sng">
                <a:solidFill>
                  <a:srgbClr val="2E7061"/>
                </a:solidFill>
                <a:hlinkClick r:id="rId4"/>
              </a:rPr>
              <a:t>uninhabitable</a:t>
            </a:r>
            <a:r>
              <a:rPr lang="en" sz="1050">
                <a:solidFill>
                  <a:srgbClr val="6E6E6E"/>
                </a:solidFill>
              </a:rPr>
              <a:t> by 2100, in his new documentary, </a:t>
            </a:r>
            <a:r>
              <a:rPr lang="en" sz="1050" u="sng">
                <a:solidFill>
                  <a:srgbClr val="2E7061"/>
                </a:solidFill>
                <a:hlinkClick r:id="rId5"/>
              </a:rPr>
              <a:t>"The Island President."</a:t>
            </a:r>
            <a:r>
              <a:rPr lang="en" sz="1050">
                <a:solidFill>
                  <a:srgbClr val="6E6E6E"/>
                </a:solidFill>
              </a:rPr>
              <a:t> He warned in a HuffPost interview, “</a:t>
            </a:r>
            <a:r>
              <a:rPr lang="en" sz="1050" u="sng">
                <a:solidFill>
                  <a:srgbClr val="2E7061"/>
                </a:solidFill>
                <a:hlinkClick r:id="rId6"/>
              </a:rPr>
              <a:t>What happens to the Maldives</a:t>
            </a:r>
            <a:r>
              <a:rPr lang="en" sz="1050">
                <a:solidFill>
                  <a:srgbClr val="6E6E6E"/>
                </a:solidFill>
              </a:rPr>
              <a:t>today is going to happen to everyone else tomorrow.”</a:t>
            </a:r>
          </a:p>
        </p:txBody>
      </p:sp>
    </p:spTree>
  </p:cSld>
  <p:clrMapOvr>
    <a:masterClrMapping/>
  </p:clrMapOvr>
  <p:transition xmlns:p14="http://schemas.microsoft.com/office/powerpoint/2010/mai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2013</a:t>
            </a:r>
          </a:p>
        </p:txBody>
      </p:sp>
      <p:sp>
        <p:nvSpPr>
          <p:cNvPr id="266" name="Shape 266"/>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55769"/>
              </a:lnSpc>
              <a:spcBef>
                <a:spcPts val="0"/>
              </a:spcBef>
              <a:buClr>
                <a:schemeClr val="dk1"/>
              </a:buClr>
              <a:buSzPct val="84615"/>
              <a:buFont typeface="Arial"/>
              <a:buNone/>
            </a:pPr>
            <a:r>
              <a:rPr lang="en" sz="1300" b="1">
                <a:solidFill>
                  <a:srgbClr val="222222"/>
                </a:solidFill>
              </a:rPr>
              <a:t>Mayflower, Arkansas</a:t>
            </a:r>
          </a:p>
          <a:p>
            <a:pPr lvl="0">
              <a:spcBef>
                <a:spcPts val="0"/>
              </a:spcBef>
              <a:buNone/>
            </a:pPr>
            <a:r>
              <a:rPr lang="en" sz="1300" b="1">
                <a:solidFill>
                  <a:srgbClr val="222222"/>
                </a:solidFill>
              </a:rPr>
              <a:t>March 29, 2013</a:t>
            </a:r>
          </a:p>
        </p:txBody>
      </p:sp>
      <p:sp>
        <p:nvSpPr>
          <p:cNvPr id="272" name="Shape 2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000">
                <a:solidFill>
                  <a:srgbClr val="222222"/>
                </a:solidFill>
              </a:rPr>
              <a:t>Oil covers the ground around a slide in a neighborhood in Mayflower, Ark. days after a pipeline ruptured and spewed oil over lawns and roadways. Thousands of barrels spewed from the ruptured Pegasus pipeline, owned by ExxonMobil, forcing some residents to evacuate for months. (AP Photo/Jeannie Nuss)</a:t>
            </a:r>
          </a:p>
          <a:p>
            <a:pPr lvl="0" rtl="0">
              <a:spcBef>
                <a:spcPts val="0"/>
              </a:spcBef>
              <a:buNone/>
            </a:pPr>
            <a:endParaRPr sz="1000">
              <a:solidFill>
                <a:srgbClr val="222222"/>
              </a:solidFill>
            </a:endParaRPr>
          </a:p>
          <a:p>
            <a:pPr lvl="0">
              <a:spcBef>
                <a:spcPts val="0"/>
              </a:spcBef>
              <a:buNone/>
            </a:pPr>
            <a:r>
              <a:rPr lang="en" sz="1000">
                <a:solidFill>
                  <a:srgbClr val="222222"/>
                </a:solidFill>
              </a:rPr>
              <a:t>Adds fuel to Keystone Pipeline Debate </a:t>
            </a:r>
          </a:p>
        </p:txBody>
      </p:sp>
    </p:spTree>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Drought Continues</a:t>
            </a:r>
            <a:endParaRPr lang="en-US" dirty="0"/>
          </a:p>
        </p:txBody>
      </p:sp>
      <p:pic>
        <p:nvPicPr>
          <p:cNvPr id="4" name="Picture 3"/>
          <p:cNvPicPr>
            <a:picLocks noChangeAspect="1"/>
          </p:cNvPicPr>
          <p:nvPr/>
        </p:nvPicPr>
        <p:blipFill>
          <a:blip r:embed="rId2"/>
          <a:stretch>
            <a:fillRect/>
          </a:stretch>
        </p:blipFill>
        <p:spPr>
          <a:xfrm>
            <a:off x="748936" y="992399"/>
            <a:ext cx="6104560" cy="4151101"/>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868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300" b="1">
                <a:solidFill>
                  <a:srgbClr val="222222"/>
                </a:solidFill>
              </a:rPr>
              <a:t>More Extreme Weather, Tornadoes </a:t>
            </a:r>
          </a:p>
        </p:txBody>
      </p:sp>
      <p:sp>
        <p:nvSpPr>
          <p:cNvPr id="278" name="Shape 2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55769"/>
              </a:lnSpc>
              <a:spcBef>
                <a:spcPts val="0"/>
              </a:spcBef>
              <a:spcAft>
                <a:spcPts val="0"/>
              </a:spcAft>
              <a:buNone/>
            </a:pPr>
            <a:r>
              <a:rPr lang="en" sz="1300" b="1">
                <a:solidFill>
                  <a:srgbClr val="222222"/>
                </a:solidFill>
              </a:rPr>
              <a:t>El Reno, Oklahoma, June 1, 2013</a:t>
            </a:r>
          </a:p>
          <a:p>
            <a:pPr lvl="0" rtl="0">
              <a:lnSpc>
                <a:spcPct val="155769"/>
              </a:lnSpc>
              <a:spcBef>
                <a:spcPts val="0"/>
              </a:spcBef>
              <a:spcAft>
                <a:spcPts val="0"/>
              </a:spcAft>
              <a:buNone/>
            </a:pPr>
            <a:r>
              <a:rPr lang="en" sz="1000">
                <a:solidFill>
                  <a:srgbClr val="222222"/>
                </a:solidFill>
              </a:rPr>
              <a:t>Charlene Wilford helps load up items saved from a home damaged after a tornado hit El Reno, Okla. The tornado was the widest ever in recorded history, stretching to a width of 2.6 miles. It ripped through the area on May 31, 2013 killing at least nine people, injuring many others and destroying homes and buildings.</a:t>
            </a:r>
          </a:p>
          <a:p>
            <a:pPr lvl="0" rtl="0">
              <a:lnSpc>
                <a:spcPct val="155769"/>
              </a:lnSpc>
              <a:spcBef>
                <a:spcPts val="0"/>
              </a:spcBef>
              <a:spcAft>
                <a:spcPts val="0"/>
              </a:spcAft>
              <a:buNone/>
            </a:pPr>
            <a:endParaRPr sz="1000">
              <a:solidFill>
                <a:srgbClr val="222222"/>
              </a:solidFill>
            </a:endParaRPr>
          </a:p>
          <a:p>
            <a:pPr lvl="0" rtl="0">
              <a:lnSpc>
                <a:spcPct val="155769"/>
              </a:lnSpc>
              <a:spcBef>
                <a:spcPts val="0"/>
              </a:spcBef>
              <a:spcAft>
                <a:spcPts val="0"/>
              </a:spcAft>
              <a:buNone/>
            </a:pPr>
            <a:r>
              <a:rPr lang="en" sz="1300" b="1">
                <a:solidFill>
                  <a:srgbClr val="222222"/>
                </a:solidFill>
              </a:rPr>
              <a:t>Moore, Oklahoma, June 2, 2013</a:t>
            </a:r>
          </a:p>
          <a:p>
            <a:pPr lvl="0" rtl="0">
              <a:lnSpc>
                <a:spcPct val="155769"/>
              </a:lnSpc>
              <a:spcBef>
                <a:spcPts val="0"/>
              </a:spcBef>
              <a:spcAft>
                <a:spcPts val="0"/>
              </a:spcAft>
              <a:buNone/>
            </a:pPr>
            <a:r>
              <a:rPr lang="en" sz="1000">
                <a:solidFill>
                  <a:srgbClr val="222222"/>
                </a:solidFill>
              </a:rPr>
              <a:t>An American flag flies from a car that sits in the driveway of a home that was damaged by a tornado in Moore, Okla. The devastating EF-5 tornado ripped through the town on May 20, killing 24 people, including 9 children, and destroying hundreds of homes and businesses. (Photo by Justin Sullivan/Getty Images)</a:t>
            </a:r>
          </a:p>
        </p:txBody>
      </p:sp>
    </p:spTree>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Wildfires, </a:t>
            </a:r>
          </a:p>
        </p:txBody>
      </p:sp>
      <p:sp>
        <p:nvSpPr>
          <p:cNvPr id="284" name="Shape 2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000">
                <a:solidFill>
                  <a:srgbClr val="222222"/>
                </a:solidFill>
              </a:rPr>
              <a:t>Firefighters work near a wildfire burning along a ridge in Yarnell, Ariz., in this photo provided by the U.S. Forest Service. The lightning-sparked fire spread to at least 2,000 acres amid triple-digit temperatures, and overtook an elite group of hotshot firefighters, killing 19 members as they tried to protect themselves from the flames under fire-resistant shields.</a:t>
            </a:r>
          </a:p>
          <a:p>
            <a:pPr lvl="0" rtl="0">
              <a:spcBef>
                <a:spcPts val="0"/>
              </a:spcBef>
              <a:buNone/>
            </a:pPr>
            <a:endParaRPr sz="1000">
              <a:solidFill>
                <a:srgbClr val="222222"/>
              </a:solidFill>
            </a:endParaRPr>
          </a:p>
          <a:p>
            <a:pPr lvl="0" rtl="0">
              <a:lnSpc>
                <a:spcPct val="155769"/>
              </a:lnSpc>
              <a:spcBef>
                <a:spcPts val="0"/>
              </a:spcBef>
              <a:spcAft>
                <a:spcPts val="0"/>
              </a:spcAft>
              <a:buNone/>
            </a:pPr>
            <a:r>
              <a:rPr lang="en" sz="1300" b="1">
                <a:solidFill>
                  <a:srgbClr val="222222"/>
                </a:solidFill>
              </a:rPr>
              <a:t>Rim Fire, Yosemite National Park, California, August 25, 2013</a:t>
            </a:r>
          </a:p>
          <a:p>
            <a:pPr lvl="0" rtl="0">
              <a:lnSpc>
                <a:spcPct val="155769"/>
              </a:lnSpc>
              <a:spcBef>
                <a:spcPts val="0"/>
              </a:spcBef>
              <a:spcAft>
                <a:spcPts val="0"/>
              </a:spcAft>
              <a:buNone/>
            </a:pPr>
            <a:r>
              <a:rPr lang="en" sz="1000">
                <a:solidFill>
                  <a:srgbClr val="222222"/>
                </a:solidFill>
              </a:rPr>
              <a:t>A firefighter watches for spot fires during a burnout operation while battling the Rim Fire near Yosemite National Park, Calif. The blaze, caused by a hunter’s illegal fire, destroyed more than 30,000 acres of forest and become the third-largest in state history.</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2"/>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Keystone Pipeline</a:t>
            </a:r>
          </a:p>
        </p:txBody>
      </p:sp>
      <p:sp>
        <p:nvSpPr>
          <p:cNvPr id="3" name="Shape 113"/>
          <p:cNvSpPr txBox="1">
            <a:spLocks noGrp="1"/>
          </p:cNvSpPr>
          <p:nvPr>
            <p:ph type="body" idx="4294967295"/>
          </p:nvPr>
        </p:nvSpPr>
        <p:spPr>
          <a:xfrm>
            <a:off x="1485900" y="1200150"/>
            <a:ext cx="3599640" cy="36574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spcAft>
                <a:spcPts val="0"/>
              </a:spcAft>
              <a:buClr>
                <a:srgbClr val="93A299"/>
              </a:buClr>
              <a:buSzPct val="85000"/>
              <a:buFont typeface="Arial" pitchFamily="32"/>
              <a:buChar char="•"/>
            </a:pPr>
            <a:r>
              <a:rPr lang="en-US" sz="1650">
                <a:latin typeface="Arial" pitchFamily="18"/>
                <a:cs typeface="Arial" pitchFamily="2"/>
              </a:rPr>
              <a:t>Transports unrefined oil from oil sands in Canada (largest producer) to refineries in SE United States</a:t>
            </a:r>
          </a:p>
          <a:p>
            <a:pPr marL="0" indent="0">
              <a:spcBef>
                <a:spcPts val="329"/>
              </a:spcBef>
              <a:spcAft>
                <a:spcPts val="0"/>
              </a:spcAft>
              <a:buClr>
                <a:srgbClr val="93A299"/>
              </a:buClr>
              <a:buSzPct val="85000"/>
              <a:buFont typeface="Arial" pitchFamily="32"/>
              <a:buChar char="•"/>
            </a:pPr>
            <a:r>
              <a:rPr lang="en-US" sz="1650">
                <a:latin typeface="Arial" pitchFamily="18"/>
                <a:cs typeface="Arial" pitchFamily="2"/>
              </a:rPr>
              <a:t>Replaces older pipeline</a:t>
            </a:r>
          </a:p>
          <a:p>
            <a:pPr marL="0" indent="0">
              <a:spcBef>
                <a:spcPts val="329"/>
              </a:spcBef>
              <a:spcAft>
                <a:spcPts val="0"/>
              </a:spcAft>
              <a:buClr>
                <a:srgbClr val="93A299"/>
              </a:buClr>
              <a:buSzPct val="85000"/>
              <a:buFont typeface="Arial" pitchFamily="32"/>
              <a:buChar char="•"/>
            </a:pPr>
            <a:r>
              <a:rPr lang="en-US" sz="1650">
                <a:latin typeface="Arial" pitchFamily="18"/>
                <a:cs typeface="Arial" pitchFamily="2"/>
              </a:rPr>
              <a:t>Allows for higher capacity of oil transport</a:t>
            </a:r>
          </a:p>
          <a:p>
            <a:pPr marL="0" indent="0">
              <a:spcBef>
                <a:spcPts val="329"/>
              </a:spcBef>
              <a:spcAft>
                <a:spcPts val="0"/>
              </a:spcAft>
              <a:buClr>
                <a:srgbClr val="93A299"/>
              </a:buClr>
              <a:buSzPct val="85000"/>
              <a:buFont typeface="Arial" pitchFamily="32"/>
              <a:buChar char="•"/>
            </a:pPr>
            <a:r>
              <a:rPr lang="en-US" sz="1650">
                <a:latin typeface="Arial" pitchFamily="18"/>
                <a:cs typeface="Arial" pitchFamily="2"/>
              </a:rPr>
              <a:t>Possible water contamination – part goes over the Ogallala Aquifer</a:t>
            </a:r>
          </a:p>
          <a:p>
            <a:pPr marL="0" indent="0">
              <a:spcBef>
                <a:spcPts val="329"/>
              </a:spcBef>
              <a:spcAft>
                <a:spcPts val="0"/>
              </a:spcAft>
              <a:buClr>
                <a:srgbClr val="93A299"/>
              </a:buClr>
              <a:buSzPct val="85000"/>
              <a:buFont typeface="Arial" pitchFamily="32"/>
              <a:buChar char="•"/>
            </a:pPr>
            <a:r>
              <a:rPr lang="en-US" sz="1650">
                <a:latin typeface="Arial" pitchFamily="18"/>
                <a:cs typeface="Arial" pitchFamily="2"/>
              </a:rPr>
              <a:t>Habitat degradation issues – goes through sensitive sandhill ecosystem in Nebraska</a:t>
            </a:r>
          </a:p>
          <a:p>
            <a:pPr marL="0" indent="0">
              <a:spcBef>
                <a:spcPts val="329"/>
              </a:spcBef>
              <a:spcAft>
                <a:spcPts val="0"/>
              </a:spcAft>
              <a:buClr>
                <a:srgbClr val="93A299"/>
              </a:buClr>
              <a:buSzPct val="85000"/>
              <a:buFont typeface="Arial" pitchFamily="32"/>
              <a:buChar char="•"/>
            </a:pPr>
            <a:r>
              <a:rPr lang="en-US" sz="1650">
                <a:latin typeface="Arial" pitchFamily="18"/>
                <a:cs typeface="Arial" pitchFamily="2"/>
              </a:rPr>
              <a:t>Less incentive to develop sustainable energy</a:t>
            </a:r>
          </a:p>
        </p:txBody>
      </p:sp>
      <p:pic>
        <p:nvPicPr>
          <p:cNvPr id="4" name="Shape 114"/>
          <p:cNvPicPr>
            <a:picLocks noChangeAspect="1"/>
          </p:cNvPicPr>
          <p:nvPr/>
        </p:nvPicPr>
        <p:blipFill>
          <a:blip r:embed="rId3">
            <a:lum/>
            <a:alphaModFix/>
          </a:blip>
          <a:srcRect/>
          <a:stretch>
            <a:fillRect/>
          </a:stretch>
        </p:blipFill>
        <p:spPr>
          <a:xfrm>
            <a:off x="5085811" y="800010"/>
            <a:ext cx="2914379" cy="4236030"/>
          </a:xfrm>
          <a:prstGeom prst="rect">
            <a:avLst/>
          </a:prstGeom>
          <a:noFill/>
          <a:ln>
            <a:noFill/>
          </a:ln>
        </p:spPr>
      </p:pic>
    </p:spTree>
    <p:extLst>
      <p:ext uri="{BB962C8B-B14F-4D97-AF65-F5344CB8AC3E}">
        <p14:creationId xmlns:p14="http://schemas.microsoft.com/office/powerpoint/2010/main" val="102275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Heatwaves </a:t>
            </a:r>
          </a:p>
        </p:txBody>
      </p:sp>
      <p:sp>
        <p:nvSpPr>
          <p:cNvPr id="290" name="Shape 29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000">
                <a:solidFill>
                  <a:srgbClr val="222222"/>
                </a:solidFill>
              </a:rPr>
              <a:t> Southwest China’s Sichuan province during a heatwave that pushed thermometers as high as 106 degrees Fahrenheit. The deadly temperatures lasted for weeks, creating the worst heatwave in at least 140 years</a:t>
            </a:r>
          </a:p>
        </p:txBody>
      </p:sp>
    </p:spTree>
  </p:cSld>
  <p:clrMapOvr>
    <a:masterClrMapping/>
  </p:clrMapOvr>
  <p:transition xmlns:p14="http://schemas.microsoft.com/office/powerpoint/2010/mai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Flooding </a:t>
            </a:r>
          </a:p>
        </p:txBody>
      </p:sp>
      <p:sp>
        <p:nvSpPr>
          <p:cNvPr id="296" name="Shape 29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55769"/>
              </a:lnSpc>
              <a:spcBef>
                <a:spcPts val="0"/>
              </a:spcBef>
              <a:spcAft>
                <a:spcPts val="0"/>
              </a:spcAft>
              <a:buNone/>
            </a:pPr>
            <a:r>
              <a:rPr lang="en" sz="1300" b="1">
                <a:solidFill>
                  <a:srgbClr val="222222"/>
                </a:solidFill>
              </a:rPr>
              <a:t>Boulder, Colorado Flooding, September 12, 2013</a:t>
            </a:r>
          </a:p>
          <a:p>
            <a:pPr lvl="0" rtl="0">
              <a:lnSpc>
                <a:spcPct val="155769"/>
              </a:lnSpc>
              <a:spcBef>
                <a:spcPts val="0"/>
              </a:spcBef>
              <a:spcAft>
                <a:spcPts val="0"/>
              </a:spcAft>
              <a:buNone/>
            </a:pPr>
            <a:endParaRPr sz="1000">
              <a:solidFill>
                <a:srgbClr val="222222"/>
              </a:solidFill>
            </a:endParaRPr>
          </a:p>
          <a:p>
            <a:pPr lvl="0" rtl="0">
              <a:lnSpc>
                <a:spcPct val="155769"/>
              </a:lnSpc>
              <a:spcBef>
                <a:spcPts val="0"/>
              </a:spcBef>
              <a:spcAft>
                <a:spcPts val="0"/>
              </a:spcAft>
              <a:buNone/>
            </a:pPr>
            <a:r>
              <a:rPr lang="en" sz="1000">
                <a:solidFill>
                  <a:srgbClr val="222222"/>
                </a:solidFill>
              </a:rPr>
              <a:t>Sue Sadar walks across a trench of mud which used to be a lawn as she and family members clean property in an area inundated by flooding in Boulder County, Colo. A week of severe rains killed at least 8 people, destroyed more than 2,000 homes and caused upwards of $2 billion in damages. </a:t>
            </a:r>
          </a:p>
        </p:txBody>
      </p:sp>
    </p:spTree>
  </p:cSld>
  <p:clrMapOvr>
    <a:masterClrMapping/>
  </p:clrMapOvr>
  <p:transition xmlns:p14="http://schemas.microsoft.com/office/powerpoint/2010/mai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Typhoons </a:t>
            </a:r>
          </a:p>
        </p:txBody>
      </p:sp>
      <p:sp>
        <p:nvSpPr>
          <p:cNvPr id="302" name="Shape 30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55769"/>
              </a:lnSpc>
              <a:spcBef>
                <a:spcPts val="0"/>
              </a:spcBef>
              <a:spcAft>
                <a:spcPts val="0"/>
              </a:spcAft>
              <a:buNone/>
            </a:pPr>
            <a:r>
              <a:rPr lang="en" sz="1300" b="1">
                <a:solidFill>
                  <a:srgbClr val="222222"/>
                </a:solidFill>
              </a:rPr>
              <a:t>Typhoon Haiyan, Tacloban, Philippines, November 2013</a:t>
            </a:r>
          </a:p>
          <a:p>
            <a:pPr lvl="0" rtl="0">
              <a:lnSpc>
                <a:spcPct val="155769"/>
              </a:lnSpc>
              <a:spcBef>
                <a:spcPts val="0"/>
              </a:spcBef>
              <a:spcAft>
                <a:spcPts val="0"/>
              </a:spcAft>
              <a:buNone/>
            </a:pPr>
            <a:endParaRPr sz="1000">
              <a:solidFill>
                <a:srgbClr val="222222"/>
              </a:solidFill>
            </a:endParaRPr>
          </a:p>
          <a:p>
            <a:pPr lvl="0" rtl="0">
              <a:lnSpc>
                <a:spcPct val="155769"/>
              </a:lnSpc>
              <a:spcBef>
                <a:spcPts val="0"/>
              </a:spcBef>
              <a:spcAft>
                <a:spcPts val="0"/>
              </a:spcAft>
              <a:buNone/>
            </a:pPr>
            <a:r>
              <a:rPr lang="en" sz="1000">
                <a:solidFill>
                  <a:srgbClr val="222222"/>
                </a:solidFill>
              </a:rPr>
              <a:t>A Filipino man walks in a puddle of water at a neighborhood ravaged by Typhoon Haiyan in Tacloban. At least 6,000 people were killed by the storm, which was one of the strongest ever recoreded, and hundreds of thousands of people were displaced as it tore through the eastern Philippines on Nov. 8. </a:t>
            </a:r>
          </a:p>
        </p:txBody>
      </p:sp>
    </p:spTree>
  </p:cSld>
  <p:clrMapOvr>
    <a:masterClrMapping/>
  </p:clrMapOvr>
  <p:transition xmlns:p14="http://schemas.microsoft.com/office/powerpoint/2010/mai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marL="584200" marR="584200" lvl="0" indent="-69850" rtl="0">
              <a:lnSpc>
                <a:spcPct val="115000"/>
              </a:lnSpc>
              <a:spcBef>
                <a:spcPts val="1600"/>
              </a:spcBef>
              <a:buClr>
                <a:schemeClr val="dk1"/>
              </a:buClr>
              <a:buSzPct val="61111"/>
              <a:buFont typeface="Arial"/>
              <a:buNone/>
            </a:pPr>
            <a:r>
              <a:rPr lang="en" sz="1800" b="1">
                <a:solidFill>
                  <a:srgbClr val="3F3F3F"/>
                </a:solidFill>
                <a:highlight>
                  <a:srgbClr val="FFFFFF"/>
                </a:highlight>
              </a:rPr>
              <a:t>Atmospheric CO</a:t>
            </a:r>
            <a:r>
              <a:rPr lang="en" sz="1800" b="1" baseline="-25000">
                <a:solidFill>
                  <a:srgbClr val="3F3F3F"/>
                </a:solidFill>
                <a:highlight>
                  <a:srgbClr val="FFFFFF"/>
                </a:highlight>
              </a:rPr>
              <a:t>2</a:t>
            </a:r>
            <a:r>
              <a:rPr lang="en" sz="1800" b="1">
                <a:solidFill>
                  <a:srgbClr val="3F3F3F"/>
                </a:solidFill>
                <a:highlight>
                  <a:srgbClr val="FFFFFF"/>
                </a:highlight>
              </a:rPr>
              <a:t> Tops 400 PPM</a:t>
            </a:r>
          </a:p>
          <a:p>
            <a:pPr lvl="0">
              <a:spcBef>
                <a:spcPts val="0"/>
              </a:spcBef>
              <a:buNone/>
            </a:pPr>
            <a:endParaRPr/>
          </a:p>
        </p:txBody>
      </p:sp>
      <p:sp>
        <p:nvSpPr>
          <p:cNvPr id="308" name="Shape 30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100">
                <a:solidFill>
                  <a:schemeClr val="dk1"/>
                </a:solidFill>
                <a:highlight>
                  <a:srgbClr val="FFFFFF"/>
                </a:highlight>
              </a:rPr>
              <a:t>Since 1958, </a:t>
            </a:r>
            <a:r>
              <a:rPr lang="en" sz="1100">
                <a:solidFill>
                  <a:srgbClr val="F58426"/>
                </a:solidFill>
                <a:highlight>
                  <a:srgbClr val="FFFFFF"/>
                </a:highlight>
                <a:hlinkClick r:id="rId3"/>
              </a:rPr>
              <a:t>the Mauna Loa Observatory</a:t>
            </a:r>
            <a:r>
              <a:rPr lang="en" sz="1100">
                <a:solidFill>
                  <a:schemeClr val="dk1"/>
                </a:solidFill>
                <a:highlight>
                  <a:srgbClr val="FFFFFF"/>
                </a:highlight>
              </a:rPr>
              <a:t> on Hawai‘i’s Big Island has been keeping track of the amount of CO</a:t>
            </a:r>
            <a:r>
              <a:rPr lang="en" sz="1100" baseline="-25000">
                <a:solidFill>
                  <a:schemeClr val="dk1"/>
                </a:solidFill>
                <a:highlight>
                  <a:srgbClr val="FFFFFF"/>
                </a:highlight>
              </a:rPr>
              <a:t>2</a:t>
            </a:r>
            <a:r>
              <a:rPr lang="en" sz="1100">
                <a:solidFill>
                  <a:schemeClr val="dk1"/>
                </a:solidFill>
                <a:highlight>
                  <a:srgbClr val="FFFFFF"/>
                </a:highlight>
              </a:rPr>
              <a:t> in the atmosphere, and in May its readings crossed a worrisome threshold. For the first time in recorded history, the global concentration of carbon dioxide in the atmosphere is 400 parts per million. The last time Earth had such a high concentration of the heat-trapping gas was about four million years ago – and global temperatures then were 4 degrees Celsius higher than they are today, while global sea levels were between 5 and 40 meters higher. Scientists at Mauna Loa say we’re on track to hit 450 ppm of CO</a:t>
            </a:r>
            <a:r>
              <a:rPr lang="en" sz="1100" baseline="-25000">
                <a:solidFill>
                  <a:schemeClr val="dk1"/>
                </a:solidFill>
                <a:highlight>
                  <a:srgbClr val="FFFFFF"/>
                </a:highlight>
              </a:rPr>
              <a:t>2</a:t>
            </a:r>
            <a:r>
              <a:rPr lang="en" sz="1100">
                <a:solidFill>
                  <a:schemeClr val="dk1"/>
                </a:solidFill>
                <a:highlight>
                  <a:srgbClr val="FFFFFF"/>
                </a:highlight>
              </a:rPr>
              <a:t> within a few decades – far beyond the </a:t>
            </a:r>
            <a:r>
              <a:rPr lang="en" sz="1100">
                <a:solidFill>
                  <a:srgbClr val="F58426"/>
                </a:solidFill>
                <a:highlight>
                  <a:srgbClr val="FFFFFF"/>
                </a:highlight>
                <a:hlinkClick r:id="rId4"/>
              </a:rPr>
              <a:t>350 ppm</a:t>
            </a:r>
            <a:r>
              <a:rPr lang="en" sz="1100">
                <a:solidFill>
                  <a:schemeClr val="dk1"/>
                </a:solidFill>
                <a:highlight>
                  <a:srgbClr val="FFFFFF"/>
                </a:highlight>
              </a:rPr>
              <a:t> level that NASA climatologist James Hansen says is a safe number. </a:t>
            </a:r>
          </a:p>
        </p:txBody>
      </p:sp>
    </p:spTree>
  </p:cSld>
  <p:clrMapOvr>
    <a:masterClrMapping/>
  </p:clrMapOvr>
  <p:transition xmlns:p14="http://schemas.microsoft.com/office/powerpoint/2010/mai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9"/>
          <p:cNvSpPr txBox="1">
            <a:spLocks noGrp="1"/>
          </p:cNvSpPr>
          <p:nvPr>
            <p:ph type="title" idx="4294967295"/>
          </p:nvPr>
        </p:nvSpPr>
        <p:spPr>
          <a:xfrm>
            <a:off x="1485900" y="171180"/>
            <a:ext cx="6171930" cy="742770"/>
          </a:xfrm>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Important Vocab</a:t>
            </a:r>
          </a:p>
        </p:txBody>
      </p:sp>
      <p:sp>
        <p:nvSpPr>
          <p:cNvPr id="3" name="Shape 340"/>
          <p:cNvSpPr txBox="1">
            <a:spLocks noGrp="1"/>
          </p:cNvSpPr>
          <p:nvPr>
            <p:ph type="body" idx="4294967295"/>
          </p:nvPr>
        </p:nvSpPr>
        <p:spPr>
          <a:xfrm>
            <a:off x="1485900" y="994410"/>
            <a:ext cx="1828440" cy="35386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5000"/>
              <a:buFont typeface="Arial" pitchFamily="32"/>
              <a:buChar char="•"/>
            </a:pPr>
            <a:r>
              <a:rPr lang="en-US" sz="1800">
                <a:latin typeface="Arial" pitchFamily="18"/>
                <a:cs typeface="Arial" pitchFamily="2"/>
              </a:rPr>
              <a:t>Conservation</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Preservation</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Restoration</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Remediation</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Mitigation</a:t>
            </a:r>
          </a:p>
          <a:p>
            <a:pPr marL="137160" indent="-40500">
              <a:lnSpc>
                <a:spcPct val="80000"/>
              </a:lnSpc>
              <a:spcBef>
                <a:spcPts val="357"/>
              </a:spcBef>
              <a:spcAft>
                <a:spcPts val="0"/>
              </a:spcAft>
              <a:buNone/>
            </a:pPr>
            <a:endParaRPr lang="en-US" sz="1800">
              <a:latin typeface="Arial" pitchFamily="18"/>
              <a:cs typeface="Arial" pitchFamily="2"/>
            </a:endParaRP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Reclamation</a:t>
            </a:r>
          </a:p>
        </p:txBody>
      </p:sp>
      <p:sp>
        <p:nvSpPr>
          <p:cNvPr id="4" name="Shape 341"/>
          <p:cNvSpPr txBox="1">
            <a:spLocks noGrp="1"/>
          </p:cNvSpPr>
          <p:nvPr>
            <p:ph type="body" idx="4294967295"/>
          </p:nvPr>
        </p:nvSpPr>
        <p:spPr>
          <a:xfrm>
            <a:off x="3371850" y="1019520"/>
            <a:ext cx="4285980" cy="396711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100000"/>
              <a:buFont typeface="Arial" pitchFamily="32"/>
              <a:buChar char="•"/>
            </a:pPr>
            <a:r>
              <a:rPr lang="en-US" sz="1500">
                <a:latin typeface="Arial" pitchFamily="18"/>
                <a:cs typeface="Arial" pitchFamily="2"/>
              </a:rPr>
              <a:t>Greatest good for greatest number?</a:t>
            </a:r>
          </a:p>
          <a:p>
            <a:pPr marL="0" indent="0">
              <a:lnSpc>
                <a:spcPct val="80000"/>
              </a:lnSpc>
              <a:spcBef>
                <a:spcPts val="359"/>
              </a:spcBef>
              <a:spcAft>
                <a:spcPts val="0"/>
              </a:spcAft>
              <a:buClr>
                <a:srgbClr val="93A299"/>
              </a:buClr>
              <a:buSzPct val="100000"/>
              <a:buFont typeface="Arial" pitchFamily="32"/>
              <a:buChar char="•"/>
            </a:pPr>
            <a:r>
              <a:rPr lang="en-US" sz="1500">
                <a:latin typeface="Arial" pitchFamily="18"/>
                <a:cs typeface="Arial" pitchFamily="2"/>
              </a:rPr>
              <a:t>Controlled use</a:t>
            </a:r>
            <a:r>
              <a:rPr lang="en-US" sz="450">
                <a:latin typeface="Arial" pitchFamily="18"/>
                <a:cs typeface="Arial" pitchFamily="2"/>
              </a:rPr>
              <a:t/>
            </a:r>
            <a:br>
              <a:rPr lang="en-US" sz="450">
                <a:latin typeface="Arial" pitchFamily="18"/>
                <a:cs typeface="Arial" pitchFamily="2"/>
              </a:rPr>
            </a:br>
            <a:endParaRPr lang="en-US" sz="450">
              <a:latin typeface="Arial" pitchFamily="18"/>
              <a:cs typeface="Arial" pitchFamily="2"/>
            </a:endParaRPr>
          </a:p>
          <a:p>
            <a:pPr marL="0" indent="0">
              <a:lnSpc>
                <a:spcPct val="80000"/>
              </a:lnSpc>
              <a:spcBef>
                <a:spcPts val="359"/>
              </a:spcBef>
              <a:spcAft>
                <a:spcPts val="0"/>
              </a:spcAft>
              <a:buClr>
                <a:srgbClr val="93A299"/>
              </a:buClr>
              <a:buSzPct val="100000"/>
              <a:buFont typeface="Arial" pitchFamily="32"/>
              <a:buChar char="•"/>
            </a:pPr>
            <a:r>
              <a:rPr lang="en-US" sz="1500">
                <a:latin typeface="Arial" pitchFamily="18"/>
                <a:cs typeface="Arial" pitchFamily="2"/>
              </a:rPr>
              <a:t>Remaining wilderness areas of public land should be left untouched</a:t>
            </a:r>
            <a:r>
              <a:rPr lang="en-US" sz="900">
                <a:latin typeface="Arial" pitchFamily="18"/>
                <a:cs typeface="Arial" pitchFamily="2"/>
              </a:rPr>
              <a:t/>
            </a:r>
            <a:br>
              <a:rPr lang="en-US" sz="900">
                <a:latin typeface="Arial" pitchFamily="18"/>
                <a:cs typeface="Arial" pitchFamily="2"/>
              </a:rPr>
            </a:br>
            <a:endParaRPr lang="en-US" sz="900">
              <a:latin typeface="Arial" pitchFamily="18"/>
              <a:cs typeface="Arial" pitchFamily="2"/>
            </a:endParaRPr>
          </a:p>
          <a:p>
            <a:pPr marL="0" indent="0">
              <a:lnSpc>
                <a:spcPct val="80000"/>
              </a:lnSpc>
              <a:spcBef>
                <a:spcPts val="359"/>
              </a:spcBef>
              <a:spcAft>
                <a:spcPts val="0"/>
              </a:spcAft>
              <a:buClr>
                <a:srgbClr val="93A299"/>
              </a:buClr>
              <a:buSzPct val="100000"/>
              <a:buFont typeface="Arial" pitchFamily="32"/>
              <a:buChar char="•"/>
            </a:pPr>
            <a:r>
              <a:rPr lang="en-US" sz="1500">
                <a:latin typeface="Arial" pitchFamily="18"/>
                <a:cs typeface="Arial" pitchFamily="2"/>
              </a:rPr>
              <a:t>Bring back to former condition</a:t>
            </a:r>
          </a:p>
          <a:p>
            <a:pPr marL="137160" indent="-40500">
              <a:lnSpc>
                <a:spcPct val="80000"/>
              </a:lnSpc>
              <a:spcBef>
                <a:spcPts val="357"/>
              </a:spcBef>
              <a:spcAft>
                <a:spcPts val="0"/>
              </a:spcAft>
              <a:buNone/>
            </a:pPr>
            <a:endParaRPr lang="en-US" sz="900">
              <a:latin typeface="Arial" pitchFamily="18"/>
              <a:cs typeface="Arial" pitchFamily="2"/>
            </a:endParaRPr>
          </a:p>
          <a:p>
            <a:pPr marL="0" indent="0">
              <a:lnSpc>
                <a:spcPct val="80000"/>
              </a:lnSpc>
              <a:spcBef>
                <a:spcPts val="359"/>
              </a:spcBef>
              <a:spcAft>
                <a:spcPts val="0"/>
              </a:spcAft>
              <a:buClr>
                <a:srgbClr val="93A299"/>
              </a:buClr>
              <a:buSzPct val="100000"/>
              <a:buFont typeface="Arial" pitchFamily="32"/>
              <a:buChar char="•"/>
            </a:pPr>
            <a:r>
              <a:rPr lang="en-US" sz="1500">
                <a:latin typeface="Arial" pitchFamily="18"/>
                <a:cs typeface="Arial" pitchFamily="2"/>
              </a:rPr>
              <a:t>Associated with cleanup of chemical contaminants in a polluted area</a:t>
            </a:r>
          </a:p>
          <a:p>
            <a:pPr marL="0" indent="0">
              <a:lnSpc>
                <a:spcPct val="80000"/>
              </a:lnSpc>
              <a:spcBef>
                <a:spcPts val="359"/>
              </a:spcBef>
              <a:spcAft>
                <a:spcPts val="0"/>
              </a:spcAft>
              <a:buNone/>
            </a:pPr>
            <a:endParaRPr lang="en-US" sz="900">
              <a:latin typeface="Arial" pitchFamily="18"/>
              <a:cs typeface="Arial" pitchFamily="2"/>
            </a:endParaRPr>
          </a:p>
          <a:p>
            <a:pPr marL="0" indent="0">
              <a:lnSpc>
                <a:spcPct val="80000"/>
              </a:lnSpc>
              <a:spcBef>
                <a:spcPts val="359"/>
              </a:spcBef>
              <a:spcAft>
                <a:spcPts val="0"/>
              </a:spcAft>
              <a:buClr>
                <a:srgbClr val="93A299"/>
              </a:buClr>
              <a:buSzPct val="100000"/>
              <a:buFont typeface="Arial" pitchFamily="32"/>
              <a:buChar char="•"/>
            </a:pPr>
            <a:r>
              <a:rPr lang="en-US" sz="1500">
                <a:latin typeface="Arial" pitchFamily="18"/>
                <a:cs typeface="Arial" pitchFamily="2"/>
              </a:rPr>
              <a:t>Repairing/rehabilitating a damaged ecosystem or compensation for damage – substitute or replacement area (common with wetlands)</a:t>
            </a:r>
          </a:p>
          <a:p>
            <a:pPr marL="0" indent="0">
              <a:lnSpc>
                <a:spcPct val="80000"/>
              </a:lnSpc>
              <a:spcBef>
                <a:spcPts val="359"/>
              </a:spcBef>
              <a:spcAft>
                <a:spcPts val="0"/>
              </a:spcAft>
              <a:buNone/>
            </a:pPr>
            <a:endParaRPr lang="en-US" sz="900">
              <a:latin typeface="Arial" pitchFamily="18"/>
              <a:cs typeface="Arial" pitchFamily="2"/>
            </a:endParaRPr>
          </a:p>
          <a:p>
            <a:pPr marL="0" indent="0">
              <a:lnSpc>
                <a:spcPct val="80000"/>
              </a:lnSpc>
              <a:spcBef>
                <a:spcPts val="359"/>
              </a:spcBef>
              <a:spcAft>
                <a:spcPts val="0"/>
              </a:spcAft>
              <a:buClr>
                <a:srgbClr val="93A299"/>
              </a:buClr>
              <a:buSzPct val="100000"/>
              <a:buFont typeface="Arial" pitchFamily="32"/>
              <a:buChar char="•"/>
            </a:pPr>
            <a:r>
              <a:rPr lang="en-US" sz="1500">
                <a:latin typeface="Arial" pitchFamily="18"/>
                <a:cs typeface="Arial" pitchFamily="2"/>
              </a:rPr>
              <a:t>Chemical and physical manipulations in severely degraded sites like open pit mines</a:t>
            </a:r>
          </a:p>
        </p:txBody>
      </p:sp>
    </p:spTree>
    <p:extLst>
      <p:ext uri="{BB962C8B-B14F-4D97-AF65-F5344CB8AC3E}">
        <p14:creationId xmlns:p14="http://schemas.microsoft.com/office/powerpoint/2010/main" val="169602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46"/>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700"/>
              <a:t>Final things to remember. . .</a:t>
            </a:r>
          </a:p>
        </p:txBody>
      </p:sp>
      <p:sp>
        <p:nvSpPr>
          <p:cNvPr id="3" name="Shape 347"/>
          <p:cNvSpPr txBox="1">
            <a:spLocks noGrp="1"/>
          </p:cNvSpPr>
          <p:nvPr>
            <p:ph type="body" idx="4294967295"/>
          </p:nvPr>
        </p:nvSpPr>
        <p:spPr>
          <a:xfrm>
            <a:off x="1485900" y="1254960"/>
            <a:ext cx="6171930" cy="3538620"/>
          </a:xfrm>
        </p:spPr>
        <p:txBody>
          <a:bodyPr/>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115000"/>
              </a:lnSpc>
              <a:spcAft>
                <a:spcPts val="0"/>
              </a:spcAft>
              <a:buClr>
                <a:srgbClr val="93A299"/>
              </a:buClr>
              <a:buSzPct val="100000"/>
              <a:buAutoNum type="arabicPeriod"/>
            </a:pPr>
            <a:r>
              <a:rPr lang="en-US" sz="1350">
                <a:latin typeface="Arial" pitchFamily="18"/>
                <a:cs typeface="Arial" pitchFamily="2"/>
              </a:rPr>
              <a:t>NOSCLP--criteria pollutants</a:t>
            </a:r>
          </a:p>
          <a:p>
            <a:pPr marL="0" indent="0">
              <a:lnSpc>
                <a:spcPct val="115000"/>
              </a:lnSpc>
              <a:spcAft>
                <a:spcPts val="0"/>
              </a:spcAft>
              <a:buClr>
                <a:srgbClr val="93A299"/>
              </a:buClr>
              <a:buSzPct val="100000"/>
              <a:buAutoNum type="arabicPeriod"/>
            </a:pPr>
            <a:r>
              <a:rPr lang="en-US" sz="1350">
                <a:latin typeface="Arial" pitchFamily="18"/>
                <a:cs typeface="Arial" pitchFamily="2"/>
              </a:rPr>
              <a:t>Layers of atmosphere: TRy and STop ME THen. . .</a:t>
            </a:r>
          </a:p>
          <a:p>
            <a:pPr marL="0" indent="0">
              <a:lnSpc>
                <a:spcPct val="115000"/>
              </a:lnSpc>
              <a:spcAft>
                <a:spcPts val="0"/>
              </a:spcAft>
              <a:buClr>
                <a:srgbClr val="93A299"/>
              </a:buClr>
              <a:buSzPct val="100000"/>
              <a:buAutoNum type="arabicPeriod"/>
            </a:pPr>
            <a:r>
              <a:rPr lang="en-US" sz="1350">
                <a:latin typeface="Arial" pitchFamily="18"/>
                <a:cs typeface="Arial" pitchFamily="2"/>
              </a:rPr>
              <a:t>CO2 is not a traditional air pollutant, its a GHG.</a:t>
            </a:r>
          </a:p>
          <a:p>
            <a:pPr marL="0" indent="0">
              <a:lnSpc>
                <a:spcPct val="115000"/>
              </a:lnSpc>
              <a:spcAft>
                <a:spcPts val="0"/>
              </a:spcAft>
              <a:buClr>
                <a:srgbClr val="93A299"/>
              </a:buClr>
              <a:buSzPct val="100000"/>
              <a:buAutoNum type="arabicPeriod"/>
            </a:pPr>
            <a:r>
              <a:rPr lang="en-US" sz="1350">
                <a:latin typeface="Arial" pitchFamily="18"/>
                <a:cs typeface="Arial" pitchFamily="2"/>
              </a:rPr>
              <a:t>Fertilizers and pesticides are NOT the same. Fertilizers have N,P,K for plant growth. Pesticides kill bugs. Read about problems of each.</a:t>
            </a:r>
          </a:p>
          <a:p>
            <a:pPr marL="0" indent="0">
              <a:lnSpc>
                <a:spcPct val="115000"/>
              </a:lnSpc>
              <a:spcAft>
                <a:spcPts val="0"/>
              </a:spcAft>
              <a:buClr>
                <a:srgbClr val="93A299"/>
              </a:buClr>
              <a:buSzPct val="100000"/>
              <a:buAutoNum type="arabicPeriod"/>
            </a:pPr>
            <a:r>
              <a:rPr lang="en-US" sz="1350">
                <a:latin typeface="Arial" pitchFamily="18"/>
                <a:cs typeface="Arial" pitchFamily="2"/>
              </a:rPr>
              <a:t>An ecological/ecosystem "cost" is NOT about money, its about a problem in an ecosystem. A question about $ will have the word "economic".</a:t>
            </a:r>
          </a:p>
          <a:p>
            <a:pPr marL="0" indent="0">
              <a:lnSpc>
                <a:spcPct val="115000"/>
              </a:lnSpc>
              <a:spcAft>
                <a:spcPts val="0"/>
              </a:spcAft>
              <a:buClr>
                <a:srgbClr val="93A299"/>
              </a:buClr>
              <a:buSzPct val="100000"/>
              <a:buAutoNum type="arabicPeriod"/>
            </a:pPr>
            <a:r>
              <a:rPr lang="en-US" sz="1350">
                <a:latin typeface="Arial" pitchFamily="18"/>
                <a:cs typeface="Arial" pitchFamily="2"/>
              </a:rPr>
              <a:t>Stratospheric ozone thinning (hole) and global warming are NOT the same thing.</a:t>
            </a:r>
          </a:p>
          <a:p>
            <a:pPr marL="0" indent="0">
              <a:lnSpc>
                <a:spcPct val="115000"/>
              </a:lnSpc>
              <a:spcAft>
                <a:spcPts val="0"/>
              </a:spcAft>
              <a:buClr>
                <a:srgbClr val="93A299"/>
              </a:buClr>
              <a:buSzPct val="100000"/>
              <a:buAutoNum type="arabicPeriod"/>
            </a:pPr>
            <a:r>
              <a:rPr lang="en-US" sz="1350">
                <a:latin typeface="Arial" pitchFamily="18"/>
                <a:cs typeface="Arial" pitchFamily="2"/>
              </a:rPr>
              <a:t>For air pollution questions, all pollutants except lead cause "respiratory problems such as asthma"</a:t>
            </a:r>
          </a:p>
          <a:p>
            <a:pPr marL="0" indent="0">
              <a:lnSpc>
                <a:spcPct val="115000"/>
              </a:lnSpc>
              <a:spcAft>
                <a:spcPts val="0"/>
              </a:spcAft>
              <a:buClr>
                <a:srgbClr val="141823"/>
              </a:buClr>
              <a:buSzPct val="100000"/>
              <a:buAutoNum type="arabicPeriod"/>
            </a:pPr>
            <a:r>
              <a:rPr lang="en-US" sz="1350">
                <a:latin typeface="Arial" pitchFamily="18"/>
                <a:cs typeface="Arial" pitchFamily="2"/>
              </a:rPr>
              <a:t>Advantage for any biome, ecosystem service, habitat = ecotourism, aesthetic value</a:t>
            </a:r>
          </a:p>
          <a:p>
            <a:pPr marL="0" indent="0">
              <a:lnSpc>
                <a:spcPct val="115000"/>
              </a:lnSpc>
              <a:spcAft>
                <a:spcPts val="0"/>
              </a:spcAft>
              <a:buNone/>
            </a:pPr>
            <a:endParaRPr lang="en-US">
              <a:latin typeface="Arial" pitchFamily="18"/>
              <a:cs typeface="Arial" pitchFamily="2"/>
            </a:endParaRPr>
          </a:p>
        </p:txBody>
      </p:sp>
    </p:spTree>
    <p:extLst>
      <p:ext uri="{BB962C8B-B14F-4D97-AF65-F5344CB8AC3E}">
        <p14:creationId xmlns:p14="http://schemas.microsoft.com/office/powerpoint/2010/main" val="72315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700"/>
              <a:t>Final things to remember. . .</a:t>
            </a:r>
          </a:p>
        </p:txBody>
      </p:sp>
      <p:sp>
        <p:nvSpPr>
          <p:cNvPr id="3" name="Shape 353"/>
          <p:cNvSpPr txBox="1">
            <a:spLocks noGrp="1"/>
          </p:cNvSpPr>
          <p:nvPr>
            <p:ph type="body" idx="4294967295"/>
          </p:nvPr>
        </p:nvSpPr>
        <p:spPr>
          <a:xfrm>
            <a:off x="1324710" y="1030319"/>
            <a:ext cx="6617970" cy="4012200"/>
          </a:xfrm>
        </p:spPr>
        <p:txBody>
          <a:bodyPr/>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131000"/>
              </a:lnSpc>
              <a:spcAft>
                <a:spcPts val="0"/>
              </a:spcAft>
              <a:buClr>
                <a:srgbClr val="93A299"/>
              </a:buClr>
              <a:buSzPct val="100000"/>
              <a:buAutoNum type="arabicPeriod"/>
            </a:pPr>
            <a:r>
              <a:rPr lang="en-US" sz="1350">
                <a:latin typeface="Arial" pitchFamily="18"/>
                <a:cs typeface="Arial" pitchFamily="2"/>
              </a:rPr>
              <a:t>Review experimental design: dependent &amp; independent variables, hypothesis with "increasing/decreasing" in it.</a:t>
            </a:r>
          </a:p>
          <a:p>
            <a:pPr marL="0" indent="0">
              <a:lnSpc>
                <a:spcPct val="131000"/>
              </a:lnSpc>
              <a:spcAft>
                <a:spcPts val="0"/>
              </a:spcAft>
              <a:buClr>
                <a:srgbClr val="93A299"/>
              </a:buClr>
              <a:buSzPct val="100000"/>
              <a:buAutoNum type="arabicPeriod"/>
            </a:pPr>
            <a:r>
              <a:rPr lang="en-US" sz="1350">
                <a:latin typeface="Arial" pitchFamily="18"/>
                <a:cs typeface="Arial" pitchFamily="2"/>
              </a:rPr>
              <a:t>Use the words "money" or "jobs" for economic questions. For govt. incentives: subsidies, tax credit/rebates, cap and trade. Disincentives include taxes, fines, legal penalties, property value loss</a:t>
            </a:r>
          </a:p>
          <a:p>
            <a:pPr marL="0" indent="0">
              <a:lnSpc>
                <a:spcPct val="131000"/>
              </a:lnSpc>
              <a:spcAft>
                <a:spcPts val="0"/>
              </a:spcAft>
              <a:buClr>
                <a:srgbClr val="93A299"/>
              </a:buClr>
              <a:buSzPct val="100000"/>
              <a:buAutoNum type="arabicPeriod"/>
            </a:pPr>
            <a:r>
              <a:rPr lang="en-US" sz="1350">
                <a:latin typeface="Arial" pitchFamily="18"/>
                <a:cs typeface="Arial" pitchFamily="2"/>
              </a:rPr>
              <a:t>Eutrophication: excess nutrients (N,P) from fertilizer, manure or urban sewage are washed by rain into rivers which flow to the ocean =&gt; algal/phytoplankton bloom then die-off from lack of light =&gt; decomposed by bacteria who use all the oxygen =&gt; hypoxia and fish death =&gt; anaerobic mess</a:t>
            </a:r>
          </a:p>
          <a:p>
            <a:pPr marL="0" indent="0">
              <a:lnSpc>
                <a:spcPct val="131000"/>
              </a:lnSpc>
              <a:spcAft>
                <a:spcPts val="0"/>
              </a:spcAft>
              <a:buClr>
                <a:srgbClr val="93A299"/>
              </a:buClr>
              <a:buSzPct val="100000"/>
              <a:buAutoNum type="arabicPeriod"/>
            </a:pPr>
            <a:r>
              <a:rPr lang="en-US" sz="1350">
                <a:latin typeface="Arial" pitchFamily="18"/>
                <a:cs typeface="Arial" pitchFamily="2"/>
              </a:rPr>
              <a:t>When talking about change in an ecosystem, use "increasing" or "decreasing". Ex: Invasive species cause native species population to decrease</a:t>
            </a:r>
          </a:p>
          <a:p>
            <a:pPr marL="0" indent="0">
              <a:lnSpc>
                <a:spcPct val="131000"/>
              </a:lnSpc>
              <a:spcAft>
                <a:spcPts val="0"/>
              </a:spcAft>
              <a:buClr>
                <a:srgbClr val="93A299"/>
              </a:buClr>
              <a:buSzPct val="100000"/>
              <a:buAutoNum type="arabicPeriod"/>
            </a:pPr>
            <a:r>
              <a:rPr lang="en-US" sz="1350">
                <a:latin typeface="Arial" pitchFamily="18"/>
                <a:cs typeface="Arial" pitchFamily="2"/>
              </a:rPr>
              <a:t>Review the nitrogen cycle! The AP exam LOVES the nitrogen cycle.</a:t>
            </a:r>
          </a:p>
          <a:p>
            <a:pPr marL="0" indent="0">
              <a:lnSpc>
                <a:spcPct val="131000"/>
              </a:lnSpc>
              <a:spcAft>
                <a:spcPts val="0"/>
              </a:spcAft>
              <a:buClr>
                <a:srgbClr val="93A299"/>
              </a:buClr>
              <a:buSzPct val="100000"/>
              <a:buAutoNum type="arabicPeriod"/>
            </a:pPr>
            <a:r>
              <a:rPr lang="en-US" sz="1350">
                <a:latin typeface="Arial" pitchFamily="18"/>
                <a:cs typeface="Arial" pitchFamily="2"/>
              </a:rPr>
              <a:t>If you can’t think of other possible solutions to problems, use education (but indicate what we should educate about).</a:t>
            </a:r>
          </a:p>
          <a:p>
            <a:pPr marL="0" indent="0">
              <a:lnSpc>
                <a:spcPct val="131000"/>
              </a:lnSpc>
              <a:spcAft>
                <a:spcPts val="0"/>
              </a:spcAft>
              <a:buNone/>
            </a:pPr>
            <a:endParaRPr lang="en-US" sz="1350">
              <a:latin typeface="Arial" pitchFamily="18"/>
              <a:cs typeface="Arial" pitchFamily="2"/>
            </a:endParaRPr>
          </a:p>
        </p:txBody>
      </p:sp>
    </p:spTree>
    <p:extLst>
      <p:ext uri="{BB962C8B-B14F-4D97-AF65-F5344CB8AC3E}">
        <p14:creationId xmlns:p14="http://schemas.microsoft.com/office/powerpoint/2010/main" val="74287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8"/>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700"/>
              <a:t>Final things to remember. . .</a:t>
            </a:r>
          </a:p>
        </p:txBody>
      </p:sp>
      <p:sp>
        <p:nvSpPr>
          <p:cNvPr id="3" name="Shape 359"/>
          <p:cNvSpPr txBox="1">
            <a:spLocks noGrp="1"/>
          </p:cNvSpPr>
          <p:nvPr>
            <p:ph type="body" idx="4294967295"/>
          </p:nvPr>
        </p:nvSpPr>
        <p:spPr>
          <a:xfrm>
            <a:off x="1324710" y="1030319"/>
            <a:ext cx="6617970" cy="3538620"/>
          </a:xfrm>
        </p:spPr>
        <p:txBody>
          <a:bodyPr/>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131000"/>
              </a:lnSpc>
              <a:spcAft>
                <a:spcPts val="0"/>
              </a:spcAft>
              <a:buClr>
                <a:srgbClr val="93A299"/>
              </a:buClr>
              <a:buSzPct val="100000"/>
              <a:buAutoNum type="arabicPeriod"/>
            </a:pPr>
            <a:r>
              <a:rPr lang="en-US" sz="1350">
                <a:latin typeface="Arial" pitchFamily="18"/>
                <a:cs typeface="Arial" pitchFamily="2"/>
              </a:rPr>
              <a:t>An ecosystem service is defined as something nature provides humans for survival or economic benefit. NOT something nature gives itself.</a:t>
            </a:r>
          </a:p>
          <a:p>
            <a:pPr marL="0" indent="0">
              <a:lnSpc>
                <a:spcPct val="131000"/>
              </a:lnSpc>
              <a:spcAft>
                <a:spcPts val="0"/>
              </a:spcAft>
              <a:buClr>
                <a:srgbClr val="93A299"/>
              </a:buClr>
              <a:buSzPct val="100000"/>
              <a:buAutoNum type="arabicPeriod"/>
            </a:pPr>
            <a:r>
              <a:rPr lang="en-US" sz="1350">
                <a:latin typeface="Arial" pitchFamily="18"/>
                <a:cs typeface="Arial" pitchFamily="2"/>
              </a:rPr>
              <a:t>#1 way to control population growth is to provide education (literacy) for girls. Girls marry later, and have less children. Lowers poverty.</a:t>
            </a:r>
          </a:p>
          <a:p>
            <a:pPr marL="0" indent="0">
              <a:lnSpc>
                <a:spcPct val="131000"/>
              </a:lnSpc>
              <a:spcAft>
                <a:spcPts val="0"/>
              </a:spcAft>
              <a:buClr>
                <a:srgbClr val="93A299"/>
              </a:buClr>
              <a:buSzPct val="100000"/>
              <a:buAutoNum type="arabicPeriod"/>
            </a:pPr>
            <a:r>
              <a:rPr lang="en-US" sz="1350">
                <a:latin typeface="Arial" pitchFamily="18"/>
                <a:cs typeface="Arial" pitchFamily="2"/>
              </a:rPr>
              <a:t>Try the Rule of 70 for growth rate.</a:t>
            </a:r>
          </a:p>
          <a:p>
            <a:pPr marL="0" indent="0">
              <a:lnSpc>
                <a:spcPct val="131000"/>
              </a:lnSpc>
              <a:spcAft>
                <a:spcPts val="0"/>
              </a:spcAft>
              <a:buClr>
                <a:srgbClr val="93A299"/>
              </a:buClr>
              <a:buSzPct val="100000"/>
              <a:buAutoNum type="arabicPeriod"/>
            </a:pPr>
            <a:r>
              <a:rPr lang="en-US" sz="1350">
                <a:latin typeface="Arial" pitchFamily="18"/>
                <a:cs typeface="Arial" pitchFamily="2"/>
              </a:rPr>
              <a:t>Food chains always begin with a producer. Arrows point the direction of energy flow (toward the predator).</a:t>
            </a:r>
          </a:p>
          <a:p>
            <a:pPr marL="0" indent="0">
              <a:lnSpc>
                <a:spcPct val="131000"/>
              </a:lnSpc>
              <a:spcAft>
                <a:spcPts val="0"/>
              </a:spcAft>
              <a:buClr>
                <a:srgbClr val="93A299"/>
              </a:buClr>
              <a:buSzPct val="100000"/>
              <a:buAutoNum type="arabicPeriod"/>
            </a:pPr>
            <a:r>
              <a:rPr lang="en-US" sz="1350">
                <a:latin typeface="Arial" pitchFamily="18"/>
                <a:cs typeface="Arial" pitchFamily="2"/>
              </a:rPr>
              <a:t>Anthropogenic = human made. Degradation = decline in quality. Synthetic = not natural.</a:t>
            </a:r>
          </a:p>
          <a:p>
            <a:pPr marL="0" indent="0">
              <a:lnSpc>
                <a:spcPct val="131000"/>
              </a:lnSpc>
              <a:spcAft>
                <a:spcPts val="0"/>
              </a:spcAft>
              <a:buClr>
                <a:srgbClr val="93A299"/>
              </a:buClr>
              <a:buSzPct val="100000"/>
              <a:buAutoNum type="arabicPeriod"/>
            </a:pPr>
            <a:r>
              <a:rPr lang="en-US" sz="1350">
                <a:latin typeface="Arial" pitchFamily="18"/>
                <a:cs typeface="Arial" pitchFamily="2"/>
              </a:rPr>
              <a:t>Loss of biodiversity → HIPPCO</a:t>
            </a:r>
          </a:p>
          <a:p>
            <a:pPr marL="0" indent="0">
              <a:lnSpc>
                <a:spcPct val="131000"/>
              </a:lnSpc>
              <a:spcAft>
                <a:spcPts val="0"/>
              </a:spcAft>
              <a:buClr>
                <a:srgbClr val="93A299"/>
              </a:buClr>
              <a:buSzPct val="100000"/>
              <a:buAutoNum type="arabicPeriod"/>
            </a:pPr>
            <a:r>
              <a:rPr lang="en-US" sz="1350">
                <a:latin typeface="Arial" pitchFamily="18"/>
                <a:cs typeface="Arial" pitchFamily="2"/>
              </a:rPr>
              <a:t>Sustainability =  protect natural cycles + true pricing + renewable energy + biodiversity + population control</a:t>
            </a:r>
          </a:p>
          <a:p>
            <a:pPr marL="0" indent="0">
              <a:lnSpc>
                <a:spcPct val="131000"/>
              </a:lnSpc>
              <a:spcAft>
                <a:spcPts val="0"/>
              </a:spcAft>
              <a:buNone/>
            </a:pPr>
            <a:endParaRPr lang="en-US" sz="1350">
              <a:latin typeface="Arial" pitchFamily="18"/>
              <a:cs typeface="Arial" pitchFamily="2"/>
            </a:endParaRPr>
          </a:p>
          <a:p>
            <a:pPr marL="0" indent="0">
              <a:lnSpc>
                <a:spcPct val="131000"/>
              </a:lnSpc>
              <a:spcAft>
                <a:spcPts val="0"/>
              </a:spcAft>
              <a:buNone/>
            </a:pPr>
            <a:endParaRPr lang="en-US" sz="1350">
              <a:latin typeface="Arial" pitchFamily="18"/>
              <a:cs typeface="Arial" pitchFamily="2"/>
            </a:endParaRPr>
          </a:p>
        </p:txBody>
      </p:sp>
    </p:spTree>
    <p:extLst>
      <p:ext uri="{BB962C8B-B14F-4D97-AF65-F5344CB8AC3E}">
        <p14:creationId xmlns:p14="http://schemas.microsoft.com/office/powerpoint/2010/main" val="99719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64"/>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Important Laws</a:t>
            </a:r>
          </a:p>
        </p:txBody>
      </p:sp>
      <p:sp>
        <p:nvSpPr>
          <p:cNvPr id="3" name="Shape 365"/>
          <p:cNvSpPr txBox="1">
            <a:spLocks noGrp="1"/>
          </p:cNvSpPr>
          <p:nvPr>
            <p:ph type="body" idx="4294967295"/>
          </p:nvPr>
        </p:nvSpPr>
        <p:spPr>
          <a:xfrm>
            <a:off x="1287450" y="1254960"/>
            <a:ext cx="2854440" cy="35386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2000"/>
              <a:buFont typeface="Arial" pitchFamily="32"/>
              <a:buChar char="•"/>
            </a:pPr>
            <a:r>
              <a:rPr lang="en-US" sz="1463">
                <a:latin typeface="Arial" pitchFamily="18"/>
                <a:cs typeface="Arial" pitchFamily="2"/>
              </a:rPr>
              <a:t>Coastal Management Act</a:t>
            </a:r>
          </a:p>
          <a:p>
            <a:pPr marL="137160" indent="-5751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Corporate Average Fuel Economy (CAFE standards)</a:t>
            </a:r>
          </a:p>
          <a:p>
            <a:pPr marL="137160" indent="-5751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Clean Air Act</a:t>
            </a:r>
          </a:p>
          <a:p>
            <a:pPr marL="79380" indent="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Clean Water Act</a:t>
            </a:r>
          </a:p>
          <a:p>
            <a:pPr marL="137160" indent="-5751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Comprehensive Environmental Response, Compensation Liability Act (CERCLA)</a:t>
            </a:r>
          </a:p>
        </p:txBody>
      </p:sp>
      <p:sp>
        <p:nvSpPr>
          <p:cNvPr id="4" name="Shape 366"/>
          <p:cNvSpPr txBox="1">
            <a:spLocks noGrp="1"/>
          </p:cNvSpPr>
          <p:nvPr>
            <p:ph type="body" idx="4294967295"/>
          </p:nvPr>
        </p:nvSpPr>
        <p:spPr>
          <a:xfrm>
            <a:off x="4202640" y="1254960"/>
            <a:ext cx="3733830" cy="383103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2000"/>
              <a:buFont typeface="Arial" pitchFamily="32"/>
              <a:buChar char="•"/>
            </a:pPr>
            <a:r>
              <a:rPr lang="en-US" sz="1463">
                <a:latin typeface="Arial" pitchFamily="18"/>
                <a:cs typeface="Arial" pitchFamily="2"/>
              </a:rPr>
              <a:t>Manages coastal resources (including Great Lakes) – balances economic development with conservation</a:t>
            </a:r>
          </a:p>
          <a:p>
            <a:pPr marL="0" indent="0">
              <a:lnSpc>
                <a:spcPct val="80000"/>
              </a:lnSpc>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Sets minimum fuel economy standards</a:t>
            </a:r>
          </a:p>
          <a:p>
            <a:pPr marL="0" indent="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Establishes primary and secondary air quality standards for 6 criteria pollutants (SO2, NOx, CO, PM, O3, Pb)</a:t>
            </a:r>
          </a:p>
          <a:p>
            <a:pPr marL="0" indent="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Regulates discharge into water sources and wetland destruction</a:t>
            </a:r>
          </a:p>
          <a:p>
            <a:pPr marL="137160" indent="-57510">
              <a:lnSpc>
                <a:spcPct val="80000"/>
              </a:lnSpc>
              <a:spcBef>
                <a:spcPts val="293"/>
              </a:spcBef>
              <a:spcAft>
                <a:spcPts val="0"/>
              </a:spcAft>
              <a:buNone/>
            </a:pPr>
            <a:endParaRPr lang="en-US" sz="1463">
              <a:latin typeface="Arial" pitchFamily="18"/>
              <a:cs typeface="Arial" pitchFamily="2"/>
            </a:endParaRPr>
          </a:p>
          <a:p>
            <a:pPr marL="0" indent="0">
              <a:lnSpc>
                <a:spcPct val="80000"/>
              </a:lnSpc>
              <a:spcBef>
                <a:spcPts val="293"/>
              </a:spcBef>
              <a:spcAft>
                <a:spcPts val="0"/>
              </a:spcAft>
              <a:buClr>
                <a:srgbClr val="93A299"/>
              </a:buClr>
              <a:buSzPct val="82000"/>
              <a:buFont typeface="Arial" pitchFamily="32"/>
              <a:buChar char="•"/>
            </a:pPr>
            <a:r>
              <a:rPr lang="en-US" sz="1463">
                <a:latin typeface="Arial" pitchFamily="18"/>
                <a:cs typeface="Arial" pitchFamily="2"/>
              </a:rPr>
              <a:t>Provides funds for clean-up of hazardous substances (Superfund Sites)</a:t>
            </a:r>
          </a:p>
        </p:txBody>
      </p:sp>
    </p:spTree>
    <p:extLst>
      <p:ext uri="{BB962C8B-B14F-4D97-AF65-F5344CB8AC3E}">
        <p14:creationId xmlns:p14="http://schemas.microsoft.com/office/powerpoint/2010/main" val="111565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1"/>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Important Laws</a:t>
            </a:r>
          </a:p>
        </p:txBody>
      </p:sp>
      <p:sp>
        <p:nvSpPr>
          <p:cNvPr id="3" name="Shape 372"/>
          <p:cNvSpPr txBox="1">
            <a:spLocks noGrp="1"/>
          </p:cNvSpPr>
          <p:nvPr>
            <p:ph type="body" idx="4294967295"/>
          </p:nvPr>
        </p:nvSpPr>
        <p:spPr>
          <a:xfrm>
            <a:off x="1305270" y="1076760"/>
            <a:ext cx="2800170" cy="405837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90000"/>
              </a:lnSpc>
              <a:spcAft>
                <a:spcPts val="0"/>
              </a:spcAft>
              <a:buClr>
                <a:srgbClr val="93A299"/>
              </a:buClr>
              <a:buSzPct val="100000"/>
              <a:buFont typeface="Arial" pitchFamily="32"/>
              <a:buChar char="•"/>
            </a:pPr>
            <a:r>
              <a:rPr lang="en-US" sz="1650">
                <a:latin typeface="Arial" pitchFamily="18"/>
                <a:cs typeface="Arial" pitchFamily="2"/>
              </a:rPr>
              <a:t>Convention on International Trade in Endangered Species (CITES)</a:t>
            </a:r>
          </a:p>
          <a:p>
            <a:pPr marL="0" indent="0">
              <a:lnSpc>
                <a:spcPct val="90000"/>
              </a:lnSpc>
              <a:spcAft>
                <a:spcPts val="0"/>
              </a:spcAft>
              <a:buNone/>
            </a:pPr>
            <a:endParaRPr lang="en-US" sz="1650">
              <a:latin typeface="Arial" pitchFamily="18"/>
              <a:cs typeface="Arial" pitchFamily="2"/>
            </a:endParaRPr>
          </a:p>
          <a:p>
            <a:pPr marL="0" indent="0">
              <a:lnSpc>
                <a:spcPct val="90000"/>
              </a:lnSpc>
              <a:spcBef>
                <a:spcPts val="359"/>
              </a:spcBef>
              <a:spcAft>
                <a:spcPts val="0"/>
              </a:spcAft>
              <a:buClr>
                <a:srgbClr val="93A299"/>
              </a:buClr>
              <a:buSzPct val="100000"/>
              <a:buFont typeface="Arial" pitchFamily="32"/>
              <a:buChar char="•"/>
            </a:pPr>
            <a:r>
              <a:rPr lang="en-US" sz="1650">
                <a:latin typeface="Arial" pitchFamily="18"/>
                <a:cs typeface="Arial" pitchFamily="2"/>
              </a:rPr>
              <a:t>Endangered Species Act (ESA)</a:t>
            </a:r>
          </a:p>
          <a:p>
            <a:pPr marL="0" indent="0">
              <a:lnSpc>
                <a:spcPct val="90000"/>
              </a:lnSpc>
              <a:spcBef>
                <a:spcPts val="357"/>
              </a:spcBef>
              <a:spcAft>
                <a:spcPts val="0"/>
              </a:spcAft>
              <a:buNone/>
            </a:pPr>
            <a:endParaRPr lang="en-US" sz="1650">
              <a:latin typeface="Arial" pitchFamily="18"/>
              <a:cs typeface="Arial" pitchFamily="2"/>
            </a:endParaRPr>
          </a:p>
          <a:p>
            <a:pPr marL="0" indent="0">
              <a:lnSpc>
                <a:spcPct val="90000"/>
              </a:lnSpc>
              <a:spcBef>
                <a:spcPts val="357"/>
              </a:spcBef>
              <a:spcAft>
                <a:spcPts val="0"/>
              </a:spcAft>
              <a:buNone/>
            </a:pPr>
            <a:endParaRPr lang="en-US" sz="1650">
              <a:latin typeface="Arial" pitchFamily="18"/>
              <a:cs typeface="Arial" pitchFamily="2"/>
            </a:endParaRPr>
          </a:p>
          <a:p>
            <a:pPr marL="0" indent="0">
              <a:lnSpc>
                <a:spcPct val="90000"/>
              </a:lnSpc>
              <a:spcBef>
                <a:spcPts val="359"/>
              </a:spcBef>
              <a:spcAft>
                <a:spcPts val="0"/>
              </a:spcAft>
              <a:buClr>
                <a:srgbClr val="93A299"/>
              </a:buClr>
              <a:buSzPct val="100000"/>
              <a:buFont typeface="Arial" pitchFamily="32"/>
              <a:buChar char="•"/>
            </a:pPr>
            <a:r>
              <a:rPr lang="en-US" sz="1650">
                <a:latin typeface="Arial" pitchFamily="18"/>
                <a:cs typeface="Arial" pitchFamily="2"/>
              </a:rPr>
              <a:t>Federal Insecticide, Fungicide, and Rodenticide Act (FIFRA)</a:t>
            </a:r>
          </a:p>
          <a:p>
            <a:pPr marL="137160" indent="-40500">
              <a:lnSpc>
                <a:spcPct val="90000"/>
              </a:lnSpc>
              <a:spcBef>
                <a:spcPts val="357"/>
              </a:spcBef>
              <a:spcAft>
                <a:spcPts val="0"/>
              </a:spcAft>
              <a:buNone/>
            </a:pPr>
            <a:endParaRPr lang="en-US" sz="1650">
              <a:latin typeface="Arial" pitchFamily="18"/>
              <a:cs typeface="Arial" pitchFamily="2"/>
            </a:endParaRPr>
          </a:p>
          <a:p>
            <a:pPr marL="0" indent="0">
              <a:lnSpc>
                <a:spcPct val="90000"/>
              </a:lnSpc>
              <a:spcBef>
                <a:spcPts val="359"/>
              </a:spcBef>
              <a:spcAft>
                <a:spcPts val="0"/>
              </a:spcAft>
              <a:buClr>
                <a:srgbClr val="93A299"/>
              </a:buClr>
              <a:buSzPct val="100000"/>
              <a:buFont typeface="Arial" pitchFamily="32"/>
              <a:buChar char="•"/>
            </a:pPr>
            <a:r>
              <a:rPr lang="en-US" sz="1650">
                <a:latin typeface="Arial" pitchFamily="18"/>
                <a:cs typeface="Arial" pitchFamily="2"/>
              </a:rPr>
              <a:t>Kyoto Protocol</a:t>
            </a:r>
          </a:p>
        </p:txBody>
      </p:sp>
      <p:sp>
        <p:nvSpPr>
          <p:cNvPr id="4" name="Shape 373"/>
          <p:cNvSpPr txBox="1">
            <a:spLocks noGrp="1"/>
          </p:cNvSpPr>
          <p:nvPr>
            <p:ph type="body" idx="4294967295"/>
          </p:nvPr>
        </p:nvSpPr>
        <p:spPr>
          <a:xfrm>
            <a:off x="4154580" y="1076760"/>
            <a:ext cx="3674700" cy="383103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90000"/>
              </a:lnSpc>
              <a:spcAft>
                <a:spcPts val="0"/>
              </a:spcAft>
              <a:buClr>
                <a:srgbClr val="93A299"/>
              </a:buClr>
              <a:buSzPct val="100000"/>
              <a:buFont typeface="Arial" pitchFamily="32"/>
              <a:buChar char="•"/>
            </a:pPr>
            <a:r>
              <a:rPr lang="en-US" sz="1650">
                <a:latin typeface="Arial" pitchFamily="18"/>
                <a:cs typeface="Arial" pitchFamily="2"/>
              </a:rPr>
              <a:t>International legislation banning hunting, selling, importing endangered species</a:t>
            </a:r>
          </a:p>
          <a:p>
            <a:pPr marL="0" indent="0">
              <a:lnSpc>
                <a:spcPct val="90000"/>
              </a:lnSpc>
              <a:spcAft>
                <a:spcPts val="0"/>
              </a:spcAft>
              <a:buNone/>
            </a:pPr>
            <a:endParaRPr lang="en-US" sz="1650">
              <a:latin typeface="Arial" pitchFamily="18"/>
              <a:cs typeface="Arial" pitchFamily="2"/>
            </a:endParaRPr>
          </a:p>
          <a:p>
            <a:pPr marL="0" indent="0">
              <a:lnSpc>
                <a:spcPct val="90000"/>
              </a:lnSpc>
              <a:spcBef>
                <a:spcPts val="359"/>
              </a:spcBef>
              <a:spcAft>
                <a:spcPts val="0"/>
              </a:spcAft>
              <a:buClr>
                <a:srgbClr val="93A299"/>
              </a:buClr>
              <a:buSzPct val="100000"/>
              <a:buFont typeface="Arial" pitchFamily="32"/>
              <a:buChar char="•"/>
            </a:pPr>
            <a:r>
              <a:rPr lang="en-US" sz="1650">
                <a:latin typeface="Arial" pitchFamily="18"/>
                <a:cs typeface="Arial" pitchFamily="2"/>
              </a:rPr>
              <a:t>Protects threatened and endangered species and their habitats – involves recovery plan</a:t>
            </a:r>
          </a:p>
          <a:p>
            <a:pPr marL="0" indent="0">
              <a:lnSpc>
                <a:spcPct val="90000"/>
              </a:lnSpc>
              <a:spcBef>
                <a:spcPts val="359"/>
              </a:spcBef>
              <a:spcAft>
                <a:spcPts val="0"/>
              </a:spcAft>
              <a:buNone/>
            </a:pPr>
            <a:endParaRPr lang="en-US" sz="1650">
              <a:latin typeface="Arial" pitchFamily="18"/>
              <a:cs typeface="Arial" pitchFamily="2"/>
            </a:endParaRPr>
          </a:p>
          <a:p>
            <a:pPr marL="0" indent="0">
              <a:lnSpc>
                <a:spcPct val="90000"/>
              </a:lnSpc>
              <a:spcBef>
                <a:spcPts val="359"/>
              </a:spcBef>
              <a:spcAft>
                <a:spcPts val="0"/>
              </a:spcAft>
              <a:buClr>
                <a:srgbClr val="93A299"/>
              </a:buClr>
              <a:buSzPct val="100000"/>
              <a:buFont typeface="Arial" pitchFamily="32"/>
              <a:buChar char="•"/>
            </a:pPr>
            <a:r>
              <a:rPr lang="en-US" sz="1650">
                <a:latin typeface="Arial" pitchFamily="18"/>
                <a:cs typeface="Arial" pitchFamily="2"/>
              </a:rPr>
              <a:t>Requires that pesticides are registered and approved by the FDA</a:t>
            </a:r>
          </a:p>
          <a:p>
            <a:pPr marL="0" indent="0">
              <a:lnSpc>
                <a:spcPct val="90000"/>
              </a:lnSpc>
              <a:spcBef>
                <a:spcPts val="357"/>
              </a:spcBef>
              <a:spcAft>
                <a:spcPts val="0"/>
              </a:spcAft>
              <a:buNone/>
            </a:pPr>
            <a:endParaRPr lang="en-US" sz="1650">
              <a:latin typeface="Arial" pitchFamily="18"/>
              <a:cs typeface="Arial" pitchFamily="2"/>
            </a:endParaRPr>
          </a:p>
          <a:p>
            <a:pPr marL="0" indent="0">
              <a:lnSpc>
                <a:spcPct val="90000"/>
              </a:lnSpc>
              <a:spcBef>
                <a:spcPts val="359"/>
              </a:spcBef>
              <a:spcAft>
                <a:spcPts val="0"/>
              </a:spcAft>
              <a:buClr>
                <a:srgbClr val="93A299"/>
              </a:buClr>
              <a:buSzPct val="100000"/>
              <a:buFont typeface="Arial" pitchFamily="32"/>
              <a:buChar char="•"/>
            </a:pPr>
            <a:r>
              <a:rPr lang="en-US" sz="1650">
                <a:latin typeface="Arial" pitchFamily="18"/>
                <a:cs typeface="Arial" pitchFamily="2"/>
              </a:rPr>
              <a:t>Agreement among 150 nations requiring greenhouse gas emissions reduction</a:t>
            </a:r>
          </a:p>
        </p:txBody>
      </p:sp>
    </p:spTree>
    <p:extLst>
      <p:ext uri="{BB962C8B-B14F-4D97-AF65-F5344CB8AC3E}">
        <p14:creationId xmlns:p14="http://schemas.microsoft.com/office/powerpoint/2010/main" val="185853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1800">
                <a:latin typeface="Comic Sans MS" pitchFamily="18"/>
              </a:rPr>
              <a:t>Sandhills, Nebraska</a:t>
            </a:r>
          </a:p>
        </p:txBody>
      </p:sp>
      <p:sp>
        <p:nvSpPr>
          <p:cNvPr id="3" name="Shape 120"/>
          <p:cNvSpPr txBox="1">
            <a:spLocks noGrp="1"/>
          </p:cNvSpPr>
          <p:nvPr>
            <p:ph type="body" idx="4294967295"/>
          </p:nvPr>
        </p:nvSpPr>
        <p:spPr/>
        <p:txBody>
          <a:bodyPr/>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lvl="0">
              <a:buNone/>
            </a:pPr>
            <a:endParaRPr lang="en-US">
              <a:latin typeface="" pitchFamily="18"/>
            </a:endParaRPr>
          </a:p>
        </p:txBody>
      </p:sp>
      <p:pic>
        <p:nvPicPr>
          <p:cNvPr id="4" name="Shape 121"/>
          <p:cNvPicPr>
            <a:picLocks noChangeAspect="1"/>
          </p:cNvPicPr>
          <p:nvPr/>
        </p:nvPicPr>
        <p:blipFill>
          <a:blip r:embed="rId3">
            <a:lum/>
            <a:alphaModFix/>
          </a:blip>
          <a:srcRect/>
          <a:stretch>
            <a:fillRect/>
          </a:stretch>
        </p:blipFill>
        <p:spPr>
          <a:xfrm>
            <a:off x="1279620" y="1573020"/>
            <a:ext cx="2821500" cy="3284280"/>
          </a:xfrm>
          <a:prstGeom prst="rect">
            <a:avLst/>
          </a:prstGeom>
          <a:noFill/>
          <a:ln>
            <a:noFill/>
          </a:ln>
        </p:spPr>
      </p:pic>
      <p:pic>
        <p:nvPicPr>
          <p:cNvPr id="5" name="Shape 122"/>
          <p:cNvPicPr>
            <a:picLocks noChangeAspect="1"/>
          </p:cNvPicPr>
          <p:nvPr/>
        </p:nvPicPr>
        <p:blipFill>
          <a:blip r:embed="rId4">
            <a:lum/>
            <a:alphaModFix/>
          </a:blip>
          <a:srcRect/>
          <a:stretch>
            <a:fillRect/>
          </a:stretch>
        </p:blipFill>
        <p:spPr>
          <a:xfrm>
            <a:off x="4071690" y="34831"/>
            <a:ext cx="3857490" cy="2571479"/>
          </a:xfrm>
          <a:prstGeom prst="rect">
            <a:avLst/>
          </a:prstGeom>
          <a:noFill/>
          <a:ln>
            <a:noFill/>
          </a:ln>
        </p:spPr>
      </p:pic>
      <p:pic>
        <p:nvPicPr>
          <p:cNvPr id="6" name="Shape 123"/>
          <p:cNvPicPr>
            <a:picLocks noChangeAspect="1"/>
          </p:cNvPicPr>
          <p:nvPr/>
        </p:nvPicPr>
        <p:blipFill>
          <a:blip r:embed="rId5">
            <a:lum/>
            <a:alphaModFix/>
          </a:blip>
          <a:srcRect/>
          <a:stretch>
            <a:fillRect/>
          </a:stretch>
        </p:blipFill>
        <p:spPr>
          <a:xfrm>
            <a:off x="4429171" y="2731859"/>
            <a:ext cx="3571559" cy="2378700"/>
          </a:xfrm>
          <a:prstGeom prst="rect">
            <a:avLst/>
          </a:prstGeom>
          <a:noFill/>
          <a:ln>
            <a:noFill/>
          </a:ln>
        </p:spPr>
      </p:pic>
    </p:spTree>
    <p:extLst>
      <p:ext uri="{BB962C8B-B14F-4D97-AF65-F5344CB8AC3E}">
        <p14:creationId xmlns:p14="http://schemas.microsoft.com/office/powerpoint/2010/main" val="197277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78"/>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Important Laws</a:t>
            </a:r>
          </a:p>
        </p:txBody>
      </p:sp>
      <p:sp>
        <p:nvSpPr>
          <p:cNvPr id="3" name="Shape 379"/>
          <p:cNvSpPr txBox="1">
            <a:spLocks noGrp="1"/>
          </p:cNvSpPr>
          <p:nvPr>
            <p:ph type="body" idx="4294967295"/>
          </p:nvPr>
        </p:nvSpPr>
        <p:spPr>
          <a:xfrm>
            <a:off x="1485900" y="1254960"/>
            <a:ext cx="2800170" cy="35386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5000"/>
              <a:buFont typeface="Arial" pitchFamily="32"/>
              <a:buChar char="•"/>
            </a:pPr>
            <a:r>
              <a:rPr lang="en-US" sz="1800">
                <a:latin typeface="Arial" pitchFamily="18"/>
                <a:cs typeface="Arial" pitchFamily="2"/>
              </a:rPr>
              <a:t>Lacey Act</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7"/>
              </a:spcBef>
              <a:spcAft>
                <a:spcPts val="0"/>
              </a:spcAft>
              <a:buNone/>
            </a:pPr>
            <a:endParaRPr lang="en-US" sz="1800">
              <a:latin typeface="Arial" pitchFamily="18"/>
              <a:cs typeface="Arial" pitchFamily="2"/>
            </a:endParaRP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Magnuson-Stevens Fishery Conservation and Management Act (MSRA)</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Marine Mammals Protection Act</a:t>
            </a:r>
          </a:p>
        </p:txBody>
      </p:sp>
      <p:sp>
        <p:nvSpPr>
          <p:cNvPr id="4" name="Shape 380"/>
          <p:cNvSpPr txBox="1">
            <a:spLocks noGrp="1"/>
          </p:cNvSpPr>
          <p:nvPr>
            <p:ph type="body" idx="4294967295"/>
          </p:nvPr>
        </p:nvSpPr>
        <p:spPr>
          <a:xfrm>
            <a:off x="4400550" y="857520"/>
            <a:ext cx="3428730" cy="383103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5000"/>
              <a:buFont typeface="Arial" pitchFamily="32"/>
              <a:buChar char="•"/>
            </a:pPr>
            <a:r>
              <a:rPr lang="en-US" sz="1800">
                <a:latin typeface="Arial" pitchFamily="18"/>
                <a:cs typeface="Arial" pitchFamily="2"/>
              </a:rPr>
              <a:t>Prohibits transportation of illegally captured/ prohibited animals across state lines – first federal law protecting wildlife; controls spread of non-native species</a:t>
            </a: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Governs marine fisheries management in US waters – sets catch limits, calls for increased international cooperation</a:t>
            </a: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Prohibits (with special exceptions) the take of marine mammals in US waters and by US citizens in the high seas</a:t>
            </a:r>
          </a:p>
        </p:txBody>
      </p:sp>
    </p:spTree>
    <p:extLst>
      <p:ext uri="{BB962C8B-B14F-4D97-AF65-F5344CB8AC3E}">
        <p14:creationId xmlns:p14="http://schemas.microsoft.com/office/powerpoint/2010/main" val="53796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5"/>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Important Laws</a:t>
            </a:r>
          </a:p>
        </p:txBody>
      </p:sp>
      <p:sp>
        <p:nvSpPr>
          <p:cNvPr id="3" name="Shape 386"/>
          <p:cNvSpPr txBox="1">
            <a:spLocks noGrp="1"/>
          </p:cNvSpPr>
          <p:nvPr>
            <p:ph type="body" idx="4294967295"/>
          </p:nvPr>
        </p:nvSpPr>
        <p:spPr>
          <a:xfrm>
            <a:off x="1485900" y="1142910"/>
            <a:ext cx="2800170" cy="365067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Bef>
                <a:spcPts val="389"/>
              </a:spcBef>
              <a:spcAft>
                <a:spcPts val="0"/>
              </a:spcAft>
              <a:buClr>
                <a:srgbClr val="93A299"/>
              </a:buClr>
              <a:buSzPct val="100000"/>
              <a:buFont typeface="Arial" pitchFamily="32"/>
              <a:buChar char="•"/>
            </a:pPr>
            <a:r>
              <a:rPr lang="en-US" sz="1800">
                <a:latin typeface="Arial" pitchFamily="18"/>
                <a:cs typeface="Arial" pitchFamily="2"/>
              </a:rPr>
              <a:t>Montreal Protocol</a:t>
            </a:r>
          </a:p>
          <a:p>
            <a:pPr marL="0" indent="0">
              <a:lnSpc>
                <a:spcPct val="80000"/>
              </a:lnSpc>
              <a:spcBef>
                <a:spcPts val="389"/>
              </a:spcBef>
              <a:spcAft>
                <a:spcPts val="0"/>
              </a:spcAft>
              <a:buNone/>
            </a:pPr>
            <a:endParaRPr lang="en-US" sz="1800">
              <a:latin typeface="Arial" pitchFamily="18"/>
              <a:cs typeface="Arial" pitchFamily="2"/>
            </a:endParaRPr>
          </a:p>
          <a:p>
            <a:pPr marL="0" indent="0">
              <a:lnSpc>
                <a:spcPct val="80000"/>
              </a:lnSpc>
              <a:spcBef>
                <a:spcPts val="389"/>
              </a:spcBef>
              <a:spcAft>
                <a:spcPts val="0"/>
              </a:spcAft>
              <a:buNone/>
            </a:pPr>
            <a:endParaRPr lang="en-US" sz="1800">
              <a:latin typeface="Arial" pitchFamily="18"/>
              <a:cs typeface="Arial" pitchFamily="2"/>
            </a:endParaRPr>
          </a:p>
          <a:p>
            <a:pPr marL="0" indent="0">
              <a:lnSpc>
                <a:spcPct val="80000"/>
              </a:lnSpc>
              <a:spcBef>
                <a:spcPts val="389"/>
              </a:spcBef>
              <a:spcAft>
                <a:spcPts val="0"/>
              </a:spcAft>
              <a:buNone/>
            </a:pPr>
            <a:endParaRPr lang="en-US" sz="1800">
              <a:latin typeface="Arial" pitchFamily="18"/>
              <a:cs typeface="Arial" pitchFamily="2"/>
            </a:endParaRPr>
          </a:p>
          <a:p>
            <a:pPr marL="0" indent="0">
              <a:lnSpc>
                <a:spcPct val="80000"/>
              </a:lnSpc>
              <a:spcBef>
                <a:spcPts val="389"/>
              </a:spcBef>
              <a:spcAft>
                <a:spcPts val="0"/>
              </a:spcAft>
              <a:buClr>
                <a:srgbClr val="93A299"/>
              </a:buClr>
              <a:buSzPct val="100000"/>
              <a:buFont typeface="Arial" pitchFamily="32"/>
              <a:buChar char="•"/>
            </a:pPr>
            <a:r>
              <a:rPr lang="en-US" sz="1800">
                <a:latin typeface="Arial" pitchFamily="18"/>
                <a:cs typeface="Arial" pitchFamily="2"/>
              </a:rPr>
              <a:t>National Environmental Policy Act (NEPA)</a:t>
            </a:r>
          </a:p>
          <a:p>
            <a:pPr marL="137160" indent="-32130">
              <a:lnSpc>
                <a:spcPct val="80000"/>
              </a:lnSpc>
              <a:spcBef>
                <a:spcPts val="389"/>
              </a:spcBef>
              <a:spcAft>
                <a:spcPts val="0"/>
              </a:spcAft>
              <a:buNone/>
            </a:pPr>
            <a:endParaRPr lang="en-US" sz="1800">
              <a:latin typeface="Arial" pitchFamily="18"/>
              <a:cs typeface="Arial" pitchFamily="2"/>
            </a:endParaRPr>
          </a:p>
          <a:p>
            <a:pPr marL="137160" indent="-32130">
              <a:lnSpc>
                <a:spcPct val="80000"/>
              </a:lnSpc>
              <a:spcBef>
                <a:spcPts val="389"/>
              </a:spcBef>
              <a:spcAft>
                <a:spcPts val="0"/>
              </a:spcAft>
              <a:buNone/>
            </a:pPr>
            <a:endParaRPr lang="en-US" sz="1800">
              <a:latin typeface="Arial" pitchFamily="18"/>
              <a:cs typeface="Arial" pitchFamily="2"/>
            </a:endParaRPr>
          </a:p>
          <a:p>
            <a:pPr marL="0" indent="0">
              <a:lnSpc>
                <a:spcPct val="80000"/>
              </a:lnSpc>
              <a:spcBef>
                <a:spcPts val="389"/>
              </a:spcBef>
              <a:spcAft>
                <a:spcPts val="0"/>
              </a:spcAft>
              <a:buClr>
                <a:srgbClr val="93A299"/>
              </a:buClr>
              <a:buSzPct val="100000"/>
              <a:buFont typeface="Arial" pitchFamily="32"/>
              <a:buChar char="•"/>
            </a:pPr>
            <a:r>
              <a:rPr lang="en-US" sz="1800">
                <a:latin typeface="Arial" pitchFamily="18"/>
                <a:cs typeface="Arial" pitchFamily="2"/>
              </a:rPr>
              <a:t>National Forest Management Act</a:t>
            </a:r>
          </a:p>
        </p:txBody>
      </p:sp>
      <p:sp>
        <p:nvSpPr>
          <p:cNvPr id="4" name="Shape 387"/>
          <p:cNvSpPr txBox="1">
            <a:spLocks noGrp="1"/>
          </p:cNvSpPr>
          <p:nvPr>
            <p:ph type="body" idx="4294967295"/>
          </p:nvPr>
        </p:nvSpPr>
        <p:spPr>
          <a:xfrm>
            <a:off x="4400550" y="1083510"/>
            <a:ext cx="3535920" cy="383103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Bef>
                <a:spcPts val="389"/>
              </a:spcBef>
              <a:spcAft>
                <a:spcPts val="0"/>
              </a:spcAft>
              <a:buClr>
                <a:srgbClr val="93A299"/>
              </a:buClr>
              <a:buSzPct val="100000"/>
              <a:buFont typeface="Arial" pitchFamily="32"/>
              <a:buChar char="•"/>
            </a:pPr>
            <a:r>
              <a:rPr lang="en-US" sz="1800">
                <a:latin typeface="Arial" pitchFamily="18"/>
                <a:cs typeface="Arial" pitchFamily="2"/>
              </a:rPr>
              <a:t>Banned production of aerosols and initiated the phasing out of CFCs</a:t>
            </a:r>
          </a:p>
          <a:p>
            <a:pPr marL="0" indent="0">
              <a:lnSpc>
                <a:spcPct val="80000"/>
              </a:lnSpc>
              <a:spcBef>
                <a:spcPts val="389"/>
              </a:spcBef>
              <a:spcAft>
                <a:spcPts val="0"/>
              </a:spcAft>
              <a:buNone/>
            </a:pPr>
            <a:endParaRPr lang="en-US" sz="1800">
              <a:latin typeface="Arial" pitchFamily="18"/>
              <a:cs typeface="Arial" pitchFamily="2"/>
            </a:endParaRPr>
          </a:p>
          <a:p>
            <a:pPr marL="0" indent="0">
              <a:lnSpc>
                <a:spcPct val="80000"/>
              </a:lnSpc>
              <a:spcBef>
                <a:spcPts val="389"/>
              </a:spcBef>
              <a:spcAft>
                <a:spcPts val="0"/>
              </a:spcAft>
              <a:buClr>
                <a:srgbClr val="93A299"/>
              </a:buClr>
              <a:buSzPct val="100000"/>
              <a:buFont typeface="Arial" pitchFamily="32"/>
              <a:buChar char="•"/>
            </a:pPr>
            <a:r>
              <a:rPr lang="en-US" sz="1800">
                <a:latin typeface="Arial" pitchFamily="18"/>
                <a:cs typeface="Arial" pitchFamily="2"/>
              </a:rPr>
              <a:t>Requires environmental impact statement for every major federal project</a:t>
            </a:r>
          </a:p>
          <a:p>
            <a:pPr marL="0" indent="0">
              <a:lnSpc>
                <a:spcPct val="80000"/>
              </a:lnSpc>
              <a:spcBef>
                <a:spcPts val="389"/>
              </a:spcBef>
              <a:spcAft>
                <a:spcPts val="0"/>
              </a:spcAft>
              <a:buNone/>
            </a:pPr>
            <a:endParaRPr lang="en-US" sz="1800">
              <a:latin typeface="Arial" pitchFamily="18"/>
              <a:cs typeface="Arial" pitchFamily="2"/>
            </a:endParaRPr>
          </a:p>
          <a:p>
            <a:pPr marL="0" indent="0">
              <a:lnSpc>
                <a:spcPct val="80000"/>
              </a:lnSpc>
              <a:spcBef>
                <a:spcPts val="389"/>
              </a:spcBef>
              <a:spcAft>
                <a:spcPts val="0"/>
              </a:spcAft>
              <a:buClr>
                <a:srgbClr val="93A299"/>
              </a:buClr>
              <a:buSzPct val="100000"/>
              <a:buFont typeface="Arial" pitchFamily="32"/>
              <a:buChar char="•"/>
            </a:pPr>
            <a:r>
              <a:rPr lang="en-US" sz="1800">
                <a:latin typeface="Arial" pitchFamily="18"/>
                <a:cs typeface="Arial" pitchFamily="2"/>
              </a:rPr>
              <a:t>Sets standards for how the Forest Service manages National Forests – requires land management plans for national forests and grasslands</a:t>
            </a:r>
          </a:p>
        </p:txBody>
      </p:sp>
    </p:spTree>
    <p:extLst>
      <p:ext uri="{BB962C8B-B14F-4D97-AF65-F5344CB8AC3E}">
        <p14:creationId xmlns:p14="http://schemas.microsoft.com/office/powerpoint/2010/main" val="9362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2"/>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Important Laws</a:t>
            </a:r>
          </a:p>
        </p:txBody>
      </p:sp>
      <p:sp>
        <p:nvSpPr>
          <p:cNvPr id="3" name="Shape 393"/>
          <p:cNvSpPr txBox="1">
            <a:spLocks noGrp="1"/>
          </p:cNvSpPr>
          <p:nvPr>
            <p:ph type="body" idx="4294967295"/>
          </p:nvPr>
        </p:nvSpPr>
        <p:spPr>
          <a:xfrm>
            <a:off x="1485900" y="1083510"/>
            <a:ext cx="2800170" cy="353862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5000"/>
              <a:buFont typeface="Arial" pitchFamily="32"/>
              <a:buChar char="•"/>
            </a:pPr>
            <a:r>
              <a:rPr lang="en-US" sz="1800">
                <a:latin typeface="Arial" pitchFamily="18"/>
                <a:cs typeface="Arial" pitchFamily="2"/>
              </a:rPr>
              <a:t>Resource Conservation and Recovery Act (RCRA)</a:t>
            </a:r>
          </a:p>
          <a:p>
            <a:pPr marL="137160" indent="-40500">
              <a:lnSpc>
                <a:spcPct val="80000"/>
              </a:lnSpc>
              <a:spcBef>
                <a:spcPts val="357"/>
              </a:spcBef>
              <a:spcAft>
                <a:spcPts val="0"/>
              </a:spcAft>
              <a:buNone/>
            </a:pPr>
            <a:endParaRPr lang="en-US" sz="1800">
              <a:latin typeface="Arial" pitchFamily="18"/>
              <a:cs typeface="Arial" pitchFamily="2"/>
            </a:endParaRP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Safe Drinking Water Act</a:t>
            </a:r>
          </a:p>
          <a:p>
            <a:pPr marL="0" indent="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Surface Mining Control and Reclamation Act</a:t>
            </a:r>
          </a:p>
          <a:p>
            <a:pPr marL="137160" indent="-40500">
              <a:lnSpc>
                <a:spcPct val="80000"/>
              </a:lnSpc>
              <a:spcBef>
                <a:spcPts val="357"/>
              </a:spcBef>
              <a:spcAft>
                <a:spcPts val="0"/>
              </a:spcAft>
              <a:buNone/>
            </a:pPr>
            <a:endParaRPr lang="en-US" sz="18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Toxic Substances Control Act</a:t>
            </a:r>
          </a:p>
          <a:p>
            <a:pPr marL="137160" indent="-40500">
              <a:lnSpc>
                <a:spcPct val="80000"/>
              </a:lnSpc>
              <a:spcBef>
                <a:spcPts val="357"/>
              </a:spcBef>
              <a:spcAft>
                <a:spcPts val="0"/>
              </a:spcAft>
              <a:buNone/>
            </a:pPr>
            <a:endParaRPr lang="en-US" sz="1800">
              <a:latin typeface="Arial" pitchFamily="18"/>
              <a:cs typeface="Arial" pitchFamily="2"/>
            </a:endParaRPr>
          </a:p>
        </p:txBody>
      </p:sp>
      <p:sp>
        <p:nvSpPr>
          <p:cNvPr id="4" name="Shape 394"/>
          <p:cNvSpPr txBox="1">
            <a:spLocks noGrp="1"/>
          </p:cNvSpPr>
          <p:nvPr>
            <p:ph type="body" idx="4294967295"/>
          </p:nvPr>
        </p:nvSpPr>
        <p:spPr>
          <a:xfrm>
            <a:off x="4229100" y="1083510"/>
            <a:ext cx="3600180" cy="3831030"/>
          </a:xfrm>
        </p:spPr>
        <p:txBody>
          <a:bodyPr lIns="91425" tIns="34290" rIns="91425" bIns="34290" anchor="t" anchorCtr="0"/>
          <a:lstStyle>
            <a:defPPr marL="432000" marR="0" lvl="0" indent="-324000" algn="l" rtl="0">
              <a:lnSpc>
                <a:spcPct val="100000"/>
              </a:lnSpc>
              <a:spcBef>
                <a:spcPts val="0"/>
              </a:spcBef>
              <a:spcAft>
                <a:spcPts val="1417"/>
              </a:spcAft>
              <a:buSzPct val="45000"/>
              <a:buFont typeface="StarSymbol"/>
              <a:buNone/>
              <a:defRPr lang="en-US" sz="1400" b="0" i="0" u="none" strike="noStrike" kern="1200" spc="0">
                <a:ln>
                  <a:noFill/>
                </a:ln>
                <a:solidFill>
                  <a:srgbClr val="000000"/>
                </a:solidFill>
                <a:latin typeface="Arial"/>
                <a:ea typeface="Arial"/>
                <a:cs typeface="Arial"/>
              </a:defRPr>
            </a:defPPr>
            <a:lvl1pPr marL="432000" marR="0" lvl="0" indent="-324000" algn="l" rtl="0">
              <a:lnSpc>
                <a:spcPct val="100000"/>
              </a:lnSpc>
              <a:spcBef>
                <a:spcPts val="0"/>
              </a:spcBef>
              <a:spcAft>
                <a:spcPts val="1417"/>
              </a:spcAft>
              <a:buSzPct val="45000"/>
              <a:buFont typeface="StarSymbol"/>
              <a:buChar char="●"/>
              <a:defRPr lang="en-US" sz="1400" b="0" i="0" u="none" strike="noStrike" kern="1200" spc="0">
                <a:ln>
                  <a:noFill/>
                </a:ln>
                <a:solidFill>
                  <a:srgbClr val="000000"/>
                </a:solidFill>
                <a:latin typeface="Arial"/>
                <a:ea typeface="Arial"/>
                <a:cs typeface="Arial"/>
              </a:defRPr>
            </a:lvl1pPr>
            <a:lvl2pPr marL="864000" marR="0" lvl="1" indent="-324000" algn="l" rtl="0">
              <a:lnSpc>
                <a:spcPct val="100000"/>
              </a:lnSpc>
              <a:spcBef>
                <a:spcPts val="0"/>
              </a:spcBef>
              <a:spcAft>
                <a:spcPts val="1134"/>
              </a:spcAft>
              <a:buSzPct val="75000"/>
              <a:buFont typeface="StarSymbol"/>
              <a:buChar char="–"/>
              <a:defRPr lang="en-US" sz="1400" b="0" i="0" u="none" strike="noStrike" kern="1200" spc="0">
                <a:ln>
                  <a:noFill/>
                </a:ln>
                <a:solidFill>
                  <a:srgbClr val="000000"/>
                </a:solidFill>
                <a:latin typeface="Arial"/>
                <a:ea typeface="Arial"/>
                <a:cs typeface="Arial"/>
              </a:defRPr>
            </a:lvl2pPr>
            <a:lvl3pPr marL="1295999" marR="0" lvl="2" indent="-288000" algn="l" rtl="0">
              <a:lnSpc>
                <a:spcPct val="100000"/>
              </a:lnSpc>
              <a:spcBef>
                <a:spcPts val="0"/>
              </a:spcBef>
              <a:spcAft>
                <a:spcPts val="850"/>
              </a:spcAft>
              <a:buSzPct val="45000"/>
              <a:buFont typeface="StarSymbol"/>
              <a:buChar char="●"/>
              <a:defRPr lang="en-US" sz="1400" b="0" i="0" u="none" strike="noStrike" kern="1200" spc="0">
                <a:ln>
                  <a:noFill/>
                </a:ln>
                <a:solidFill>
                  <a:srgbClr val="000000"/>
                </a:solidFill>
                <a:latin typeface="Arial"/>
                <a:ea typeface="Arial"/>
                <a:cs typeface="Arial"/>
              </a:defRPr>
            </a:lvl3pPr>
            <a:lvl4pPr marL="1728000" marR="0" lvl="3" indent="-216000" algn="l" rtl="0">
              <a:lnSpc>
                <a:spcPct val="100000"/>
              </a:lnSpc>
              <a:spcBef>
                <a:spcPts val="0"/>
              </a:spcBef>
              <a:spcAft>
                <a:spcPts val="567"/>
              </a:spcAft>
              <a:buSzPct val="75000"/>
              <a:buFont typeface="StarSymbol"/>
              <a:buChar char="–"/>
              <a:defRPr lang="en-US" sz="1400" b="0" i="0" u="none" strike="noStrike" kern="1200" spc="0">
                <a:ln>
                  <a:noFill/>
                </a:ln>
                <a:solidFill>
                  <a:srgbClr val="000000"/>
                </a:solidFill>
                <a:latin typeface="Arial"/>
                <a:ea typeface="Arial"/>
                <a:cs typeface="Arial"/>
              </a:defRPr>
            </a:lvl4pPr>
            <a:lvl5pPr marL="2160000" marR="0" lvl="4"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5pPr>
            <a:lvl6pPr marL="2592000" marR="0" lvl="5"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6pPr>
            <a:lvl7pPr marL="3024000" marR="0" lvl="6"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7pPr>
            <a:lvl8pPr marL="3456000" marR="0" lvl="7"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8pPr>
            <a:lvl9pPr marL="3887999" marR="0" lvl="8" indent="-216000" algn="l" rtl="0">
              <a:lnSpc>
                <a:spcPct val="100000"/>
              </a:lnSpc>
              <a:spcBef>
                <a:spcPts val="0"/>
              </a:spcBef>
              <a:spcAft>
                <a:spcPts val="283"/>
              </a:spcAft>
              <a:buSzPct val="45000"/>
              <a:buFont typeface="StarSymbol"/>
              <a:buChar char="●"/>
              <a:defRPr lang="en-US" sz="2000" b="0" i="0" u="none" strike="noStrike" kern="1200" spc="0">
                <a:ln>
                  <a:noFill/>
                </a:ln>
                <a:solidFill>
                  <a:srgbClr val="000000"/>
                </a:solidFill>
                <a:latin typeface="Arial"/>
                <a:ea typeface="Arial"/>
                <a:cs typeface="Arial"/>
              </a:defRPr>
            </a:lvl9pPr>
          </a:lstStyle>
          <a:p>
            <a:pPr marL="0" indent="0">
              <a:lnSpc>
                <a:spcPct val="80000"/>
              </a:lnSpc>
              <a:spcAft>
                <a:spcPts val="0"/>
              </a:spcAft>
              <a:buClr>
                <a:srgbClr val="93A299"/>
              </a:buClr>
              <a:buSzPct val="85000"/>
              <a:buFont typeface="Arial" pitchFamily="32"/>
              <a:buChar char="•"/>
            </a:pPr>
            <a:r>
              <a:rPr lang="en-US" sz="1800">
                <a:latin typeface="Arial" pitchFamily="18"/>
                <a:cs typeface="Arial" pitchFamily="2"/>
              </a:rPr>
              <a:t>Management of solid waste including landfills and storage tanks – set minimum standards for all waste disposal (including hazardous waste)</a:t>
            </a: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Sets standards for drinking water quality</a:t>
            </a:r>
          </a:p>
          <a:p>
            <a:pPr marL="0" indent="0">
              <a:lnSpc>
                <a:spcPct val="80000"/>
              </a:lnSpc>
              <a:spcBef>
                <a:spcPts val="357"/>
              </a:spcBef>
              <a:spcAft>
                <a:spcPts val="0"/>
              </a:spcAft>
              <a:buNone/>
            </a:pPr>
            <a:endParaRPr lang="en-US" sz="6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Requires restoration of abandoned mines</a:t>
            </a:r>
          </a:p>
          <a:p>
            <a:pPr marL="137160" indent="-40500">
              <a:lnSpc>
                <a:spcPct val="80000"/>
              </a:lnSpc>
              <a:spcBef>
                <a:spcPts val="357"/>
              </a:spcBef>
              <a:spcAft>
                <a:spcPts val="0"/>
              </a:spcAft>
              <a:buNone/>
            </a:pPr>
            <a:endParaRPr lang="en-US" sz="600">
              <a:latin typeface="Arial" pitchFamily="18"/>
              <a:cs typeface="Arial" pitchFamily="2"/>
            </a:endParaRPr>
          </a:p>
          <a:p>
            <a:pPr marL="0" indent="0">
              <a:lnSpc>
                <a:spcPct val="80000"/>
              </a:lnSpc>
              <a:spcBef>
                <a:spcPts val="359"/>
              </a:spcBef>
              <a:spcAft>
                <a:spcPts val="0"/>
              </a:spcAft>
              <a:buClr>
                <a:srgbClr val="93A299"/>
              </a:buClr>
              <a:buSzPct val="85000"/>
              <a:buFont typeface="Arial" pitchFamily="32"/>
              <a:buChar char="•"/>
            </a:pPr>
            <a:r>
              <a:rPr lang="en-US" sz="1800">
                <a:latin typeface="Arial" pitchFamily="18"/>
                <a:cs typeface="Arial" pitchFamily="2"/>
              </a:rPr>
              <a:t>Tracks 75,000 industrial chemicals – tested for environmental or health hazard and banned if high risk</a:t>
            </a:r>
          </a:p>
        </p:txBody>
      </p:sp>
    </p:spTree>
    <p:extLst>
      <p:ext uri="{BB962C8B-B14F-4D97-AF65-F5344CB8AC3E}">
        <p14:creationId xmlns:p14="http://schemas.microsoft.com/office/powerpoint/2010/main" val="142162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1"/>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Bee Colony Collapse</a:t>
            </a:r>
          </a:p>
        </p:txBody>
      </p:sp>
      <p:pic>
        <p:nvPicPr>
          <p:cNvPr id="3" name="Shape 192"/>
          <p:cNvPicPr>
            <a:picLocks noChangeAspect="1"/>
          </p:cNvPicPr>
          <p:nvPr/>
        </p:nvPicPr>
        <p:blipFill>
          <a:blip r:embed="rId3">
            <a:lum/>
            <a:alphaModFix/>
          </a:blip>
          <a:srcRect/>
          <a:stretch>
            <a:fillRect/>
          </a:stretch>
        </p:blipFill>
        <p:spPr>
          <a:xfrm>
            <a:off x="4400551" y="2014470"/>
            <a:ext cx="3571559" cy="3014280"/>
          </a:xfrm>
          <a:prstGeom prst="rect">
            <a:avLst/>
          </a:prstGeom>
          <a:noFill/>
          <a:ln w="9360">
            <a:solidFill>
              <a:srgbClr val="292934"/>
            </a:solidFill>
            <a:prstDash val="solid"/>
            <a:miter/>
          </a:ln>
        </p:spPr>
      </p:pic>
      <p:pic>
        <p:nvPicPr>
          <p:cNvPr id="4" name="Shape 193"/>
          <p:cNvPicPr>
            <a:picLocks noChangeAspect="1"/>
          </p:cNvPicPr>
          <p:nvPr/>
        </p:nvPicPr>
        <p:blipFill>
          <a:blip r:embed="rId4">
            <a:lum/>
            <a:alphaModFix/>
          </a:blip>
          <a:srcRect/>
          <a:stretch>
            <a:fillRect/>
          </a:stretch>
        </p:blipFill>
        <p:spPr>
          <a:xfrm>
            <a:off x="1200241" y="1142910"/>
            <a:ext cx="3139289" cy="2971620"/>
          </a:xfrm>
          <a:prstGeom prst="rect">
            <a:avLst/>
          </a:prstGeom>
          <a:noFill/>
          <a:ln w="9360">
            <a:solidFill>
              <a:srgbClr val="292934"/>
            </a:solidFill>
            <a:prstDash val="solid"/>
            <a:miter/>
          </a:ln>
        </p:spPr>
      </p:pic>
    </p:spTree>
    <p:extLst>
      <p:ext uri="{BB962C8B-B14F-4D97-AF65-F5344CB8AC3E}">
        <p14:creationId xmlns:p14="http://schemas.microsoft.com/office/powerpoint/2010/main" val="88260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8"/>
          <p:cNvSpPr txBox="1">
            <a:spLocks noGrp="1"/>
          </p:cNvSpPr>
          <p:nvPr>
            <p:ph type="title" idx="4294967295"/>
          </p:nvPr>
        </p:nvSpPr>
        <p:spPr/>
        <p:txBody>
          <a:bodyPr lIns="91425" tIns="34290" rIns="91425" bIns="3429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a:t>Bee Colony Collapse</a:t>
            </a:r>
          </a:p>
        </p:txBody>
      </p:sp>
      <p:pic>
        <p:nvPicPr>
          <p:cNvPr id="3" name="Shape 199"/>
          <p:cNvPicPr>
            <a:picLocks noChangeAspect="1"/>
          </p:cNvPicPr>
          <p:nvPr/>
        </p:nvPicPr>
        <p:blipFill>
          <a:blip r:embed="rId3">
            <a:lum/>
            <a:alphaModFix/>
          </a:blip>
          <a:srcRect/>
          <a:stretch>
            <a:fillRect/>
          </a:stretch>
        </p:blipFill>
        <p:spPr>
          <a:xfrm>
            <a:off x="2686050" y="1077300"/>
            <a:ext cx="4057290" cy="4008960"/>
          </a:xfrm>
          <a:prstGeom prst="rect">
            <a:avLst/>
          </a:prstGeom>
          <a:noFill/>
          <a:ln>
            <a:noFill/>
          </a:ln>
        </p:spPr>
      </p:pic>
    </p:spTree>
    <p:extLst>
      <p:ext uri="{BB962C8B-B14F-4D97-AF65-F5344CB8AC3E}">
        <p14:creationId xmlns:p14="http://schemas.microsoft.com/office/powerpoint/2010/main" val="70004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5437</Words>
  <Application>Microsoft Macintosh PowerPoint</Application>
  <PresentationFormat>On-screen Show (16:9)</PresentationFormat>
  <Paragraphs>357</Paragraphs>
  <Slides>72</Slides>
  <Notes>71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simple-light-2</vt:lpstr>
      <vt:lpstr>Top Environmental News Stories </vt:lpstr>
      <vt:lpstr>Older / Recurring Events </vt:lpstr>
      <vt:lpstr>Hurricane Katrina </vt:lpstr>
      <vt:lpstr>White-Nose Syndrome (WNS)</vt:lpstr>
      <vt:lpstr>Consequences of Climate Change</vt:lpstr>
      <vt:lpstr>Keystone Pipeline</vt:lpstr>
      <vt:lpstr>Sandhills, Nebraska</vt:lpstr>
      <vt:lpstr>Bee Colony Collapse</vt:lpstr>
      <vt:lpstr>Bee Colony Collapse</vt:lpstr>
      <vt:lpstr>Mercury in Fish</vt:lpstr>
      <vt:lpstr>Mercury in Fish</vt:lpstr>
      <vt:lpstr>Mountain Top Removal</vt:lpstr>
      <vt:lpstr>PowerPoint Presentation</vt:lpstr>
      <vt:lpstr>Human Population</vt:lpstr>
      <vt:lpstr>Wind Power</vt:lpstr>
      <vt:lpstr>PowerPoint Presentation</vt:lpstr>
      <vt:lpstr>PowerPoint Presentation</vt:lpstr>
      <vt:lpstr>Dams/Rivers</vt:lpstr>
      <vt:lpstr>Growing Production of Biofuels</vt:lpstr>
      <vt:lpstr>Plastic Bag Ban or Water Bottle Ban</vt:lpstr>
      <vt:lpstr>Hydrogen Fuel Cells</vt:lpstr>
      <vt:lpstr>Hydrogen Fuel</vt:lpstr>
      <vt:lpstr>“Clean” Coal</vt:lpstr>
      <vt:lpstr>PowerPoint Presentation</vt:lpstr>
      <vt:lpstr>PowerPoint Presentation</vt:lpstr>
      <vt:lpstr>2010</vt:lpstr>
      <vt:lpstr>Haiti Earthquake - 2010</vt:lpstr>
      <vt:lpstr>Tainted eggs prompt food safety crisis, new law </vt:lpstr>
      <vt:lpstr>The FDA takes on BPA; new evidence of widespread exposures.  </vt:lpstr>
      <vt:lpstr>EPA takes a closer look at herbicide </vt:lpstr>
      <vt:lpstr>Cadmium turns up in children’s products </vt:lpstr>
      <vt:lpstr>Pakistan hit by biblical flood </vt:lpstr>
      <vt:lpstr>West Virginia mine disaster kills 29, prompts investigations </vt:lpstr>
      <vt:lpstr>Coal-fired power plants told to cut smog emissions </vt:lpstr>
      <vt:lpstr>EPA regulates carbon; court rejects Texas claim </vt:lpstr>
      <vt:lpstr>Bedbugs spread across US </vt:lpstr>
      <vt:lpstr>2011</vt:lpstr>
      <vt:lpstr>World Population Hits 7 Billion </vt:lpstr>
      <vt:lpstr>BPA Banned </vt:lpstr>
      <vt:lpstr>Truth Will Out: Fracking Has Tainted Ground Water</vt:lpstr>
      <vt:lpstr>Keystone XL Pipeline Decision</vt:lpstr>
      <vt:lpstr>East Coast Hurricane And Earthquake</vt:lpstr>
      <vt:lpstr>Texas Drought</vt:lpstr>
      <vt:lpstr>2012</vt:lpstr>
      <vt:lpstr>Shell Arctic Drilling</vt:lpstr>
      <vt:lpstr>Superstorm Sandy</vt:lpstr>
      <vt:lpstr>Arctic Ice Melt</vt:lpstr>
      <vt:lpstr>Keystone Battle Continues in 2012</vt:lpstr>
      <vt:lpstr>The battle on Fracking continues </vt:lpstr>
      <vt:lpstr>BPA controversy continues </vt:lpstr>
      <vt:lpstr>SeaWorld Lawsuits </vt:lpstr>
      <vt:lpstr>West Nile Outbreak</vt:lpstr>
      <vt:lpstr>Extreme Weather</vt:lpstr>
      <vt:lpstr>Drowning Nations</vt:lpstr>
      <vt:lpstr>2013</vt:lpstr>
      <vt:lpstr>Mayflower, Arkansas March 29, 2013</vt:lpstr>
      <vt:lpstr>California Drought Continues</vt:lpstr>
      <vt:lpstr>More Extreme Weather, Tornadoes </vt:lpstr>
      <vt:lpstr>Wildfires, </vt:lpstr>
      <vt:lpstr>Heatwaves </vt:lpstr>
      <vt:lpstr>Flooding </vt:lpstr>
      <vt:lpstr>Typhoons </vt:lpstr>
      <vt:lpstr>Atmospheric CO2 Tops 400 PPM </vt:lpstr>
      <vt:lpstr>Important Vocab</vt:lpstr>
      <vt:lpstr>Final things to remember. . .</vt:lpstr>
      <vt:lpstr>Final things to remember. . .</vt:lpstr>
      <vt:lpstr>Final things to remember. . .</vt:lpstr>
      <vt:lpstr>Important Laws</vt:lpstr>
      <vt:lpstr>Important Laws</vt:lpstr>
      <vt:lpstr>Important Laws</vt:lpstr>
      <vt:lpstr>Important Laws</vt:lpstr>
      <vt:lpstr>Important Laws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Environmental News Stories </dc:title>
  <cp:lastModifiedBy>Mark</cp:lastModifiedBy>
  <cp:revision>2</cp:revision>
  <dcterms:modified xsi:type="dcterms:W3CDTF">2016-03-31T21:13:09Z</dcterms:modified>
</cp:coreProperties>
</file>