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9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Lst>
  <p:sldSz cx="9144000" cy="5143500" type="screen16x9"/>
  <p:notesSz cx="6858000" cy="9144000"/>
  <p:embeddedFontLst>
    <p:embeddedFont>
      <p:font typeface="Calibri" panose="020F0502020204030204" pitchFamily="34" charset="0"/>
      <p:regular r:id="rId98"/>
      <p:bold r:id="rId99"/>
      <p:italic r:id="rId100"/>
      <p:boldItalic r:id="rId101"/>
    </p:embeddedFont>
    <p:embeddedFont>
      <p:font typeface="Delius Unicase" panose="020B0604020202020204" charset="0"/>
      <p:regular r:id="rId102"/>
      <p:bold r:id="rId103"/>
    </p:embeddedFont>
    <p:embeddedFont>
      <p:font typeface="Unkempt" panose="020B0604020202020204" charset="0"/>
      <p:regular r:id="rId104"/>
      <p:bold r:id="rId105"/>
    </p:embeddedFont>
    <p:embeddedFont>
      <p:font typeface="Comic Sans MS" panose="030F0702030302020204" pitchFamily="66" charset="0"/>
      <p:regular r:id="rId106"/>
      <p:bold r:id="rId10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68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10.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5.fntdata"/><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3.fntdata"/><Relationship Id="rId105"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6.fntdata"/><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2.fntdata"/><Relationship Id="rId10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104"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4674263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53438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d61fb4654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g1d61fb4654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4149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38c4b6e8_0_171:notes"/>
          <p:cNvSpPr txBox="1">
            <a:spLocks noGrp="1"/>
          </p:cNvSpPr>
          <p:nvPr>
            <p:ph type="body" idx="1"/>
          </p:nvPr>
        </p:nvSpPr>
        <p:spPr>
          <a:xfrm>
            <a:off x="685799" y="4343400"/>
            <a:ext cx="5486100" cy="41145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129" name="Google Shape;129;g3538c4b6e8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291948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38c4b6e8_0_114:notes"/>
          <p:cNvSpPr txBox="1">
            <a:spLocks noGrp="1"/>
          </p:cNvSpPr>
          <p:nvPr>
            <p:ph type="body" idx="1"/>
          </p:nvPr>
        </p:nvSpPr>
        <p:spPr>
          <a:xfrm>
            <a:off x="685799" y="4343400"/>
            <a:ext cx="5486100" cy="41145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136" name="Google Shape;136;g3538c4b6e8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2585282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538c4b6e8_0_127:notes"/>
          <p:cNvSpPr txBox="1">
            <a:spLocks noGrp="1"/>
          </p:cNvSpPr>
          <p:nvPr>
            <p:ph type="body" idx="1"/>
          </p:nvPr>
        </p:nvSpPr>
        <p:spPr>
          <a:xfrm>
            <a:off x="685799" y="4343400"/>
            <a:ext cx="5486100" cy="41145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142" name="Google Shape;142;g3538c4b6e8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2886640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d61fb4654_0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d61fb4654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8868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3329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49364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d61fb4654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g1d61fb4654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4366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d61fb4654_0_635:notes"/>
          <p:cNvSpPr txBox="1">
            <a:spLocks noGrp="1"/>
          </p:cNvSpPr>
          <p:nvPr>
            <p:ph type="body" idx="1"/>
          </p:nvPr>
        </p:nvSpPr>
        <p:spPr>
          <a:xfrm>
            <a:off x="685799" y="4343400"/>
            <a:ext cx="5486100" cy="41145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177" name="Google Shape;177;g1d61fb4654_0_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1855929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d61fb4654_0_8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
        <p:nvSpPr>
          <p:cNvPr id="182" name="Google Shape;182;g1d61fb4654_0_866:notes"/>
          <p:cNvSpPr txBox="1">
            <a:spLocks noGrp="1"/>
          </p:cNvSpPr>
          <p:nvPr>
            <p:ph type="body" idx="1"/>
          </p:nvPr>
        </p:nvSpPr>
        <p:spPr>
          <a:xfrm>
            <a:off x="685799" y="4343400"/>
            <a:ext cx="5486100" cy="41145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29015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538c4b6e8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g3538c4b6e8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5961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d61fb4654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g1d61fb4654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8033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d61fb4654_0_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1d61fb4654_0_9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98" name="Google Shape;198;g1d61fb4654_0_9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6885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91696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d61fb4654_0_1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g1d61fb4654_0_1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267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42:notes"/>
          <p:cNvSpPr txBox="1">
            <a:spLocks noGrp="1"/>
          </p:cNvSpPr>
          <p:nvPr>
            <p:ph type="body" idx="1"/>
          </p:nvPr>
        </p:nvSpPr>
        <p:spPr>
          <a:xfrm>
            <a:off x="685799" y="4343400"/>
            <a:ext cx="5486040" cy="411444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221" name="Google Shape;22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1093585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d61fb4654_0_1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g1d61fb4654_0_1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1712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d61fb4654_0_1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7" name="Google Shape;237;g1d61fb4654_0_1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5205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538c4b6e8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538c4b6e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4270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538c4b6e8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538c4b6e8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5798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d61fb4654_0_1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g1d61fb4654_0_1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4397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16:notes"/>
          <p:cNvSpPr txBox="1">
            <a:spLocks noGrp="1"/>
          </p:cNvSpPr>
          <p:nvPr>
            <p:ph type="body" idx="1"/>
          </p:nvPr>
        </p:nvSpPr>
        <p:spPr>
          <a:xfrm>
            <a:off x="685799" y="4343400"/>
            <a:ext cx="5486040" cy="411444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72" name="Google Shape;7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1880322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34:notes"/>
          <p:cNvSpPr txBox="1">
            <a:spLocks noGrp="1"/>
          </p:cNvSpPr>
          <p:nvPr>
            <p:ph type="body" idx="1"/>
          </p:nvPr>
        </p:nvSpPr>
        <p:spPr>
          <a:xfrm>
            <a:off x="685799" y="4343400"/>
            <a:ext cx="5486040" cy="411444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269" name="Google Shape;269;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2291477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36:notes"/>
          <p:cNvSpPr txBox="1">
            <a:spLocks noGrp="1"/>
          </p:cNvSpPr>
          <p:nvPr>
            <p:ph type="body" idx="1"/>
          </p:nvPr>
        </p:nvSpPr>
        <p:spPr>
          <a:xfrm>
            <a:off x="685799" y="4343400"/>
            <a:ext cx="5486040" cy="411444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277" name="Google Shape;27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2721816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38:notes"/>
          <p:cNvSpPr txBox="1">
            <a:spLocks noGrp="1"/>
          </p:cNvSpPr>
          <p:nvPr>
            <p:ph type="body" idx="1"/>
          </p:nvPr>
        </p:nvSpPr>
        <p:spPr>
          <a:xfrm>
            <a:off x="685799" y="4343400"/>
            <a:ext cx="5486040" cy="411444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282" name="Google Shape;28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26120221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d61fb4654_0_1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g1d61fb4654_0_1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8602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p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8056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728840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p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6977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p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905854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d61fb4654_0_1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9" name="Google Shape;319;g1d61fb4654_0_1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93301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54:notes"/>
          <p:cNvSpPr txBox="1">
            <a:spLocks noGrp="1"/>
          </p:cNvSpPr>
          <p:nvPr>
            <p:ph type="body" idx="1"/>
          </p:nvPr>
        </p:nvSpPr>
        <p:spPr>
          <a:xfrm>
            <a:off x="685799" y="4343400"/>
            <a:ext cx="5486040" cy="411444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328" name="Google Shape;328;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815507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
        <p:nvSpPr>
          <p:cNvPr id="79" name="Google Shape;79;p18:notes"/>
          <p:cNvSpPr txBox="1">
            <a:spLocks noGrp="1"/>
          </p:cNvSpPr>
          <p:nvPr>
            <p:ph type="body" idx="1"/>
          </p:nvPr>
        </p:nvSpPr>
        <p:spPr>
          <a:xfrm>
            <a:off x="685799" y="4343400"/>
            <a:ext cx="5486040" cy="411444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94550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3" name="Google Shape;333;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274568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p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645846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d61fb4654_0_1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g1d61fb4654_0_1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44651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d61fb4654_0_1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d61fb4654_0_1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04281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4:notes"/>
          <p:cNvSpPr txBox="1">
            <a:spLocks noGrp="1"/>
          </p:cNvSpPr>
          <p:nvPr>
            <p:ph type="body" idx="1"/>
          </p:nvPr>
        </p:nvSpPr>
        <p:spPr>
          <a:xfrm>
            <a:off x="685799" y="4343400"/>
            <a:ext cx="5486040" cy="411444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363" name="Google Shape;36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28555519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d61fb4654_0_2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2" name="Google Shape;372;g1d61fb4654_0_2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15759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d61fb4654_0_2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g1d61fb4654_0_2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170078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p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09583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3538c4b6e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3538c4b6e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42323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88136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964291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p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319176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d61fb4654_0_19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0" name="Google Shape;410;g1d61fb4654_0_19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53154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d61fb4654_0_20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g1d61fb4654_0_20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37774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538c4b6e8_0_211:notes"/>
          <p:cNvSpPr txBox="1">
            <a:spLocks noGrp="1"/>
          </p:cNvSpPr>
          <p:nvPr>
            <p:ph type="body" idx="1"/>
          </p:nvPr>
        </p:nvSpPr>
        <p:spPr>
          <a:xfrm>
            <a:off x="685799" y="4343400"/>
            <a:ext cx="5486100" cy="41145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426" name="Google Shape;426;g3538c4b6e8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2669254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d61fb4654_0_2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4" name="Google Shape;434;g1d61fb4654_0_2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49886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0:notes"/>
          <p:cNvSpPr txBox="1">
            <a:spLocks noGrp="1"/>
          </p:cNvSpPr>
          <p:nvPr>
            <p:ph type="body" idx="1"/>
          </p:nvPr>
        </p:nvSpPr>
        <p:spPr>
          <a:xfrm>
            <a:off x="685799" y="4343400"/>
            <a:ext cx="5486040" cy="411444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441" name="Google Shape;44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38503067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 name="Google Shape;446;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55592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d61fb4654_0_2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g1d61fb4654_0_2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7822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538c4b6e8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3538c4b6e8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97773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538c4b6e8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3538c4b6e8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6436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668181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d61fb4654_0_2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4" name="Google Shape;474;g1d61fb4654_0_2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88214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538c4b6e8_0_188:notes"/>
          <p:cNvSpPr txBox="1">
            <a:spLocks noGrp="1"/>
          </p:cNvSpPr>
          <p:nvPr>
            <p:ph type="body" idx="1"/>
          </p:nvPr>
        </p:nvSpPr>
        <p:spPr>
          <a:xfrm>
            <a:off x="685799" y="4343400"/>
            <a:ext cx="5486100" cy="41145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481" name="Google Shape;481;g3538c4b6e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32815849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49e23549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549e23549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29039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d61fb4654_0_2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1" name="Google Shape;491;g1d61fb4654_0_2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52292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549e23549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549e23549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84220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563693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d61fb4654_0_2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2" name="Google Shape;512;g1d61fb4654_0_2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65659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d61fb4654_0_2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1d61fb4654_0_2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18875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3538c4b6e8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3538c4b6e8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36694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538c4b6e8_0_206:notes"/>
          <p:cNvSpPr txBox="1">
            <a:spLocks noGrp="1"/>
          </p:cNvSpPr>
          <p:nvPr>
            <p:ph type="body" idx="1"/>
          </p:nvPr>
        </p:nvSpPr>
        <p:spPr>
          <a:xfrm>
            <a:off x="685799" y="4343400"/>
            <a:ext cx="5486100" cy="41145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536" name="Google Shape;536;g3538c4b6e8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1622047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d61fb4654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g1d61fb4654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39502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538c4b6e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3538c4b6e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4125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538c4b6e8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3538c4b6e8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94265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3538c4b6e8_0_238:notes"/>
          <p:cNvSpPr txBox="1">
            <a:spLocks noGrp="1"/>
          </p:cNvSpPr>
          <p:nvPr>
            <p:ph type="body" idx="1"/>
          </p:nvPr>
        </p:nvSpPr>
        <p:spPr>
          <a:xfrm>
            <a:off x="685799" y="4343400"/>
            <a:ext cx="5486100" cy="41145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557" name="Google Shape;557;g3538c4b6e8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30806350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538c4b6e8_0_250:notes"/>
          <p:cNvSpPr txBox="1">
            <a:spLocks noGrp="1"/>
          </p:cNvSpPr>
          <p:nvPr>
            <p:ph type="body" idx="1"/>
          </p:nvPr>
        </p:nvSpPr>
        <p:spPr>
          <a:xfrm>
            <a:off x="685799" y="4343400"/>
            <a:ext cx="5486100" cy="41145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563" name="Google Shape;563;g3538c4b6e8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32322777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d61fb4654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1d61fb4654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24875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3538c4b6e8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4" name="Google Shape;574;g3538c4b6e8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97022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1d61fb4654_0_1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4" name="Google Shape;584;g1d61fb4654_0_16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427975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3538c4b6e8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0" name="Google Shape;590;g3538c4b6e8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73025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3538c4b6e8_0_182:notes"/>
          <p:cNvSpPr txBox="1">
            <a:spLocks noGrp="1"/>
          </p:cNvSpPr>
          <p:nvPr>
            <p:ph type="body" idx="1"/>
          </p:nvPr>
        </p:nvSpPr>
        <p:spPr>
          <a:xfrm>
            <a:off x="685799" y="4343400"/>
            <a:ext cx="5486100" cy="41145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599" name="Google Shape;599;g3538c4b6e8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26481772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3538c4b6e8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6" name="Google Shape;606;g3538c4b6e8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1920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4:notes"/>
          <p:cNvSpPr txBox="1">
            <a:spLocks noGrp="1"/>
          </p:cNvSpPr>
          <p:nvPr>
            <p:ph type="body" idx="1"/>
          </p:nvPr>
        </p:nvSpPr>
        <p:spPr>
          <a:xfrm>
            <a:off x="685799" y="4343400"/>
            <a:ext cx="5486040" cy="411444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108" name="Google Shape;10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30901932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3538c4b6e8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5" name="Google Shape;615;g3538c4b6e8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07417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1d61fb4654_0_125:notes"/>
          <p:cNvSpPr txBox="1">
            <a:spLocks noGrp="1"/>
          </p:cNvSpPr>
          <p:nvPr>
            <p:ph type="body" idx="1"/>
          </p:nvPr>
        </p:nvSpPr>
        <p:spPr>
          <a:xfrm>
            <a:off x="685799" y="4343400"/>
            <a:ext cx="5486100" cy="41145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623" name="Google Shape;623;g1d61fb4654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32701681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1d61fb4654_0_630:notes"/>
          <p:cNvSpPr txBox="1">
            <a:spLocks noGrp="1"/>
          </p:cNvSpPr>
          <p:nvPr>
            <p:ph type="body" idx="1"/>
          </p:nvPr>
        </p:nvSpPr>
        <p:spPr>
          <a:xfrm>
            <a:off x="685799" y="4343400"/>
            <a:ext cx="5486100" cy="41145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630" name="Google Shape;630;g1d61fb4654_0_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36631887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d61fb4654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6" name="Google Shape;636;g1d61fb4654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35142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5" name="Google Shape;645;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675515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549e23549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1" name="Google Shape;651;g549e23549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3760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d61fb4654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d61fb4654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7163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131:notes"/>
          <p:cNvSpPr txBox="1">
            <a:spLocks noGrp="1"/>
          </p:cNvSpPr>
          <p:nvPr>
            <p:ph type="body" idx="1"/>
          </p:nvPr>
        </p:nvSpPr>
        <p:spPr>
          <a:xfrm>
            <a:off x="685799" y="4343400"/>
            <a:ext cx="5486040" cy="411444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666" name="Google Shape;666;p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13477265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1d620f32ce_3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1d620f32ce_3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56054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
        <p:nvSpPr>
          <p:cNvPr id="679" name="Google Shape;679;p133:notes"/>
          <p:cNvSpPr txBox="1">
            <a:spLocks noGrp="1"/>
          </p:cNvSpPr>
          <p:nvPr>
            <p:ph type="body" idx="1"/>
          </p:nvPr>
        </p:nvSpPr>
        <p:spPr>
          <a:xfrm>
            <a:off x="685799" y="4343400"/>
            <a:ext cx="5486040" cy="411444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45994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6:notes"/>
          <p:cNvSpPr txBox="1">
            <a:spLocks noGrp="1"/>
          </p:cNvSpPr>
          <p:nvPr>
            <p:ph type="body" idx="1"/>
          </p:nvPr>
        </p:nvSpPr>
        <p:spPr>
          <a:xfrm>
            <a:off x="685799" y="4343400"/>
            <a:ext cx="5486040" cy="411444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114" name="Google Shape;11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23032192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
        <p:nvSpPr>
          <p:cNvPr id="685" name="Google Shape;685;p135:notes"/>
          <p:cNvSpPr txBox="1">
            <a:spLocks noGrp="1"/>
          </p:cNvSpPr>
          <p:nvPr>
            <p:ph type="body" idx="1"/>
          </p:nvPr>
        </p:nvSpPr>
        <p:spPr>
          <a:xfrm>
            <a:off x="685799" y="4343400"/>
            <a:ext cx="5486040" cy="411444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 sz="1800" b="0" i="0" u="none" strike="noStrike" cap="none">
                <a:solidFill>
                  <a:srgbClr val="141823"/>
                </a:solidFill>
                <a:latin typeface="Arial"/>
                <a:ea typeface="Arial"/>
                <a:cs typeface="Arial"/>
                <a:sym typeface="Arial"/>
              </a:rPr>
              <a:t>Review the nitrogen cycle! The AP exam LOVES the nitrogen cycle.</a:t>
            </a:r>
            <a:endParaRPr/>
          </a:p>
        </p:txBody>
      </p:sp>
    </p:spTree>
    <p:extLst>
      <p:ext uri="{BB962C8B-B14F-4D97-AF65-F5344CB8AC3E}">
        <p14:creationId xmlns:p14="http://schemas.microsoft.com/office/powerpoint/2010/main" val="28301741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
        <p:nvSpPr>
          <p:cNvPr id="691" name="Google Shape;691;p137:notes"/>
          <p:cNvSpPr txBox="1">
            <a:spLocks noGrp="1"/>
          </p:cNvSpPr>
          <p:nvPr>
            <p:ph type="body" idx="1"/>
          </p:nvPr>
        </p:nvSpPr>
        <p:spPr>
          <a:xfrm>
            <a:off x="685799" y="4343400"/>
            <a:ext cx="5486040" cy="411444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478574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139:notes"/>
          <p:cNvSpPr txBox="1">
            <a:spLocks noGrp="1"/>
          </p:cNvSpPr>
          <p:nvPr>
            <p:ph type="body" idx="1"/>
          </p:nvPr>
        </p:nvSpPr>
        <p:spPr>
          <a:xfrm>
            <a:off x="685799" y="4343400"/>
            <a:ext cx="5486040" cy="411444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697" name="Google Shape;697;p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10005872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141:notes"/>
          <p:cNvSpPr txBox="1">
            <a:spLocks noGrp="1"/>
          </p:cNvSpPr>
          <p:nvPr>
            <p:ph type="body" idx="1"/>
          </p:nvPr>
        </p:nvSpPr>
        <p:spPr>
          <a:xfrm>
            <a:off x="685799" y="4343400"/>
            <a:ext cx="5486040" cy="411444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704" name="Google Shape;704;p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24505832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45:notes"/>
          <p:cNvSpPr txBox="1">
            <a:spLocks noGrp="1"/>
          </p:cNvSpPr>
          <p:nvPr>
            <p:ph type="body" idx="1"/>
          </p:nvPr>
        </p:nvSpPr>
        <p:spPr>
          <a:xfrm>
            <a:off x="685799" y="4343400"/>
            <a:ext cx="5486040" cy="411444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711" name="Google Shape;711;p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33960891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147:notes"/>
          <p:cNvSpPr txBox="1">
            <a:spLocks noGrp="1"/>
          </p:cNvSpPr>
          <p:nvPr>
            <p:ph type="body" idx="1"/>
          </p:nvPr>
        </p:nvSpPr>
        <p:spPr>
          <a:xfrm>
            <a:off x="685799" y="4343400"/>
            <a:ext cx="5486040" cy="411444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718" name="Google Shape;718;p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Tree>
    <p:extLst>
      <p:ext uri="{BB962C8B-B14F-4D97-AF65-F5344CB8AC3E}">
        <p14:creationId xmlns:p14="http://schemas.microsoft.com/office/powerpoint/2010/main" val="624358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bg>
      <p:bgPr>
        <a:blipFill rotWithShape="1">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80999" y="1"/>
            <a:ext cx="7068000" cy="6285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lt1"/>
              </a:buClr>
              <a:buSzPts val="2800"/>
              <a:buFont typeface="Calibri"/>
              <a:buNone/>
              <a:defRPr sz="2800" b="0" i="0" u="none" strike="noStrike" cap="none">
                <a:solidFill>
                  <a:schemeClr val="lt1"/>
                </a:solidFill>
                <a:latin typeface="Calibri"/>
                <a:ea typeface="Calibri"/>
                <a:cs typeface="Calibri"/>
                <a:sym typeface="Calibri"/>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52" name="Google Shape;52;p13"/>
          <p:cNvSpPr txBox="1">
            <a:spLocks noGrp="1"/>
          </p:cNvSpPr>
          <p:nvPr>
            <p:ph type="body" idx="1"/>
          </p:nvPr>
        </p:nvSpPr>
        <p:spPr>
          <a:xfrm>
            <a:off x="457200" y="1257301"/>
            <a:ext cx="4038600" cy="29787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rgbClr val="464646"/>
              </a:buClr>
              <a:buSzPts val="2800"/>
              <a:buFont typeface="Arial"/>
              <a:buChar char="•"/>
              <a:defRPr sz="2800" b="0" i="0" u="none" strike="noStrike" cap="none">
                <a:solidFill>
                  <a:srgbClr val="464646"/>
                </a:solidFill>
                <a:latin typeface="Calibri"/>
                <a:ea typeface="Calibri"/>
                <a:cs typeface="Calibri"/>
                <a:sym typeface="Calibri"/>
              </a:defRPr>
            </a:lvl1pPr>
            <a:lvl2pPr marL="914400" marR="0" lvl="1" indent="-381000" algn="l" rtl="0">
              <a:spcBef>
                <a:spcPts val="1600"/>
              </a:spcBef>
              <a:spcAft>
                <a:spcPts val="0"/>
              </a:spcAft>
              <a:buClr>
                <a:srgbClr val="464646"/>
              </a:buClr>
              <a:buSzPts val="2400"/>
              <a:buFont typeface="Arial"/>
              <a:buChar char="–"/>
              <a:defRPr sz="2400" b="0" i="0" u="none" strike="noStrike" cap="none">
                <a:solidFill>
                  <a:srgbClr val="464646"/>
                </a:solidFill>
                <a:latin typeface="Calibri"/>
                <a:ea typeface="Calibri"/>
                <a:cs typeface="Calibri"/>
                <a:sym typeface="Calibri"/>
              </a:defRPr>
            </a:lvl2pPr>
            <a:lvl3pPr marL="1371600" marR="0" lvl="2" indent="-355600" algn="l" rtl="0">
              <a:spcBef>
                <a:spcPts val="1600"/>
              </a:spcBef>
              <a:spcAft>
                <a:spcPts val="0"/>
              </a:spcAft>
              <a:buClr>
                <a:srgbClr val="464646"/>
              </a:buClr>
              <a:buSzPts val="2000"/>
              <a:buFont typeface="Arial"/>
              <a:buChar char="•"/>
              <a:defRPr sz="2000" b="0" i="0" u="none" strike="noStrike" cap="none">
                <a:solidFill>
                  <a:srgbClr val="464646"/>
                </a:solidFill>
                <a:latin typeface="Calibri"/>
                <a:ea typeface="Calibri"/>
                <a:cs typeface="Calibri"/>
                <a:sym typeface="Calibri"/>
              </a:defRPr>
            </a:lvl3pPr>
            <a:lvl4pPr marL="1828800" marR="0" lvl="3" indent="-342900" algn="l" rtl="0">
              <a:spcBef>
                <a:spcPts val="1600"/>
              </a:spcBef>
              <a:spcAft>
                <a:spcPts val="0"/>
              </a:spcAft>
              <a:buClr>
                <a:srgbClr val="464646"/>
              </a:buClr>
              <a:buSzPts val="1800"/>
              <a:buFont typeface="Arial"/>
              <a:buChar char="–"/>
              <a:defRPr sz="1800" b="0" i="0" u="none" strike="noStrike" cap="none">
                <a:solidFill>
                  <a:srgbClr val="464646"/>
                </a:solidFill>
                <a:latin typeface="Calibri"/>
                <a:ea typeface="Calibri"/>
                <a:cs typeface="Calibri"/>
                <a:sym typeface="Calibri"/>
              </a:defRPr>
            </a:lvl4pPr>
            <a:lvl5pPr marL="2286000" marR="0" lvl="4" indent="-342900" algn="l" rtl="0">
              <a:spcBef>
                <a:spcPts val="1600"/>
              </a:spcBef>
              <a:spcAft>
                <a:spcPts val="0"/>
              </a:spcAft>
              <a:buClr>
                <a:srgbClr val="464646"/>
              </a:buClr>
              <a:buSzPts val="1800"/>
              <a:buFont typeface="Arial"/>
              <a:buChar char="»"/>
              <a:defRPr sz="1800" b="0" i="0" u="none" strike="noStrike" cap="none">
                <a:solidFill>
                  <a:srgbClr val="464646"/>
                </a:solidFill>
                <a:latin typeface="Calibri"/>
                <a:ea typeface="Calibri"/>
                <a:cs typeface="Calibri"/>
                <a:sym typeface="Calibri"/>
              </a:defRPr>
            </a:lvl5pPr>
            <a:lvl6pPr marL="2743200" marR="0" lvl="5"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1600"/>
              </a:spcBef>
              <a:spcAft>
                <a:spcPts val="160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body" idx="2"/>
          </p:nvPr>
        </p:nvSpPr>
        <p:spPr>
          <a:xfrm>
            <a:off x="4648200" y="1257300"/>
            <a:ext cx="4038600" cy="29787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rgbClr val="464646"/>
              </a:buClr>
              <a:buSzPts val="2800"/>
              <a:buFont typeface="Arial"/>
              <a:buChar char="•"/>
              <a:defRPr sz="2800" b="0" i="0" u="none" strike="noStrike" cap="none">
                <a:solidFill>
                  <a:srgbClr val="464646"/>
                </a:solidFill>
                <a:latin typeface="Calibri"/>
                <a:ea typeface="Calibri"/>
                <a:cs typeface="Calibri"/>
                <a:sym typeface="Calibri"/>
              </a:defRPr>
            </a:lvl1pPr>
            <a:lvl2pPr marL="914400" marR="0" lvl="1" indent="-381000" algn="l" rtl="0">
              <a:spcBef>
                <a:spcPts val="1600"/>
              </a:spcBef>
              <a:spcAft>
                <a:spcPts val="0"/>
              </a:spcAft>
              <a:buClr>
                <a:srgbClr val="464646"/>
              </a:buClr>
              <a:buSzPts val="2400"/>
              <a:buFont typeface="Arial"/>
              <a:buChar char="–"/>
              <a:defRPr sz="2400" b="0" i="0" u="none" strike="noStrike" cap="none">
                <a:solidFill>
                  <a:srgbClr val="464646"/>
                </a:solidFill>
                <a:latin typeface="Calibri"/>
                <a:ea typeface="Calibri"/>
                <a:cs typeface="Calibri"/>
                <a:sym typeface="Calibri"/>
              </a:defRPr>
            </a:lvl2pPr>
            <a:lvl3pPr marL="1371600" marR="0" lvl="2" indent="-355600" algn="l" rtl="0">
              <a:spcBef>
                <a:spcPts val="1600"/>
              </a:spcBef>
              <a:spcAft>
                <a:spcPts val="0"/>
              </a:spcAft>
              <a:buClr>
                <a:srgbClr val="464646"/>
              </a:buClr>
              <a:buSzPts val="2000"/>
              <a:buFont typeface="Arial"/>
              <a:buChar char="•"/>
              <a:defRPr sz="2000" b="0" i="0" u="none" strike="noStrike" cap="none">
                <a:solidFill>
                  <a:srgbClr val="464646"/>
                </a:solidFill>
                <a:latin typeface="Calibri"/>
                <a:ea typeface="Calibri"/>
                <a:cs typeface="Calibri"/>
                <a:sym typeface="Calibri"/>
              </a:defRPr>
            </a:lvl3pPr>
            <a:lvl4pPr marL="1828800" marR="0" lvl="3" indent="-342900" algn="l" rtl="0">
              <a:spcBef>
                <a:spcPts val="1600"/>
              </a:spcBef>
              <a:spcAft>
                <a:spcPts val="0"/>
              </a:spcAft>
              <a:buClr>
                <a:srgbClr val="464646"/>
              </a:buClr>
              <a:buSzPts val="1800"/>
              <a:buFont typeface="Arial"/>
              <a:buChar char="–"/>
              <a:defRPr sz="1800" b="0" i="0" u="none" strike="noStrike" cap="none">
                <a:solidFill>
                  <a:srgbClr val="464646"/>
                </a:solidFill>
                <a:latin typeface="Calibri"/>
                <a:ea typeface="Calibri"/>
                <a:cs typeface="Calibri"/>
                <a:sym typeface="Calibri"/>
              </a:defRPr>
            </a:lvl4pPr>
            <a:lvl5pPr marL="2286000" marR="0" lvl="4" indent="-342900" algn="l" rtl="0">
              <a:spcBef>
                <a:spcPts val="1600"/>
              </a:spcBef>
              <a:spcAft>
                <a:spcPts val="0"/>
              </a:spcAft>
              <a:buClr>
                <a:srgbClr val="464646"/>
              </a:buClr>
              <a:buSzPts val="1800"/>
              <a:buFont typeface="Arial"/>
              <a:buChar char="»"/>
              <a:defRPr sz="1800" b="0" i="0" u="none" strike="noStrike" cap="none">
                <a:solidFill>
                  <a:srgbClr val="464646"/>
                </a:solidFill>
                <a:latin typeface="Calibri"/>
                <a:ea typeface="Calibri"/>
                <a:cs typeface="Calibri"/>
                <a:sym typeface="Calibri"/>
              </a:defRPr>
            </a:lvl5pPr>
            <a:lvl6pPr marL="2743200" marR="0" lvl="5"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1600"/>
              </a:spcBef>
              <a:spcAft>
                <a:spcPts val="160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B8B8B"/>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B8B8B"/>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B8B8B"/>
                </a:solidFill>
                <a:latin typeface="Calibri"/>
                <a:ea typeface="Calibri"/>
                <a:cs typeface="Calibri"/>
                <a:sym typeface="Calibri"/>
              </a:defRPr>
            </a:lvl1pPr>
            <a:lvl2pPr marL="0" marR="0" lvl="1" indent="0" algn="r" rtl="0">
              <a:spcBef>
                <a:spcPts val="0"/>
              </a:spcBef>
              <a:buNone/>
              <a:defRPr sz="1200" b="0" i="0" u="none" strike="noStrike" cap="none">
                <a:solidFill>
                  <a:srgbClr val="8B8B8B"/>
                </a:solidFill>
                <a:latin typeface="Calibri"/>
                <a:ea typeface="Calibri"/>
                <a:cs typeface="Calibri"/>
                <a:sym typeface="Calibri"/>
              </a:defRPr>
            </a:lvl2pPr>
            <a:lvl3pPr marL="0" marR="0" lvl="2" indent="0" algn="r" rtl="0">
              <a:spcBef>
                <a:spcPts val="0"/>
              </a:spcBef>
              <a:buNone/>
              <a:defRPr sz="1200" b="0" i="0" u="none" strike="noStrike" cap="none">
                <a:solidFill>
                  <a:srgbClr val="8B8B8B"/>
                </a:solidFill>
                <a:latin typeface="Calibri"/>
                <a:ea typeface="Calibri"/>
                <a:cs typeface="Calibri"/>
                <a:sym typeface="Calibri"/>
              </a:defRPr>
            </a:lvl3pPr>
            <a:lvl4pPr marL="0" marR="0" lvl="3" indent="0" algn="r" rtl="0">
              <a:spcBef>
                <a:spcPts val="0"/>
              </a:spcBef>
              <a:buNone/>
              <a:defRPr sz="1200" b="0" i="0" u="none" strike="noStrike" cap="none">
                <a:solidFill>
                  <a:srgbClr val="8B8B8B"/>
                </a:solidFill>
                <a:latin typeface="Calibri"/>
                <a:ea typeface="Calibri"/>
                <a:cs typeface="Calibri"/>
                <a:sym typeface="Calibri"/>
              </a:defRPr>
            </a:lvl4pPr>
            <a:lvl5pPr marL="0" marR="0" lvl="4" indent="0" algn="r" rtl="0">
              <a:spcBef>
                <a:spcPts val="0"/>
              </a:spcBef>
              <a:buNone/>
              <a:defRPr sz="1200" b="0" i="0" u="none" strike="noStrike" cap="none">
                <a:solidFill>
                  <a:srgbClr val="8B8B8B"/>
                </a:solidFill>
                <a:latin typeface="Calibri"/>
                <a:ea typeface="Calibri"/>
                <a:cs typeface="Calibri"/>
                <a:sym typeface="Calibri"/>
              </a:defRPr>
            </a:lvl5pPr>
            <a:lvl6pPr marL="0" marR="0" lvl="5" indent="0" algn="r" rtl="0">
              <a:spcBef>
                <a:spcPts val="0"/>
              </a:spcBef>
              <a:buNone/>
              <a:defRPr sz="1200" b="0" i="0" u="none" strike="noStrike" cap="none">
                <a:solidFill>
                  <a:srgbClr val="8B8B8B"/>
                </a:solidFill>
                <a:latin typeface="Calibri"/>
                <a:ea typeface="Calibri"/>
                <a:cs typeface="Calibri"/>
                <a:sym typeface="Calibri"/>
              </a:defRPr>
            </a:lvl6pPr>
            <a:lvl7pPr marL="0" marR="0" lvl="6" indent="0" algn="r" rtl="0">
              <a:spcBef>
                <a:spcPts val="0"/>
              </a:spcBef>
              <a:buNone/>
              <a:defRPr sz="1200" b="0" i="0" u="none" strike="noStrike" cap="none">
                <a:solidFill>
                  <a:srgbClr val="8B8B8B"/>
                </a:solidFill>
                <a:latin typeface="Calibri"/>
                <a:ea typeface="Calibri"/>
                <a:cs typeface="Calibri"/>
                <a:sym typeface="Calibri"/>
              </a:defRPr>
            </a:lvl7pPr>
            <a:lvl8pPr marL="0" marR="0" lvl="7" indent="0" algn="r" rtl="0">
              <a:spcBef>
                <a:spcPts val="0"/>
              </a:spcBef>
              <a:buNone/>
              <a:defRPr sz="1200" b="0" i="0" u="none" strike="noStrike" cap="none">
                <a:solidFill>
                  <a:srgbClr val="8B8B8B"/>
                </a:solidFill>
                <a:latin typeface="Calibri"/>
                <a:ea typeface="Calibri"/>
                <a:cs typeface="Calibri"/>
                <a:sym typeface="Calibri"/>
              </a:defRPr>
            </a:lvl8pPr>
            <a:lvl9pPr marL="0" marR="0" lvl="8" indent="0" algn="r" rtl="0">
              <a:spcBef>
                <a:spcPts val="0"/>
              </a:spcBef>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www.huffingtonpost.com/2012/10/31/shell-arctic-ocean-drilling_n_2051872.html"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hyperlink" Target="http://www.huffingtonpost.com/paul-mccartney/come-together-to-save-the_b_1694616.html" TargetMode="External"/><Relationship Id="rId4" Type="http://schemas.openxmlformats.org/officeDocument/2006/relationships/hyperlink" Target="http://arcticready.co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huffingtonpost.com/2012/09/19/arctic-sea-ice-loss-record-low_n_1897602.htm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apcentral.collegeboard.org/pdf/ap-environmental-science-frq-2017.pdf"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hyperlink" Target="http://www.victoriaadvocate.com/" TargetMode="External"/><Relationship Id="rId3" Type="http://schemas.openxmlformats.org/officeDocument/2006/relationships/hyperlink" Target="http://online.wsj.com/article/SB10001424052748704862404575350881027651908.html" TargetMode="External"/><Relationship Id="rId7" Type="http://schemas.openxmlformats.org/officeDocument/2006/relationships/hyperlink" Target="http://www.victoriaadvocate.com/news/2010/aug/05/jv_coal_effect_080610_104665/"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jacksonville.com/" TargetMode="External"/><Relationship Id="rId5" Type="http://schemas.openxmlformats.org/officeDocument/2006/relationships/hyperlink" Target="http://jacksonville.com/news/metro/2010-07-18/story/new-federal-power-plant-rule-could-clean-air-raise-bills" TargetMode="External"/><Relationship Id="rId4" Type="http://schemas.openxmlformats.org/officeDocument/2006/relationships/hyperlink" Target="http://online.wsj.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27.jp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hyperlink" Target="http://www.pbs.org/wgbh/nova/earth/coriolis-effect.html"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hyperlink" Target="http://www.huffingtonpost.com/2012/08/11/heat-wave-western-us_n_1768755.html" TargetMode="External"/><Relationship Id="rId7" Type="http://schemas.openxmlformats.org/officeDocument/2006/relationships/hyperlink" Target="http://www.huffingtonpost.com/2012/08/04/climate-change-heat-wave-global-warming_n_1742653.html"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hyperlink" Target="http://www.huffingtonpost.com/news/typhoon-bopha" TargetMode="External"/><Relationship Id="rId5" Type="http://schemas.openxmlformats.org/officeDocument/2006/relationships/hyperlink" Target="http://www.huffingtonpost.com/2012/06/25/colorado-wildfires-2012-v_n_1623695.html" TargetMode="External"/><Relationship Id="rId4" Type="http://schemas.openxmlformats.org/officeDocument/2006/relationships/hyperlink" Target="http://www.huffingtonpost.com/2012/11/29/us-drought-2012-midwest-winter_n_2214061.html"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huffingtonpost.com/2011/08/23/washington-dc-earthquake-2011_n_934244.html"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hyperlink" Target="http://www.huffingtonpost.com/2011/08/27/hurricane-irene-photos_n_939227.html"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huffingtonpost.com/news/hurricane-sandy-2012"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hyperlink" Target="http://www.huffingtonpost.com/2012/11/12/hurricane-sandy-damage_n_2114525.html"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46.jpg"/><Relationship Id="rId4" Type="http://schemas.openxmlformats.org/officeDocument/2006/relationships/image" Target="../media/image45.jp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hyperlink" Target="http://www.ewg.org/enviroblog/2011/12/www.ewg.org/release/chemical-giants-bow-bpa-ban-kids-foodware"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articles.chicagotribune.com/2012-12-26/lifestyle/sns-rt-us-usa-yearend-healthbre8bp0gx-20121226_1_cases-of-spinal-infections-meningitis-outbreak-fungal-meningitis"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hyperlink" Target="http://www.huffingtonpost.com/2012/09/18/pesticide-spray-west-nile-mosquitoes_n_1895014.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hyperlink" Target="http://www.huffingtonpost.com/2011/12/08/texas-drought-2011-recent-rains_n_1137648.html"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hyperlink" Target="http://www.huffingtonpost.com/2011/11/21/texas-drought-ghost-towns-graves_n_1104563.html" TargetMode="External"/><Relationship Id="rId4" Type="http://schemas.openxmlformats.org/officeDocument/2006/relationships/hyperlink" Target="http://www.huffingtonpost.com/2011/12/16/texas-drought-dead-cows_n_1153355.html"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abcnews.go.com/International/cape-town-completely-avert-day-officials/story?id=53607900" TargetMode="External"/><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hyperlink" Target="http://thinkprogress.org/climate/2012/06/26/506225/three-new-studies-on-sea-level-rise-make-clear-we-must-act-now/"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hyperlink" Target="http://www.huffingtonpost.com/2012/04/02/the-island-president-mohamed-nasheed_n_1383413.html" TargetMode="External"/><Relationship Id="rId5" Type="http://schemas.openxmlformats.org/officeDocument/2006/relationships/hyperlink" Target="http://theislandpresident.com/" TargetMode="External"/><Relationship Id="rId4" Type="http://schemas.openxmlformats.org/officeDocument/2006/relationships/hyperlink" Target="http://www.nytimes.com/cwire/2011/05/25/25climatewire-island-nations-may-keep-some-sovereignty-if-63590.ht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huffingtonpost.com/2011/08/30/daryl-hannah-arrested-keystone-protest_n_942072.html" TargetMode="External"/><Relationship Id="rId7" Type="http://schemas.openxmlformats.org/officeDocument/2006/relationships/hyperlink" Target="http://www.huffingtonpost.com/2011/12/17/russ-girling-transcanada-keystone_n_1154898.html"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www.huffingtonpost.com/2011/11/22/dave-heineman-pipeline-bills_n_1108527.html" TargetMode="External"/><Relationship Id="rId5" Type="http://schemas.openxmlformats.org/officeDocument/2006/relationships/hyperlink" Target="http://www.huffingtonpost.ca/2011/11/14/keystone-pipeline-transcanada-reroute_n_1093635.html" TargetMode="External"/><Relationship Id="rId4" Type="http://schemas.openxmlformats.org/officeDocument/2006/relationships/hyperlink" Target="http://www.huffingtonpost.com/bill-mckibben/white-house-tar-sands-sit_b_947965.html#s349524&amp;title=No_Tar_Sands"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climate.nasa.gov/news/916"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hyperlink" Target="http://350.or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8" Type="http://schemas.openxmlformats.org/officeDocument/2006/relationships/hyperlink" Target="http://www.wvgazette.com/" TargetMode="External"/><Relationship Id="rId3" Type="http://schemas.openxmlformats.org/officeDocument/2006/relationships/hyperlink" Target="http://www.washingtonpost.com/wp-dyn/content/article/2010/04/17/AR2010041702990.html" TargetMode="External"/><Relationship Id="rId7" Type="http://schemas.openxmlformats.org/officeDocument/2006/relationships/hyperlink" Target="http://www.wvgazette.com/News/201004300879"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hyperlink" Target="http://www.bloomberg.com/" TargetMode="External"/><Relationship Id="rId5" Type="http://schemas.openxmlformats.org/officeDocument/2006/relationships/hyperlink" Target="http://www.businessweek.com/news/2010-04-23/mountaintop-coal-rules-may-send-more-u-s-miners-underground.html" TargetMode="External"/><Relationship Id="rId4" Type="http://schemas.openxmlformats.org/officeDocument/2006/relationships/hyperlink" Target="http://www.washingtonpost.com/"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hyperlink" Target="https://docs.google.com/presentation/d/1awAscRW_pVKBnIX1HmrIotcP06E2MGcS3SP_FQEHtno/edit?usp=sharing"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5.xml"/><Relationship Id="rId1" Type="http://schemas.openxmlformats.org/officeDocument/2006/relationships/slideLayout" Target="../slideLayouts/slideLayout12.xml"/><Relationship Id="rId6" Type="http://schemas.openxmlformats.org/officeDocument/2006/relationships/hyperlink" Target="https://apcentral.collegeboard.org/pdf/ap-environmental-science-frq-2017.pdf" TargetMode="External"/><Relationship Id="rId5" Type="http://schemas.openxmlformats.org/officeDocument/2006/relationships/image" Target="../media/image81.png"/><Relationship Id="rId4" Type="http://schemas.openxmlformats.org/officeDocument/2006/relationships/image" Target="../media/image80.png"/></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7.xml"/><Relationship Id="rId1" Type="http://schemas.openxmlformats.org/officeDocument/2006/relationships/slideLayout" Target="../slideLayouts/slideLayout12.xml"/><Relationship Id="rId5" Type="http://schemas.openxmlformats.org/officeDocument/2006/relationships/hyperlink" Target="https://apcentral.collegeboard.org/pdf/ap-environmental-science-frq-2017.pdf" TargetMode="External"/><Relationship Id="rId4" Type="http://schemas.openxmlformats.org/officeDocument/2006/relationships/image" Target="../media/image84.jpg"/></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9.xml"/><Relationship Id="rId1" Type="http://schemas.openxmlformats.org/officeDocument/2006/relationships/slideLayout" Target="../slideLayouts/slideLayout12.xml"/><Relationship Id="rId5" Type="http://schemas.openxmlformats.org/officeDocument/2006/relationships/hyperlink" Target="https://apcentral.collegeboard.org/pdf/ap-environmental-science-frq-2017.pdf" TargetMode="External"/><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hyperlink" Target="https://apcentral.collegeboard.org/pdf/ap-environmental-science-frq-2017.pdf"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1.xml"/><Relationship Id="rId1" Type="http://schemas.openxmlformats.org/officeDocument/2006/relationships/slideLayout" Target="../slideLayouts/slideLayout11.xml"/><Relationship Id="rId4" Type="http://schemas.openxmlformats.org/officeDocument/2006/relationships/image" Target="../media/image90.png"/></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3.xml"/><Relationship Id="rId1" Type="http://schemas.openxmlformats.org/officeDocument/2006/relationships/slideLayout" Target="../slideLayouts/slideLayout12.xml"/><Relationship Id="rId5" Type="http://schemas.openxmlformats.org/officeDocument/2006/relationships/image" Target="../media/image94.png"/><Relationship Id="rId4" Type="http://schemas.openxmlformats.org/officeDocument/2006/relationships/image" Target="../media/image93.jpg"/></Relationships>
</file>

<file path=ppt/slides/_rels/slide84.xml.rels><?xml version="1.0" encoding="UTF-8" standalone="yes"?>
<Relationships xmlns="http://schemas.openxmlformats.org/package/2006/relationships"><Relationship Id="rId3" Type="http://schemas.openxmlformats.org/officeDocument/2006/relationships/hyperlink" Target="http://www.usatoday.com/money/industries/energy/environment/story/2011-12-08/epa-fracking-pollution/51745004/1"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hyperlink" Target="http://www.riverreporteronline.com/news/14/2011/11/22/environmental-groups-claim-victory-drbc-postponement-clouds-drilling-future" TargetMode="External"/><Relationship Id="rId4" Type="http://schemas.openxmlformats.org/officeDocument/2006/relationships/hyperlink" Target="http://www.ewg.org/enviroblog/2011/12/static.ewg.org/reports/2011/fracking/cracks_in_the_facade.pdf"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secure-media.collegeboard.org/apc/ap11_frq_environmental_science.pdf" TargetMode="External"/><Relationship Id="rId7" Type="http://schemas.openxmlformats.org/officeDocument/2006/relationships/image" Target="../media/image98.png"/><Relationship Id="rId2" Type="http://schemas.openxmlformats.org/officeDocument/2006/relationships/notesSlide" Target="../notesSlides/notesSlide85.xml"/><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dk1"/>
              </a:buClr>
              <a:buFont typeface="Arial"/>
              <a:buNone/>
            </a:pPr>
            <a:r>
              <a:rPr lang="en"/>
              <a:t>Popular Stories that could be on FRQ </a:t>
            </a:r>
            <a:endParaRPr/>
          </a:p>
        </p:txBody>
      </p:sp>
      <p:sp>
        <p:nvSpPr>
          <p:cNvPr id="62" name="Google Shape;62;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2"/>
              </a:buClr>
              <a:buFont typeface="Arial"/>
              <a:buNone/>
            </a:pPr>
            <a:r>
              <a:rPr lang="en"/>
              <a:t>Updated 2019 </a:t>
            </a:r>
            <a:endParaRPr/>
          </a:p>
          <a:p>
            <a:pPr marL="0" marR="0" lvl="0" indent="0" algn="ctr" rtl="0">
              <a:lnSpc>
                <a:spcPct val="100000"/>
              </a:lnSpc>
              <a:spcBef>
                <a:spcPts val="0"/>
              </a:spcBef>
              <a:spcAft>
                <a:spcPts val="0"/>
              </a:spcAft>
              <a:buClr>
                <a:schemeClr val="dk2"/>
              </a:buClr>
              <a:buFont typeface="Arial"/>
              <a:buNone/>
            </a:pPr>
            <a:r>
              <a:rPr lang="en">
                <a:latin typeface="Unkempt"/>
                <a:ea typeface="Unkempt"/>
                <a:cs typeface="Unkempt"/>
                <a:sym typeface="Unkempt"/>
              </a:rPr>
              <a:t>By Kristin Shapiro, Plano East Senior High School, Plano Tx </a:t>
            </a:r>
            <a:endParaRPr>
              <a:latin typeface="Unkempt"/>
              <a:ea typeface="Unkempt"/>
              <a:cs typeface="Unkempt"/>
              <a:sym typeface="Unkempt"/>
            </a:endParaRPr>
          </a:p>
        </p:txBody>
      </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3"/>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sz="2800" b="0" i="0" u="none" strike="noStrike" cap="none">
                <a:solidFill>
                  <a:schemeClr val="lt1"/>
                </a:solidFill>
                <a:latin typeface="Calibri"/>
                <a:ea typeface="Calibri"/>
                <a:cs typeface="Calibri"/>
                <a:sym typeface="Calibri"/>
              </a:rPr>
              <a:t>Algal blooms</a:t>
            </a:r>
            <a:endParaRPr sz="2800" b="0" i="0" u="none" strike="noStrike" cap="none">
              <a:solidFill>
                <a:schemeClr val="lt1"/>
              </a:solidFill>
              <a:latin typeface="Calibri"/>
              <a:ea typeface="Calibri"/>
              <a:cs typeface="Calibri"/>
              <a:sym typeface="Calibri"/>
            </a:endParaRPr>
          </a:p>
        </p:txBody>
      </p:sp>
      <p:pic>
        <p:nvPicPr>
          <p:cNvPr id="124" name="Google Shape;124;p23" descr="algae.jpg"/>
          <p:cNvPicPr preferRelativeResize="0">
            <a:picLocks noGrp="1"/>
          </p:cNvPicPr>
          <p:nvPr>
            <p:ph type="body" idx="1"/>
          </p:nvPr>
        </p:nvPicPr>
        <p:blipFill rotWithShape="1">
          <a:blip r:embed="rId3">
            <a:alphaModFix/>
          </a:blip>
          <a:srcRect t="-24338" b="-24338"/>
          <a:stretch/>
        </p:blipFill>
        <p:spPr>
          <a:xfrm>
            <a:off x="-6245" y="228600"/>
            <a:ext cx="3029100" cy="2978700"/>
          </a:xfrm>
          <a:prstGeom prst="rect">
            <a:avLst/>
          </a:prstGeom>
          <a:noFill/>
          <a:ln>
            <a:noFill/>
          </a:ln>
        </p:spPr>
      </p:pic>
      <p:sp>
        <p:nvSpPr>
          <p:cNvPr id="125" name="Google Shape;125;p23"/>
          <p:cNvSpPr txBox="1">
            <a:spLocks noGrp="1"/>
          </p:cNvSpPr>
          <p:nvPr>
            <p:ph type="body" idx="2"/>
          </p:nvPr>
        </p:nvSpPr>
        <p:spPr>
          <a:xfrm>
            <a:off x="4038600" y="742950"/>
            <a:ext cx="5105400" cy="34929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Eutrophication/ cultural eutrophication/ nutrient loading</a:t>
            </a:r>
            <a:endParaRPr/>
          </a:p>
          <a:p>
            <a:pPr marL="342900" marR="0" lvl="0" indent="-342900" algn="l" rtl="0">
              <a:spcBef>
                <a:spcPts val="56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Causes – fertilizer runoff, sewage, animal waste, N, P</a:t>
            </a:r>
            <a:endParaRPr/>
          </a:p>
          <a:p>
            <a:pPr marL="342900" marR="0" lvl="0" indent="-342900" algn="l" rtl="0">
              <a:spcBef>
                <a:spcPts val="560"/>
              </a:spcBef>
              <a:spcAft>
                <a:spcPts val="160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Chesapeake Bay, Gulf of Mexico, Mediterranean Sea</a:t>
            </a:r>
            <a:endParaRPr/>
          </a:p>
        </p:txBody>
      </p:sp>
      <p:pic>
        <p:nvPicPr>
          <p:cNvPr id="126" name="Google Shape;126;p23" descr="algae (1).jpg"/>
          <p:cNvPicPr preferRelativeResize="0"/>
          <p:nvPr/>
        </p:nvPicPr>
        <p:blipFill rotWithShape="1">
          <a:blip r:embed="rId4">
            <a:alphaModFix/>
          </a:blip>
          <a:srcRect/>
          <a:stretch/>
        </p:blipFill>
        <p:spPr>
          <a:xfrm>
            <a:off x="-6250" y="3249600"/>
            <a:ext cx="3878400" cy="1893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4"/>
          <p:cNvSpPr txBox="1">
            <a:spLocks noGrp="1"/>
          </p:cNvSpPr>
          <p:nvPr>
            <p:ph type="title" idx="4294967295"/>
          </p:nvPr>
        </p:nvSpPr>
        <p:spPr>
          <a:xfrm>
            <a:off x="311700" y="445025"/>
            <a:ext cx="8520600" cy="57270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3000"/>
              <a:t>Nitrogen Cycle </a:t>
            </a:r>
            <a:endParaRPr/>
          </a:p>
        </p:txBody>
      </p:sp>
      <p:sp>
        <p:nvSpPr>
          <p:cNvPr id="132" name="Google Shape;132;p24"/>
          <p:cNvSpPr txBox="1"/>
          <p:nvPr/>
        </p:nvSpPr>
        <p:spPr>
          <a:xfrm>
            <a:off x="556225" y="1206500"/>
            <a:ext cx="8276100" cy="322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33" name="Google Shape;133;p24"/>
          <p:cNvPicPr preferRelativeResize="0"/>
          <p:nvPr/>
        </p:nvPicPr>
        <p:blipFill>
          <a:blip r:embed="rId3">
            <a:alphaModFix/>
          </a:blip>
          <a:stretch>
            <a:fillRect/>
          </a:stretch>
        </p:blipFill>
        <p:spPr>
          <a:xfrm>
            <a:off x="3046675" y="358276"/>
            <a:ext cx="5491875" cy="4277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5"/>
          <p:cNvSpPr txBox="1">
            <a:spLocks noGrp="1"/>
          </p:cNvSpPr>
          <p:nvPr>
            <p:ph type="title" idx="4294967295"/>
          </p:nvPr>
        </p:nvSpPr>
        <p:spPr>
          <a:xfrm>
            <a:off x="311700" y="445025"/>
            <a:ext cx="8520600" cy="57270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3000"/>
              <a:t>Human Impact on Nitrogen Cycle </a:t>
            </a:r>
            <a:endParaRPr/>
          </a:p>
        </p:txBody>
      </p:sp>
      <p:sp>
        <p:nvSpPr>
          <p:cNvPr id="139" name="Google Shape;139;p25"/>
          <p:cNvSpPr txBox="1"/>
          <p:nvPr/>
        </p:nvSpPr>
        <p:spPr>
          <a:xfrm>
            <a:off x="556225" y="1206500"/>
            <a:ext cx="8276100" cy="3228000"/>
          </a:xfrm>
          <a:prstGeom prst="rect">
            <a:avLst/>
          </a:prstGeom>
          <a:noFill/>
          <a:ln>
            <a:noFill/>
          </a:ln>
        </p:spPr>
        <p:txBody>
          <a:bodyPr spcFirstLastPara="1" wrap="square" lIns="91425" tIns="91425" rIns="91425" bIns="91425" anchor="t" anchorCtr="0">
            <a:noAutofit/>
          </a:bodyPr>
          <a:lstStyle/>
          <a:p>
            <a:pPr marL="457200" lvl="0" indent="-406400" algn="l" rtl="0">
              <a:lnSpc>
                <a:spcPct val="115000"/>
              </a:lnSpc>
              <a:spcBef>
                <a:spcPts val="560"/>
              </a:spcBef>
              <a:spcAft>
                <a:spcPts val="0"/>
              </a:spcAft>
              <a:buClr>
                <a:srgbClr val="464646"/>
              </a:buClr>
              <a:buSzPts val="2800"/>
              <a:buChar char="•"/>
            </a:pPr>
            <a:r>
              <a:rPr lang="en" sz="2800">
                <a:solidFill>
                  <a:srgbClr val="464646"/>
                </a:solidFill>
                <a:latin typeface="Calibri"/>
                <a:ea typeface="Calibri"/>
                <a:cs typeface="Calibri"/>
                <a:sym typeface="Calibri"/>
              </a:rPr>
              <a:t>Excessive use runs off: remedied by riparian zones </a:t>
            </a:r>
            <a:endParaRPr sz="2800">
              <a:solidFill>
                <a:srgbClr val="464646"/>
              </a:solidFill>
              <a:latin typeface="Calibri"/>
              <a:ea typeface="Calibri"/>
              <a:cs typeface="Calibri"/>
              <a:sym typeface="Calibri"/>
            </a:endParaRPr>
          </a:p>
          <a:p>
            <a:pPr marL="457200" lvl="0" indent="-406400" algn="l" rtl="0">
              <a:lnSpc>
                <a:spcPct val="115000"/>
              </a:lnSpc>
              <a:spcBef>
                <a:spcPts val="0"/>
              </a:spcBef>
              <a:spcAft>
                <a:spcPts val="0"/>
              </a:spcAft>
              <a:buClr>
                <a:srgbClr val="464646"/>
              </a:buClr>
              <a:buSzPts val="2800"/>
              <a:buChar char="•"/>
            </a:pPr>
            <a:r>
              <a:rPr lang="en" sz="2800">
                <a:solidFill>
                  <a:srgbClr val="464646"/>
                </a:solidFill>
                <a:latin typeface="Calibri"/>
                <a:ea typeface="Calibri"/>
                <a:cs typeface="Calibri"/>
                <a:sym typeface="Calibri"/>
              </a:rPr>
              <a:t>Made up of NPK: Phosphorus is limiting in water, causes algal blooms </a:t>
            </a:r>
            <a:endParaRPr sz="2800">
              <a:solidFill>
                <a:srgbClr val="464646"/>
              </a:solidFill>
              <a:latin typeface="Calibri"/>
              <a:ea typeface="Calibri"/>
              <a:cs typeface="Calibri"/>
              <a:sym typeface="Calibri"/>
            </a:endParaRPr>
          </a:p>
          <a:p>
            <a:pPr marL="457200" lvl="0" indent="-406400" algn="l" rtl="0">
              <a:lnSpc>
                <a:spcPct val="115000"/>
              </a:lnSpc>
              <a:spcBef>
                <a:spcPts val="0"/>
              </a:spcBef>
              <a:spcAft>
                <a:spcPts val="0"/>
              </a:spcAft>
              <a:buClr>
                <a:srgbClr val="464646"/>
              </a:buClr>
              <a:buSzPts val="2800"/>
              <a:buChar char="•"/>
            </a:pPr>
            <a:r>
              <a:rPr lang="en" sz="2800">
                <a:solidFill>
                  <a:srgbClr val="464646"/>
                </a:solidFill>
                <a:latin typeface="Calibri"/>
                <a:ea typeface="Calibri"/>
                <a:cs typeface="Calibri"/>
                <a:sym typeface="Calibri"/>
              </a:rPr>
              <a:t> Oxygen sag curve results: hypoxic zones </a:t>
            </a:r>
            <a:endParaRPr sz="2800">
              <a:solidFill>
                <a:srgbClr val="464646"/>
              </a:solidFill>
              <a:latin typeface="Calibri"/>
              <a:ea typeface="Calibri"/>
              <a:cs typeface="Calibri"/>
              <a:sym typeface="Calibri"/>
            </a:endParaRPr>
          </a:p>
          <a:p>
            <a:pPr marL="914400" lvl="1" indent="-381000" algn="l" rtl="0">
              <a:lnSpc>
                <a:spcPct val="115000"/>
              </a:lnSpc>
              <a:spcBef>
                <a:spcPts val="0"/>
              </a:spcBef>
              <a:spcAft>
                <a:spcPts val="0"/>
              </a:spcAft>
              <a:buClr>
                <a:srgbClr val="464646"/>
              </a:buClr>
              <a:buSzPts val="2400"/>
              <a:buChar char="–"/>
            </a:pPr>
            <a:r>
              <a:rPr lang="en" sz="2400">
                <a:solidFill>
                  <a:srgbClr val="464646"/>
                </a:solidFill>
                <a:latin typeface="Calibri"/>
                <a:ea typeface="Calibri"/>
                <a:cs typeface="Calibri"/>
                <a:sym typeface="Calibri"/>
              </a:rPr>
              <a:t>Gulf of Mexico </a:t>
            </a:r>
            <a:endParaRPr sz="2400">
              <a:solidFill>
                <a:srgbClr val="464646"/>
              </a:solidFill>
              <a:latin typeface="Calibri"/>
              <a:ea typeface="Calibri"/>
              <a:cs typeface="Calibri"/>
              <a:sym typeface="Calibri"/>
            </a:endParaRPr>
          </a:p>
          <a:p>
            <a:pPr marL="457200" lvl="0" indent="-406400" algn="l" rtl="0">
              <a:lnSpc>
                <a:spcPct val="115000"/>
              </a:lnSpc>
              <a:spcBef>
                <a:spcPts val="0"/>
              </a:spcBef>
              <a:spcAft>
                <a:spcPts val="0"/>
              </a:spcAft>
              <a:buClr>
                <a:srgbClr val="464646"/>
              </a:buClr>
              <a:buSzPts val="2800"/>
              <a:buChar char="•"/>
            </a:pPr>
            <a:r>
              <a:rPr lang="en" sz="2800">
                <a:solidFill>
                  <a:srgbClr val="464646"/>
                </a:solidFill>
                <a:latin typeface="Calibri"/>
                <a:ea typeface="Calibri"/>
                <a:cs typeface="Calibri"/>
                <a:sym typeface="Calibri"/>
              </a:rPr>
              <a:t>Causes eutrophication/cultural eutrophication </a:t>
            </a:r>
            <a:endParaRPr sz="2800">
              <a:solidFill>
                <a:srgbClr val="464646"/>
              </a:solidFill>
              <a:latin typeface="Calibri"/>
              <a:ea typeface="Calibri"/>
              <a:cs typeface="Calibri"/>
              <a:sym typeface="Calibri"/>
            </a:endParaRPr>
          </a:p>
          <a:p>
            <a:pPr marL="0" lvl="0" indent="0" algn="l" rtl="0">
              <a:lnSpc>
                <a:spcPct val="115000"/>
              </a:lnSpc>
              <a:spcBef>
                <a:spcPts val="1600"/>
              </a:spcBef>
              <a:spcAft>
                <a:spcPts val="0"/>
              </a:spcAft>
              <a:buClr>
                <a:schemeClr val="dk1"/>
              </a:buClr>
              <a:buSzPts val="1100"/>
              <a:buFont typeface="Arial"/>
              <a:buNone/>
            </a:pPr>
            <a:endParaRPr sz="2800">
              <a:solidFill>
                <a:srgbClr val="464646"/>
              </a:solidFill>
              <a:latin typeface="Calibri"/>
              <a:ea typeface="Calibri"/>
              <a:cs typeface="Calibri"/>
              <a:sym typeface="Calibri"/>
            </a:endParaRPr>
          </a:p>
          <a:p>
            <a:pPr marL="0" lvl="0" indent="0" algn="l" rtl="0">
              <a:spcBef>
                <a:spcPts val="160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a:spLocks noGrp="1"/>
          </p:cNvSpPr>
          <p:nvPr>
            <p:ph type="title" idx="4294967295"/>
          </p:nvPr>
        </p:nvSpPr>
        <p:spPr>
          <a:xfrm>
            <a:off x="311700" y="445025"/>
            <a:ext cx="8520600" cy="57270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3000"/>
              <a:t>Oxygen Sag Curve  </a:t>
            </a:r>
            <a:endParaRPr/>
          </a:p>
        </p:txBody>
      </p:sp>
      <p:sp>
        <p:nvSpPr>
          <p:cNvPr id="145" name="Google Shape;145;p26"/>
          <p:cNvSpPr txBox="1"/>
          <p:nvPr/>
        </p:nvSpPr>
        <p:spPr>
          <a:xfrm>
            <a:off x="556225" y="1206500"/>
            <a:ext cx="8276100" cy="322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46" name="Google Shape;146;p26"/>
          <p:cNvPicPr preferRelativeResize="0"/>
          <p:nvPr/>
        </p:nvPicPr>
        <p:blipFill>
          <a:blip r:embed="rId3">
            <a:alphaModFix/>
          </a:blip>
          <a:stretch>
            <a:fillRect/>
          </a:stretch>
        </p:blipFill>
        <p:spPr>
          <a:xfrm>
            <a:off x="556213" y="1206488"/>
            <a:ext cx="8201025" cy="3457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7"/>
          <p:cNvSpPr txBox="1">
            <a:spLocks noGrp="1"/>
          </p:cNvSpPr>
          <p:nvPr>
            <p:ph type="title"/>
          </p:nvPr>
        </p:nvSpPr>
        <p:spPr>
          <a:xfrm>
            <a:off x="380999" y="1"/>
            <a:ext cx="7068000" cy="62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Declining Sea Ice </a:t>
            </a:r>
            <a:endParaRPr/>
          </a:p>
        </p:txBody>
      </p:sp>
      <p:sp>
        <p:nvSpPr>
          <p:cNvPr id="152" name="Google Shape;152;p27"/>
          <p:cNvSpPr txBox="1">
            <a:spLocks noGrp="1"/>
          </p:cNvSpPr>
          <p:nvPr>
            <p:ph type="body" idx="2"/>
          </p:nvPr>
        </p:nvSpPr>
        <p:spPr>
          <a:xfrm>
            <a:off x="3273850" y="758200"/>
            <a:ext cx="5756400" cy="4207800"/>
          </a:xfrm>
          <a:prstGeom prst="rect">
            <a:avLst/>
          </a:prstGeom>
        </p:spPr>
        <p:txBody>
          <a:bodyPr spcFirstLastPara="1" wrap="square" lIns="91425" tIns="91425" rIns="91425" bIns="91425" anchor="t" anchorCtr="0">
            <a:noAutofit/>
          </a:bodyPr>
          <a:lstStyle/>
          <a:p>
            <a:pPr marL="457200" lvl="0" indent="-342900" algn="l" rtl="0">
              <a:spcBef>
                <a:spcPts val="560"/>
              </a:spcBef>
              <a:spcAft>
                <a:spcPts val="0"/>
              </a:spcAft>
              <a:buSzPts val="1800"/>
              <a:buChar char="•"/>
            </a:pPr>
            <a:r>
              <a:rPr lang="en" sz="1800"/>
              <a:t>Sea ice is declining due to increasing temperatures </a:t>
            </a:r>
            <a:endParaRPr sz="1800"/>
          </a:p>
          <a:p>
            <a:pPr marL="457200" lvl="0" indent="-342900" algn="l" rtl="0">
              <a:spcBef>
                <a:spcPts val="0"/>
              </a:spcBef>
              <a:spcAft>
                <a:spcPts val="0"/>
              </a:spcAft>
              <a:buSzPts val="1800"/>
              <a:buChar char="•"/>
            </a:pPr>
            <a:r>
              <a:rPr lang="en" sz="1800"/>
              <a:t>Major part of arctic ecosystems - causing loss of biodiversity </a:t>
            </a:r>
            <a:endParaRPr sz="1800"/>
          </a:p>
          <a:p>
            <a:pPr marL="457200" lvl="0" indent="-342900" algn="l" rtl="0">
              <a:spcBef>
                <a:spcPts val="0"/>
              </a:spcBef>
              <a:spcAft>
                <a:spcPts val="0"/>
              </a:spcAft>
              <a:buSzPts val="1800"/>
              <a:buChar char="•"/>
            </a:pPr>
            <a:r>
              <a:rPr lang="en" sz="1800"/>
              <a:t>Greenland ice sheets heavily impacted </a:t>
            </a:r>
            <a:endParaRPr sz="1800"/>
          </a:p>
          <a:p>
            <a:pPr marL="457200" lvl="0" indent="-342900" algn="l" rtl="0">
              <a:spcBef>
                <a:spcPts val="0"/>
              </a:spcBef>
              <a:spcAft>
                <a:spcPts val="0"/>
              </a:spcAft>
              <a:buSzPts val="1800"/>
              <a:buChar char="•"/>
            </a:pPr>
            <a:r>
              <a:rPr lang="en" sz="1800"/>
              <a:t>Less white ice means areas absorb more radiation, radiates back into the atmosphere, trapping more IR, causing increasing melting → positive feedback loop</a:t>
            </a:r>
            <a:endParaRPr sz="1800"/>
          </a:p>
          <a:p>
            <a:pPr marL="457200" lvl="0" indent="-342900" algn="l" rtl="0">
              <a:spcBef>
                <a:spcPts val="0"/>
              </a:spcBef>
              <a:spcAft>
                <a:spcPts val="0"/>
              </a:spcAft>
              <a:buSzPts val="1800"/>
              <a:buFont typeface="Calibri"/>
              <a:buChar char="•"/>
            </a:pPr>
            <a:r>
              <a:rPr lang="en" sz="1800">
                <a:solidFill>
                  <a:srgbClr val="000000"/>
                </a:solidFill>
              </a:rPr>
              <a:t>Receding polar ice may also cause an increase in sea level rise (although due primarily to thermal expansion)</a:t>
            </a:r>
            <a:endParaRPr sz="1800"/>
          </a:p>
        </p:txBody>
      </p:sp>
      <p:pic>
        <p:nvPicPr>
          <p:cNvPr id="153" name="Google Shape;153;p27"/>
          <p:cNvPicPr preferRelativeResize="0"/>
          <p:nvPr/>
        </p:nvPicPr>
        <p:blipFill>
          <a:blip r:embed="rId3">
            <a:alphaModFix/>
          </a:blip>
          <a:stretch>
            <a:fillRect/>
          </a:stretch>
        </p:blipFill>
        <p:spPr>
          <a:xfrm>
            <a:off x="127800" y="819700"/>
            <a:ext cx="3146050" cy="4071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 sz="1800" b="1" i="0" u="none" strike="noStrike" cap="none">
                <a:solidFill>
                  <a:srgbClr val="000000"/>
                </a:solidFill>
                <a:latin typeface="Arial"/>
                <a:ea typeface="Arial"/>
                <a:cs typeface="Arial"/>
                <a:sym typeface="Arial"/>
              </a:rPr>
              <a:t>Shell Arctic Drilling</a:t>
            </a:r>
            <a:endParaRPr/>
          </a:p>
        </p:txBody>
      </p:sp>
      <p:sp>
        <p:nvSpPr>
          <p:cNvPr id="159" name="Google Shape;159;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 b="0" i="0" u="sng" strike="noStrike" cap="none">
                <a:solidFill>
                  <a:schemeClr val="hlink"/>
                </a:solidFill>
                <a:latin typeface="Arial"/>
                <a:ea typeface="Arial"/>
                <a:cs typeface="Arial"/>
                <a:sym typeface="Arial"/>
                <a:hlinkClick r:id="rId3"/>
              </a:rPr>
              <a:t>Shell's exploratory drilling in the Arctic</a:t>
            </a:r>
            <a:r>
              <a:rPr lang="en">
                <a:solidFill>
                  <a:srgbClr val="6E6E6E"/>
                </a:solidFill>
              </a:rPr>
              <a:t> </a:t>
            </a:r>
            <a:r>
              <a:rPr lang="en" b="0" i="0" u="none" strike="noStrike" cap="none">
                <a:solidFill>
                  <a:srgbClr val="6E6E6E"/>
                </a:solidFill>
                <a:latin typeface="Arial"/>
                <a:ea typeface="Arial"/>
                <a:cs typeface="Arial"/>
                <a:sym typeface="Arial"/>
              </a:rPr>
              <a:t>sparked anger this year among concerned locals and environmentalists. According to the Associated Press, Shell finished preliminary drilling at a well in the Chukchi Sea and one in the Beaufort Sea. In this July 14 photo, a Shell drilling ship drifts near the Alaska coast, raising questions about the company's preparedness. Greenpeace and The Yes Lab launched a hoax campaign to challenge </a:t>
            </a:r>
            <a:r>
              <a:rPr lang="en" b="0" i="0" u="sng" strike="noStrike" cap="none">
                <a:solidFill>
                  <a:schemeClr val="hlink"/>
                </a:solidFill>
                <a:latin typeface="Arial"/>
                <a:ea typeface="Arial"/>
                <a:cs typeface="Arial"/>
                <a:sym typeface="Arial"/>
                <a:hlinkClick r:id="rId4"/>
              </a:rPr>
              <a:t>Shell's drilling plans</a:t>
            </a:r>
            <a:r>
              <a:rPr lang="en" b="0" i="0" u="none" strike="noStrike" cap="none">
                <a:solidFill>
                  <a:srgbClr val="6E6E6E"/>
                </a:solidFill>
                <a:latin typeface="Arial"/>
                <a:ea typeface="Arial"/>
                <a:cs typeface="Arial"/>
                <a:sym typeface="Arial"/>
              </a:rPr>
              <a:t>, and Paul McCartney argued, "</a:t>
            </a:r>
            <a:r>
              <a:rPr lang="en" b="0" i="0" u="sng" strike="noStrike" cap="none">
                <a:solidFill>
                  <a:schemeClr val="hlink"/>
                </a:solidFill>
                <a:latin typeface="Arial"/>
                <a:ea typeface="Arial"/>
                <a:cs typeface="Arial"/>
                <a:sym typeface="Arial"/>
                <a:hlinkClick r:id="rId5"/>
              </a:rPr>
              <a:t>As the ice retreats,</a:t>
            </a:r>
            <a:r>
              <a:rPr lang="en" b="0" i="0" u="none" strike="noStrike" cap="none">
                <a:solidFill>
                  <a:srgbClr val="6E6E6E"/>
                </a:solidFill>
                <a:latin typeface="Arial"/>
                <a:ea typeface="Arial"/>
                <a:cs typeface="Arial"/>
                <a:sym typeface="Arial"/>
              </a:rPr>
              <a:t> the oil giants are moving in. Instead of seeing the melting as a grave warning to humanity, they're eyeing the previously inaccessible oil beneath the seabed at the top of the world. They're exploiting the disappearance of the ice to drill for the very same fuel that caused the melting in the first place."</a:t>
            </a:r>
            <a:endParaRPr/>
          </a:p>
        </p:txBody>
      </p:sp>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163"/>
        <p:cNvGrpSpPr/>
        <p:nvPr/>
      </p:nvGrpSpPr>
      <p:grpSpPr>
        <a:xfrm>
          <a:off x="0" y="0"/>
          <a:ext cx="0" cy="0"/>
          <a:chOff x="0" y="0"/>
          <a:chExt cx="0" cy="0"/>
        </a:xfrm>
      </p:grpSpPr>
      <p:sp>
        <p:nvSpPr>
          <p:cNvPr id="164" name="Google Shape;164;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 sz="1800" b="1" i="0" u="none" strike="noStrike" cap="none">
                <a:solidFill>
                  <a:srgbClr val="000000"/>
                </a:solidFill>
                <a:latin typeface="Arial"/>
                <a:ea typeface="Arial"/>
                <a:cs typeface="Arial"/>
                <a:sym typeface="Arial"/>
              </a:rPr>
              <a:t>Arctic Ice Melt</a:t>
            </a:r>
            <a:endParaRPr/>
          </a:p>
        </p:txBody>
      </p:sp>
      <p:sp>
        <p:nvSpPr>
          <p:cNvPr id="165" name="Google Shape;165;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 sz="2400" b="0" i="0" u="sng" strike="noStrike" cap="none">
                <a:solidFill>
                  <a:schemeClr val="hlink"/>
                </a:solidFill>
                <a:latin typeface="Arial"/>
                <a:ea typeface="Arial"/>
                <a:cs typeface="Arial"/>
                <a:sym typeface="Arial"/>
                <a:hlinkClick r:id="rId3"/>
              </a:rPr>
              <a:t>Arctic sea ice levels</a:t>
            </a:r>
            <a:r>
              <a:rPr lang="en" sz="2400" b="0" i="0" u="none" strike="noStrike" cap="none">
                <a:solidFill>
                  <a:srgbClr val="6E6E6E"/>
                </a:solidFill>
                <a:latin typeface="Arial"/>
                <a:ea typeface="Arial"/>
                <a:cs typeface="Arial"/>
                <a:sym typeface="Arial"/>
              </a:rPr>
              <a:t> hit record lows this September, the ice extent covering 49 percent below the 1979 average, when satellite records began. Scientists continued to emphasize the role that humans play in these changes. "It's crystal clear. If we burn all the fossil fuels, we create certain disaster," NASA scientist James Hansen warned.</a:t>
            </a:r>
            <a:endParaRPr sz="2400"/>
          </a:p>
        </p:txBody>
      </p:sp>
    </p:spTree>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0"/>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sz="2800" b="0" i="0" u="none" strike="noStrike" cap="none">
                <a:solidFill>
                  <a:schemeClr val="lt1"/>
                </a:solidFill>
                <a:latin typeface="Calibri"/>
                <a:ea typeface="Calibri"/>
                <a:cs typeface="Calibri"/>
                <a:sym typeface="Calibri"/>
              </a:rPr>
              <a:t>Possible FRQ topics</a:t>
            </a:r>
            <a:endParaRPr sz="2800" b="0" i="0" u="none" strike="noStrike" cap="none">
              <a:solidFill>
                <a:schemeClr val="lt1"/>
              </a:solidFill>
              <a:latin typeface="Calibri"/>
              <a:ea typeface="Calibri"/>
              <a:cs typeface="Calibri"/>
              <a:sym typeface="Calibri"/>
            </a:endParaRPr>
          </a:p>
        </p:txBody>
      </p:sp>
      <p:sp>
        <p:nvSpPr>
          <p:cNvPr id="171" name="Google Shape;171;p30"/>
          <p:cNvSpPr txBox="1">
            <a:spLocks noGrp="1"/>
          </p:cNvSpPr>
          <p:nvPr>
            <p:ph type="body" idx="1"/>
          </p:nvPr>
        </p:nvSpPr>
        <p:spPr>
          <a:xfrm>
            <a:off x="0" y="742950"/>
            <a:ext cx="5486400" cy="2478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rgbClr val="464646"/>
              </a:buClr>
              <a:buSzPts val="2380"/>
              <a:buFont typeface="Arial"/>
              <a:buChar char="•"/>
            </a:pPr>
            <a:r>
              <a:rPr lang="en" sz="2380" b="0" i="0" u="none" strike="noStrike" cap="none">
                <a:solidFill>
                  <a:srgbClr val="464646"/>
                </a:solidFill>
                <a:latin typeface="Calibri"/>
                <a:ea typeface="Calibri"/>
                <a:cs typeface="Calibri"/>
                <a:sym typeface="Calibri"/>
              </a:rPr>
              <a:t>Pollution, water: The Great Pacific Garbage Patch</a:t>
            </a:r>
            <a:endParaRPr/>
          </a:p>
          <a:p>
            <a:pPr marL="742950" marR="0" lvl="1" indent="-285750" algn="l" rtl="0">
              <a:lnSpc>
                <a:spcPct val="80000"/>
              </a:lnSpc>
              <a:spcBef>
                <a:spcPts val="408"/>
              </a:spcBef>
              <a:spcAft>
                <a:spcPts val="0"/>
              </a:spcAft>
              <a:buClr>
                <a:srgbClr val="464646"/>
              </a:buClr>
              <a:buSzPts val="2040"/>
              <a:buFont typeface="Arial"/>
              <a:buChar char="–"/>
            </a:pPr>
            <a:r>
              <a:rPr lang="en" sz="2040" b="0" i="0" u="none" strike="noStrike" cap="none">
                <a:solidFill>
                  <a:srgbClr val="464646"/>
                </a:solidFill>
                <a:latin typeface="Calibri"/>
                <a:ea typeface="Calibri"/>
                <a:cs typeface="Calibri"/>
                <a:sym typeface="Calibri"/>
              </a:rPr>
              <a:t>Mostly plastic</a:t>
            </a:r>
            <a:endParaRPr/>
          </a:p>
          <a:p>
            <a:pPr marL="742950" marR="0" lvl="1" indent="-285750" algn="l" rtl="0">
              <a:lnSpc>
                <a:spcPct val="80000"/>
              </a:lnSpc>
              <a:spcBef>
                <a:spcPts val="408"/>
              </a:spcBef>
              <a:spcAft>
                <a:spcPts val="0"/>
              </a:spcAft>
              <a:buClr>
                <a:srgbClr val="464646"/>
              </a:buClr>
              <a:buSzPts val="2040"/>
              <a:buFont typeface="Arial"/>
              <a:buChar char="–"/>
            </a:pPr>
            <a:r>
              <a:rPr lang="en" sz="2040" b="0" i="0" u="none" strike="noStrike" cap="none">
                <a:solidFill>
                  <a:srgbClr val="464646"/>
                </a:solidFill>
                <a:latin typeface="Calibri"/>
                <a:ea typeface="Calibri"/>
                <a:cs typeface="Calibri"/>
                <a:sym typeface="Calibri"/>
              </a:rPr>
              <a:t>Between CA and China </a:t>
            </a:r>
            <a:endParaRPr sz="2040" b="0" i="0" u="none" strike="noStrike" cap="none">
              <a:solidFill>
                <a:srgbClr val="464646"/>
              </a:solidFill>
              <a:latin typeface="Calibri"/>
              <a:ea typeface="Calibri"/>
              <a:cs typeface="Calibri"/>
              <a:sym typeface="Calibri"/>
            </a:endParaRPr>
          </a:p>
          <a:p>
            <a:pPr marL="742950" marR="0" lvl="1" indent="-285750" algn="l" rtl="0">
              <a:lnSpc>
                <a:spcPct val="80000"/>
              </a:lnSpc>
              <a:spcBef>
                <a:spcPts val="408"/>
              </a:spcBef>
              <a:spcAft>
                <a:spcPts val="0"/>
              </a:spcAft>
              <a:buClr>
                <a:srgbClr val="464646"/>
              </a:buClr>
              <a:buSzPts val="2040"/>
              <a:buFont typeface="Arial"/>
              <a:buChar char="–"/>
            </a:pPr>
            <a:r>
              <a:rPr lang="en" sz="2040" b="0" i="0" u="none" strike="noStrike" cap="none">
                <a:solidFill>
                  <a:srgbClr val="464646"/>
                </a:solidFill>
                <a:latin typeface="Calibri"/>
                <a:ea typeface="Calibri"/>
                <a:cs typeface="Calibri"/>
                <a:sym typeface="Calibri"/>
              </a:rPr>
              <a:t>PCBs, bisphenol A, </a:t>
            </a:r>
            <a:endParaRPr/>
          </a:p>
          <a:p>
            <a:pPr marL="742950" marR="0" lvl="1" indent="-285750" algn="l" rtl="0">
              <a:lnSpc>
                <a:spcPct val="80000"/>
              </a:lnSpc>
              <a:spcBef>
                <a:spcPts val="408"/>
              </a:spcBef>
              <a:spcAft>
                <a:spcPts val="0"/>
              </a:spcAft>
              <a:buClr>
                <a:srgbClr val="464646"/>
              </a:buClr>
              <a:buSzPts val="2040"/>
              <a:buFont typeface="Arial"/>
              <a:buChar char="–"/>
            </a:pPr>
            <a:r>
              <a:rPr lang="en" sz="2040" b="0" i="0" u="none" strike="noStrike" cap="none">
                <a:solidFill>
                  <a:srgbClr val="464646"/>
                </a:solidFill>
                <a:latin typeface="Calibri"/>
                <a:ea typeface="Calibri"/>
                <a:cs typeface="Calibri"/>
                <a:sym typeface="Calibri"/>
              </a:rPr>
              <a:t>Photodegredation of plastics</a:t>
            </a:r>
            <a:endParaRPr/>
          </a:p>
          <a:p>
            <a:pPr marL="742950" marR="0" lvl="1" indent="-285750" algn="l" rtl="0">
              <a:lnSpc>
                <a:spcPct val="80000"/>
              </a:lnSpc>
              <a:spcBef>
                <a:spcPts val="408"/>
              </a:spcBef>
              <a:spcAft>
                <a:spcPts val="0"/>
              </a:spcAft>
              <a:buClr>
                <a:srgbClr val="464646"/>
              </a:buClr>
              <a:buSzPts val="2040"/>
              <a:buFont typeface="Arial"/>
              <a:buChar char="–"/>
            </a:pPr>
            <a:r>
              <a:rPr lang="en" sz="2040" b="0" i="0" u="none" strike="noStrike" cap="none">
                <a:solidFill>
                  <a:srgbClr val="464646"/>
                </a:solidFill>
                <a:latin typeface="Calibri"/>
                <a:ea typeface="Calibri"/>
                <a:cs typeface="Calibri"/>
                <a:sym typeface="Calibri"/>
              </a:rPr>
              <a:t>More plastic than plankton</a:t>
            </a:r>
            <a:endParaRPr/>
          </a:p>
          <a:p>
            <a:pPr marL="742950" marR="0" lvl="1" indent="-285750" algn="l" rtl="0">
              <a:lnSpc>
                <a:spcPct val="80000"/>
              </a:lnSpc>
              <a:spcBef>
                <a:spcPts val="408"/>
              </a:spcBef>
              <a:spcAft>
                <a:spcPts val="0"/>
              </a:spcAft>
              <a:buClr>
                <a:srgbClr val="464646"/>
              </a:buClr>
              <a:buSzPts val="2040"/>
              <a:buFont typeface="Arial"/>
              <a:buChar char="–"/>
            </a:pPr>
            <a:r>
              <a:rPr lang="en" sz="2040" b="0" i="0" u="none" strike="noStrike" cap="none">
                <a:solidFill>
                  <a:srgbClr val="464646"/>
                </a:solidFill>
                <a:latin typeface="Calibri"/>
                <a:ea typeface="Calibri"/>
                <a:cs typeface="Calibri"/>
                <a:sym typeface="Calibri"/>
              </a:rPr>
              <a:t>Tiny pieces ingested by zooplankton →bioaccumulation in the food chain</a:t>
            </a:r>
            <a:endParaRPr/>
          </a:p>
          <a:p>
            <a:pPr marL="742950" marR="0" lvl="1" indent="-285750" algn="l" rtl="0">
              <a:lnSpc>
                <a:spcPct val="80000"/>
              </a:lnSpc>
              <a:spcBef>
                <a:spcPts val="408"/>
              </a:spcBef>
              <a:spcAft>
                <a:spcPts val="0"/>
              </a:spcAft>
              <a:buClr>
                <a:srgbClr val="464646"/>
              </a:buClr>
              <a:buSzPts val="2040"/>
              <a:buFont typeface="Arial"/>
              <a:buChar char="–"/>
            </a:pPr>
            <a:r>
              <a:rPr lang="en" sz="2040" b="0" i="0" u="none" strike="noStrike" cap="none">
                <a:solidFill>
                  <a:srgbClr val="464646"/>
                </a:solidFill>
                <a:latin typeface="Calibri"/>
                <a:ea typeface="Calibri"/>
                <a:cs typeface="Calibri"/>
                <a:sym typeface="Calibri"/>
              </a:rPr>
              <a:t>Plastic bag bans</a:t>
            </a:r>
            <a:endParaRPr sz="2040" b="0" i="0" u="none" strike="noStrike" cap="none">
              <a:solidFill>
                <a:srgbClr val="464646"/>
              </a:solidFill>
              <a:latin typeface="Calibri"/>
              <a:ea typeface="Calibri"/>
              <a:cs typeface="Calibri"/>
              <a:sym typeface="Calibri"/>
            </a:endParaRPr>
          </a:p>
          <a:p>
            <a:pPr marL="0" marR="0" lvl="0" indent="0" algn="l" rtl="0">
              <a:lnSpc>
                <a:spcPct val="80000"/>
              </a:lnSpc>
              <a:spcBef>
                <a:spcPts val="1600"/>
              </a:spcBef>
              <a:spcAft>
                <a:spcPts val="1600"/>
              </a:spcAft>
              <a:buNone/>
            </a:pPr>
            <a:r>
              <a:rPr lang="en" sz="3000" u="sng">
                <a:solidFill>
                  <a:schemeClr val="hlink"/>
                </a:solidFill>
                <a:latin typeface="Delius Unicase"/>
                <a:ea typeface="Delius Unicase"/>
                <a:cs typeface="Delius Unicase"/>
                <a:sym typeface="Delius Unicase"/>
                <a:hlinkClick r:id="rId3"/>
              </a:rPr>
              <a:t>Microplastics on 2017</a:t>
            </a:r>
            <a:endParaRPr sz="3000">
              <a:solidFill>
                <a:srgbClr val="FF0000"/>
              </a:solidFill>
              <a:latin typeface="Delius Unicase"/>
              <a:ea typeface="Delius Unicase"/>
              <a:cs typeface="Delius Unicase"/>
              <a:sym typeface="Delius Unicase"/>
            </a:endParaRPr>
          </a:p>
        </p:txBody>
      </p:sp>
      <p:pic>
        <p:nvPicPr>
          <p:cNvPr id="172" name="Google Shape;172;p30"/>
          <p:cNvPicPr preferRelativeResize="0"/>
          <p:nvPr/>
        </p:nvPicPr>
        <p:blipFill rotWithShape="1">
          <a:blip r:embed="rId4">
            <a:alphaModFix/>
          </a:blip>
          <a:srcRect/>
          <a:stretch/>
        </p:blipFill>
        <p:spPr>
          <a:xfrm>
            <a:off x="5685541" y="228600"/>
            <a:ext cx="3267900" cy="1828800"/>
          </a:xfrm>
          <a:prstGeom prst="rect">
            <a:avLst/>
          </a:prstGeom>
          <a:noFill/>
          <a:ln>
            <a:noFill/>
          </a:ln>
        </p:spPr>
      </p:pic>
      <p:pic>
        <p:nvPicPr>
          <p:cNvPr id="173" name="Google Shape;173;p30"/>
          <p:cNvPicPr preferRelativeResize="0">
            <a:picLocks noGrp="1"/>
          </p:cNvPicPr>
          <p:nvPr>
            <p:ph type="body" idx="2"/>
          </p:nvPr>
        </p:nvPicPr>
        <p:blipFill rotWithShape="1">
          <a:blip r:embed="rId5">
            <a:alphaModFix/>
          </a:blip>
          <a:srcRect/>
          <a:stretch/>
        </p:blipFill>
        <p:spPr>
          <a:xfrm>
            <a:off x="5645949" y="2152525"/>
            <a:ext cx="3498000" cy="2979000"/>
          </a:xfrm>
          <a:prstGeom prst="rect">
            <a:avLst/>
          </a:prstGeom>
          <a:noFill/>
          <a:ln>
            <a:noFill/>
          </a:ln>
        </p:spPr>
      </p:pic>
      <p:pic>
        <p:nvPicPr>
          <p:cNvPr id="174" name="Google Shape;174;p30"/>
          <p:cNvPicPr preferRelativeResize="0"/>
          <p:nvPr/>
        </p:nvPicPr>
        <p:blipFill rotWithShape="1">
          <a:blip r:embed="rId6">
            <a:alphaModFix/>
          </a:blip>
          <a:srcRect/>
          <a:stretch/>
        </p:blipFill>
        <p:spPr>
          <a:xfrm>
            <a:off x="3253725" y="1155775"/>
            <a:ext cx="2905800" cy="1437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1"/>
          <p:cNvPicPr preferRelativeResize="0"/>
          <p:nvPr/>
        </p:nvPicPr>
        <p:blipFill rotWithShape="1">
          <a:blip r:embed="rId3">
            <a:alphaModFix/>
          </a:blip>
          <a:srcRect/>
          <a:stretch/>
        </p:blipFill>
        <p:spPr>
          <a:xfrm>
            <a:off x="1202940" y="114210"/>
            <a:ext cx="6797700" cy="5143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2"/>
          <p:cNvSpPr txBox="1">
            <a:spLocks noGrp="1"/>
          </p:cNvSpPr>
          <p:nvPr>
            <p:ph type="title" idx="4294967295"/>
          </p:nvPr>
        </p:nvSpPr>
        <p:spPr>
          <a:xfrm>
            <a:off x="1485900" y="385020"/>
            <a:ext cx="6171900" cy="74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2700" b="0" i="0" u="none" strike="noStrike" cap="none">
                <a:solidFill>
                  <a:schemeClr val="dk1"/>
                </a:solidFill>
                <a:latin typeface="Arial"/>
                <a:ea typeface="Arial"/>
                <a:cs typeface="Arial"/>
                <a:sym typeface="Arial"/>
              </a:rPr>
              <a:t>Plastic Bag Ban or Water Bottle Ban</a:t>
            </a:r>
            <a:endParaRPr/>
          </a:p>
        </p:txBody>
      </p:sp>
      <p:sp>
        <p:nvSpPr>
          <p:cNvPr id="185" name="Google Shape;185;p32"/>
          <p:cNvSpPr txBox="1">
            <a:spLocks noGrp="1"/>
          </p:cNvSpPr>
          <p:nvPr>
            <p:ph type="body" idx="4294967295"/>
          </p:nvPr>
        </p:nvSpPr>
        <p:spPr>
          <a:xfrm>
            <a:off x="1485901" y="1254960"/>
            <a:ext cx="3028500" cy="353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Noto Sans Symbols"/>
              <a:buNone/>
            </a:pPr>
            <a:r>
              <a:rPr lang="en" sz="1800" b="0" i="0" u="none" strike="noStrike" cap="none">
                <a:solidFill>
                  <a:srgbClr val="000000"/>
                </a:solidFill>
                <a:latin typeface="Arial"/>
                <a:ea typeface="Arial"/>
                <a:cs typeface="Arial"/>
                <a:sym typeface="Arial"/>
              </a:rPr>
              <a:t>Problems:</a:t>
            </a:r>
            <a:endParaRPr/>
          </a:p>
          <a:p>
            <a:pPr marL="0" marR="0" lvl="0" indent="0" algn="l" rtl="0">
              <a:lnSpc>
                <a:spcPct val="100000"/>
              </a:lnSpc>
              <a:spcBef>
                <a:spcPts val="0"/>
              </a:spcBef>
              <a:spcAft>
                <a:spcPts val="0"/>
              </a:spcAft>
              <a:buClr>
                <a:srgbClr val="93A299"/>
              </a:buClr>
              <a:buSzPts val="1800"/>
              <a:buFont typeface="Arial"/>
              <a:buChar char="•"/>
            </a:pPr>
            <a:r>
              <a:rPr lang="en" sz="1800" b="0" i="0" u="none" strike="noStrike" cap="none">
                <a:solidFill>
                  <a:srgbClr val="000000"/>
                </a:solidFill>
                <a:latin typeface="Arial"/>
                <a:ea typeface="Arial"/>
                <a:cs typeface="Arial"/>
                <a:sym typeface="Arial"/>
              </a:rPr>
              <a:t>persistence of plastic in landfill</a:t>
            </a:r>
            <a:endParaRPr/>
          </a:p>
          <a:p>
            <a:pPr marL="0" marR="0" lvl="0" indent="0" algn="l" rtl="0">
              <a:lnSpc>
                <a:spcPct val="100000"/>
              </a:lnSpc>
              <a:spcBef>
                <a:spcPts val="0"/>
              </a:spcBef>
              <a:spcAft>
                <a:spcPts val="0"/>
              </a:spcAft>
              <a:buClr>
                <a:srgbClr val="93A299"/>
              </a:buClr>
              <a:buSzPts val="1800"/>
              <a:buFont typeface="Arial"/>
              <a:buChar char="•"/>
            </a:pPr>
            <a:r>
              <a:rPr lang="en" sz="1800" b="0" i="0" u="none" strike="noStrike" cap="none">
                <a:solidFill>
                  <a:srgbClr val="000000"/>
                </a:solidFill>
                <a:latin typeface="Arial"/>
                <a:ea typeface="Arial"/>
                <a:cs typeface="Arial"/>
                <a:sym typeface="Arial"/>
              </a:rPr>
              <a:t>energy cost and oil dependence in producing bags</a:t>
            </a:r>
            <a:endParaRPr/>
          </a:p>
          <a:p>
            <a:pPr marL="0" marR="0" lvl="0" indent="0" algn="l" rtl="0">
              <a:lnSpc>
                <a:spcPct val="100000"/>
              </a:lnSpc>
              <a:spcBef>
                <a:spcPts val="0"/>
              </a:spcBef>
              <a:spcAft>
                <a:spcPts val="0"/>
              </a:spcAft>
              <a:buClr>
                <a:srgbClr val="93A299"/>
              </a:buClr>
              <a:buSzPts val="1800"/>
              <a:buFont typeface="Arial"/>
              <a:buChar char="•"/>
            </a:pPr>
            <a:r>
              <a:rPr lang="en" sz="1800" b="0" i="0" u="none" strike="noStrike" cap="none">
                <a:solidFill>
                  <a:srgbClr val="000000"/>
                </a:solidFill>
                <a:latin typeface="Arial"/>
                <a:ea typeface="Arial"/>
                <a:cs typeface="Arial"/>
                <a:sym typeface="Arial"/>
              </a:rPr>
              <a:t>2 liters of oil for every one liter bottle</a:t>
            </a:r>
            <a:endParaRPr/>
          </a:p>
          <a:p>
            <a:pPr marL="0" marR="0" lvl="0" indent="0" algn="l" rtl="0">
              <a:lnSpc>
                <a:spcPct val="100000"/>
              </a:lnSpc>
              <a:spcBef>
                <a:spcPts val="0"/>
              </a:spcBef>
              <a:spcAft>
                <a:spcPts val="0"/>
              </a:spcAft>
              <a:buClr>
                <a:srgbClr val="93A299"/>
              </a:buClr>
              <a:buSzPts val="1800"/>
              <a:buFont typeface="Arial"/>
              <a:buChar char="•"/>
            </a:pPr>
            <a:r>
              <a:rPr lang="en" sz="1800" b="0" i="0" u="none" strike="noStrike" cap="none">
                <a:solidFill>
                  <a:srgbClr val="000000"/>
                </a:solidFill>
                <a:latin typeface="Arial"/>
                <a:ea typeface="Arial"/>
                <a:cs typeface="Arial"/>
                <a:sym typeface="Arial"/>
              </a:rPr>
              <a:t>nonrecyclable plastic bags (bottles are recyclable</a:t>
            </a:r>
            <a:endParaRPr/>
          </a:p>
          <a:p>
            <a:pPr marL="480060" marR="0" lvl="0" indent="-48259" algn="l" rtl="0">
              <a:lnSpc>
                <a:spcPct val="100000"/>
              </a:lnSpc>
              <a:spcBef>
                <a:spcPts val="0"/>
              </a:spcBef>
              <a:spcAft>
                <a:spcPts val="0"/>
              </a:spcAft>
              <a:buClr>
                <a:schemeClr val="dk2"/>
              </a:buClr>
              <a:buFont typeface="Noto Sans Symbols"/>
              <a:buNone/>
            </a:pPr>
            <a:endParaRPr sz="1400" b="0" i="0" u="none" strike="noStrike" cap="none">
              <a:solidFill>
                <a:srgbClr val="000000"/>
              </a:solidFill>
              <a:latin typeface="Arial"/>
              <a:ea typeface="Arial"/>
              <a:cs typeface="Arial"/>
              <a:sym typeface="Arial"/>
            </a:endParaRPr>
          </a:p>
          <a:p>
            <a:pPr marL="480060" marR="0" lvl="0" indent="-48259" algn="l" rtl="0">
              <a:lnSpc>
                <a:spcPct val="100000"/>
              </a:lnSpc>
              <a:spcBef>
                <a:spcPts val="0"/>
              </a:spcBef>
              <a:spcAft>
                <a:spcPts val="0"/>
              </a:spcAft>
              <a:buClr>
                <a:schemeClr val="dk2"/>
              </a:buClr>
              <a:buFont typeface="Noto Sans Symbols"/>
              <a:buNone/>
            </a:pPr>
            <a:endParaRPr sz="1400" b="0" i="0" u="none" strike="noStrike" cap="none">
              <a:solidFill>
                <a:srgbClr val="000000"/>
              </a:solidFill>
              <a:latin typeface="Arial"/>
              <a:ea typeface="Arial"/>
              <a:cs typeface="Arial"/>
              <a:sym typeface="Arial"/>
            </a:endParaRPr>
          </a:p>
        </p:txBody>
      </p:sp>
      <p:sp>
        <p:nvSpPr>
          <p:cNvPr id="186" name="Google Shape;186;p32"/>
          <p:cNvSpPr txBox="1">
            <a:spLocks noGrp="1"/>
          </p:cNvSpPr>
          <p:nvPr>
            <p:ph type="body" idx="4294967295"/>
          </p:nvPr>
        </p:nvSpPr>
        <p:spPr>
          <a:xfrm>
            <a:off x="4629241" y="1254960"/>
            <a:ext cx="3028500" cy="353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Solution:</a:t>
            </a:r>
            <a:endParaRPr/>
          </a:p>
          <a:p>
            <a:pPr marL="0" marR="0" lvl="1" indent="0" algn="l" rtl="0">
              <a:lnSpc>
                <a:spcPct val="100000"/>
              </a:lnSpc>
              <a:spcBef>
                <a:spcPts val="0"/>
              </a:spcBef>
              <a:spcAft>
                <a:spcPts val="0"/>
              </a:spcAft>
              <a:buClr>
                <a:srgbClr val="93A299"/>
              </a:buClr>
              <a:buSzPts val="1800"/>
              <a:buFont typeface="Arial"/>
              <a:buChar char="•"/>
            </a:pPr>
            <a:r>
              <a:rPr lang="en" sz="1800" b="0" i="0" u="none" strike="noStrike" cap="none">
                <a:solidFill>
                  <a:srgbClr val="000000"/>
                </a:solidFill>
                <a:latin typeface="Arial"/>
                <a:ea typeface="Arial"/>
                <a:cs typeface="Arial"/>
                <a:sym typeface="Arial"/>
              </a:rPr>
              <a:t>reusable alternatives are pretty simple</a:t>
            </a:r>
            <a:endParaRPr/>
          </a:p>
          <a:p>
            <a:pPr marL="0" marR="0" lvl="1" indent="0" algn="l" rtl="0">
              <a:lnSpc>
                <a:spcPct val="100000"/>
              </a:lnSpc>
              <a:spcBef>
                <a:spcPts val="0"/>
              </a:spcBef>
              <a:spcAft>
                <a:spcPts val="0"/>
              </a:spcAft>
              <a:buClr>
                <a:srgbClr val="93A299"/>
              </a:buClr>
              <a:buSzPts val="1800"/>
              <a:buFont typeface="Arial"/>
              <a:buChar char="•"/>
            </a:pPr>
            <a:r>
              <a:rPr lang="en" sz="1800" b="0" i="0" u="none" strike="noStrike" cap="none">
                <a:solidFill>
                  <a:srgbClr val="000000"/>
                </a:solidFill>
                <a:latin typeface="Arial"/>
                <a:ea typeface="Arial"/>
                <a:cs typeface="Arial"/>
                <a:sym typeface="Arial"/>
              </a:rPr>
              <a:t>ban or charge? (pricing structure)</a:t>
            </a:r>
            <a:endParaRPr/>
          </a:p>
          <a:p>
            <a:pPr marL="0" marR="0" lvl="1" indent="0" algn="l" rtl="0">
              <a:lnSpc>
                <a:spcPct val="100000"/>
              </a:lnSpc>
              <a:spcBef>
                <a:spcPts val="0"/>
              </a:spcBef>
              <a:spcAft>
                <a:spcPts val="0"/>
              </a:spcAft>
              <a:buClr>
                <a:srgbClr val="93A299"/>
              </a:buClr>
              <a:buSzPts val="1800"/>
              <a:buFont typeface="Arial"/>
              <a:buChar char="•"/>
            </a:pPr>
            <a:r>
              <a:rPr lang="en" sz="1800" b="0" i="0" u="none" strike="noStrike" cap="none">
                <a:solidFill>
                  <a:srgbClr val="000000"/>
                </a:solidFill>
                <a:latin typeface="Arial"/>
                <a:ea typeface="Arial"/>
                <a:cs typeface="Arial"/>
                <a:sym typeface="Arial"/>
              </a:rPr>
              <a:t>how much of a deposit would change your behavior?</a:t>
            </a:r>
            <a:endParaRPr/>
          </a:p>
          <a:p>
            <a:pPr marL="0" marR="0" lvl="1" indent="0" algn="l" rtl="0">
              <a:lnSpc>
                <a:spcPct val="100000"/>
              </a:lnSpc>
              <a:spcBef>
                <a:spcPts val="0"/>
              </a:spcBef>
              <a:spcAft>
                <a:spcPts val="0"/>
              </a:spcAft>
              <a:buClr>
                <a:srgbClr val="93A299"/>
              </a:buClr>
              <a:buSzPts val="1800"/>
              <a:buFont typeface="Arial"/>
              <a:buChar char="•"/>
            </a:pPr>
            <a:r>
              <a:rPr lang="en" sz="1800" b="0" i="0" u="none" strike="noStrike" cap="none">
                <a:solidFill>
                  <a:srgbClr val="000000"/>
                </a:solidFill>
                <a:latin typeface="Arial"/>
                <a:ea typeface="Arial"/>
                <a:cs typeface="Arial"/>
                <a:sym typeface="Arial"/>
              </a:rPr>
              <a:t>fake fields, diapers, other products can be made from recycled bottles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a:t>Experimental Design </a:t>
            </a:r>
            <a:endParaRPr sz="2800" b="0" i="0" u="none" strike="noStrike" cap="none">
              <a:solidFill>
                <a:schemeClr val="lt1"/>
              </a:solidFill>
              <a:latin typeface="Calibri"/>
              <a:ea typeface="Calibri"/>
              <a:cs typeface="Calibri"/>
              <a:sym typeface="Calibri"/>
            </a:endParaRPr>
          </a:p>
        </p:txBody>
      </p:sp>
      <p:sp>
        <p:nvSpPr>
          <p:cNvPr id="68" name="Google Shape;68;p15"/>
          <p:cNvSpPr txBox="1">
            <a:spLocks noGrp="1"/>
          </p:cNvSpPr>
          <p:nvPr>
            <p:ph type="body" idx="1"/>
          </p:nvPr>
        </p:nvSpPr>
        <p:spPr>
          <a:xfrm>
            <a:off x="0" y="685800"/>
            <a:ext cx="2831700" cy="40872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80000"/>
              </a:lnSpc>
              <a:spcBef>
                <a:spcPts val="0"/>
              </a:spcBef>
              <a:spcAft>
                <a:spcPts val="0"/>
              </a:spcAft>
              <a:buSzPts val="2800"/>
              <a:buChar char="•"/>
            </a:pPr>
            <a:r>
              <a:rPr lang="en"/>
              <a:t>5 x 5 design </a:t>
            </a:r>
            <a:endParaRPr/>
          </a:p>
          <a:p>
            <a:pPr marL="457200" marR="0" lvl="0" indent="-406400" algn="l" rtl="0">
              <a:lnSpc>
                <a:spcPct val="80000"/>
              </a:lnSpc>
              <a:spcBef>
                <a:spcPts val="0"/>
              </a:spcBef>
              <a:spcAft>
                <a:spcPts val="0"/>
              </a:spcAft>
              <a:buSzPts val="2800"/>
              <a:buChar char="•"/>
            </a:pPr>
            <a:r>
              <a:rPr lang="en"/>
              <a:t>Emphasis on IV, control,  and DV</a:t>
            </a:r>
            <a:endParaRPr/>
          </a:p>
          <a:p>
            <a:pPr marL="457200" marR="0" lvl="0" indent="-406400" algn="l" rtl="0">
              <a:lnSpc>
                <a:spcPct val="80000"/>
              </a:lnSpc>
              <a:spcBef>
                <a:spcPts val="0"/>
              </a:spcBef>
              <a:spcAft>
                <a:spcPts val="0"/>
              </a:spcAft>
              <a:buSzPts val="2800"/>
              <a:buChar char="•"/>
            </a:pPr>
            <a:r>
              <a:rPr lang="en"/>
              <a:t>Maintain constants </a:t>
            </a:r>
            <a:endParaRPr/>
          </a:p>
          <a:p>
            <a:pPr marL="457200" marR="0" lvl="0" indent="-406400" algn="l" rtl="0">
              <a:lnSpc>
                <a:spcPct val="80000"/>
              </a:lnSpc>
              <a:spcBef>
                <a:spcPts val="0"/>
              </a:spcBef>
              <a:spcAft>
                <a:spcPts val="0"/>
              </a:spcAft>
              <a:buSzPts val="2800"/>
              <a:buChar char="•"/>
            </a:pPr>
            <a:r>
              <a:rPr lang="en"/>
              <a:t>Null hypothesis also accepted </a:t>
            </a:r>
            <a:endParaRPr/>
          </a:p>
        </p:txBody>
      </p:sp>
      <p:pic>
        <p:nvPicPr>
          <p:cNvPr id="69" name="Google Shape;69;p15"/>
          <p:cNvPicPr preferRelativeResize="0"/>
          <p:nvPr/>
        </p:nvPicPr>
        <p:blipFill>
          <a:blip r:embed="rId3">
            <a:alphaModFix/>
          </a:blip>
          <a:stretch>
            <a:fillRect/>
          </a:stretch>
        </p:blipFill>
        <p:spPr>
          <a:xfrm>
            <a:off x="3149125" y="791474"/>
            <a:ext cx="5535550" cy="4151675"/>
          </a:xfrm>
          <a:prstGeom prst="rect">
            <a:avLst/>
          </a:prstGeom>
          <a:noFill/>
          <a:ln>
            <a:noFill/>
          </a:ln>
        </p:spPr>
      </p:pic>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3"/>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sz="2800" b="0" i="0" u="none" strike="noStrike" cap="none">
                <a:solidFill>
                  <a:schemeClr val="lt1"/>
                </a:solidFill>
                <a:latin typeface="Calibri"/>
                <a:ea typeface="Calibri"/>
                <a:cs typeface="Calibri"/>
                <a:sym typeface="Calibri"/>
              </a:rPr>
              <a:t>Prescription drugs in our surface water</a:t>
            </a:r>
            <a:endParaRPr sz="2800" b="0" i="0" u="none" strike="noStrike" cap="none">
              <a:solidFill>
                <a:schemeClr val="lt1"/>
              </a:solidFill>
              <a:latin typeface="Calibri"/>
              <a:ea typeface="Calibri"/>
              <a:cs typeface="Calibri"/>
              <a:sym typeface="Calibri"/>
            </a:endParaRPr>
          </a:p>
        </p:txBody>
      </p:sp>
      <p:sp>
        <p:nvSpPr>
          <p:cNvPr id="192" name="Google Shape;192;p33"/>
          <p:cNvSpPr txBox="1">
            <a:spLocks noGrp="1"/>
          </p:cNvSpPr>
          <p:nvPr>
            <p:ph type="body" idx="1"/>
          </p:nvPr>
        </p:nvSpPr>
        <p:spPr>
          <a:xfrm>
            <a:off x="0" y="685800"/>
            <a:ext cx="4495800" cy="35502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“pharmapollution”</a:t>
            </a:r>
            <a:endParaRPr/>
          </a:p>
          <a:p>
            <a:pPr marL="742950" marR="0" lvl="1" indent="-285750" algn="l" rtl="0">
              <a:spcBef>
                <a:spcPts val="480"/>
              </a:spcBef>
              <a:spcAft>
                <a:spcPts val="0"/>
              </a:spcAft>
              <a:buClr>
                <a:srgbClr val="464646"/>
              </a:buClr>
              <a:buSzPts val="2400"/>
              <a:buFont typeface="Arial"/>
              <a:buChar char="–"/>
            </a:pPr>
            <a:r>
              <a:rPr lang="en" sz="2400" b="0" i="0" u="none" strike="noStrike" cap="none">
                <a:solidFill>
                  <a:srgbClr val="464646"/>
                </a:solidFill>
                <a:latin typeface="Calibri"/>
                <a:ea typeface="Calibri"/>
                <a:cs typeface="Calibri"/>
                <a:sym typeface="Calibri"/>
              </a:rPr>
              <a:t>From pee and flushed meds</a:t>
            </a:r>
            <a:endParaRPr/>
          </a:p>
          <a:p>
            <a:pPr marL="342900" marR="0" lvl="0" indent="-342900" algn="l" rtl="0">
              <a:spcBef>
                <a:spcPts val="56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Sewage treatment plants not designed to remove drugs from water</a:t>
            </a:r>
            <a:endParaRPr/>
          </a:p>
          <a:p>
            <a:pPr marL="342900" marR="0" lvl="0" indent="-342900" algn="l" rtl="0">
              <a:spcBef>
                <a:spcPts val="560"/>
              </a:spcBef>
              <a:spcAft>
                <a:spcPts val="160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What is the impact on wildlife? Human health?</a:t>
            </a:r>
            <a:endParaRPr sz="2800" b="0" i="0" u="none" strike="noStrike" cap="none">
              <a:solidFill>
                <a:srgbClr val="464646"/>
              </a:solidFill>
              <a:latin typeface="Calibri"/>
              <a:ea typeface="Calibri"/>
              <a:cs typeface="Calibri"/>
              <a:sym typeface="Calibri"/>
            </a:endParaRPr>
          </a:p>
        </p:txBody>
      </p:sp>
      <p:pic>
        <p:nvPicPr>
          <p:cNvPr id="193" name="Google Shape;193;p33" descr="drugs.jpg"/>
          <p:cNvPicPr preferRelativeResize="0">
            <a:picLocks noGrp="1"/>
          </p:cNvPicPr>
          <p:nvPr>
            <p:ph type="body" idx="2"/>
          </p:nvPr>
        </p:nvPicPr>
        <p:blipFill rotWithShape="1">
          <a:blip r:embed="rId3">
            <a:alphaModFix/>
          </a:blip>
          <a:srcRect t="-28665" b="-28665"/>
          <a:stretch/>
        </p:blipFill>
        <p:spPr>
          <a:xfrm>
            <a:off x="5125946" y="171450"/>
            <a:ext cx="3029100" cy="2978700"/>
          </a:xfrm>
          <a:prstGeom prst="rect">
            <a:avLst/>
          </a:prstGeom>
          <a:noFill/>
          <a:ln>
            <a:noFill/>
          </a:ln>
        </p:spPr>
      </p:pic>
      <p:pic>
        <p:nvPicPr>
          <p:cNvPr id="194" name="Google Shape;194;p33" descr="cartoon-300x2141.jpg"/>
          <p:cNvPicPr preferRelativeResize="0"/>
          <p:nvPr/>
        </p:nvPicPr>
        <p:blipFill rotWithShape="1">
          <a:blip r:embed="rId4">
            <a:alphaModFix/>
          </a:blip>
          <a:srcRect/>
          <a:stretch/>
        </p:blipFill>
        <p:spPr>
          <a:xfrm>
            <a:off x="4657458" y="2628900"/>
            <a:ext cx="4486500" cy="2400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4"/>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a:t>Photochemical Smog </a:t>
            </a:r>
            <a:endParaRPr sz="2800" b="0" i="0" u="none" strike="noStrike" cap="none">
              <a:solidFill>
                <a:schemeClr val="lt1"/>
              </a:solidFill>
              <a:latin typeface="Calibri"/>
              <a:ea typeface="Calibri"/>
              <a:cs typeface="Calibri"/>
              <a:sym typeface="Calibri"/>
            </a:endParaRPr>
          </a:p>
        </p:txBody>
      </p:sp>
      <p:sp>
        <p:nvSpPr>
          <p:cNvPr id="201" name="Google Shape;201;p34"/>
          <p:cNvSpPr txBox="1">
            <a:spLocks noGrp="1"/>
          </p:cNvSpPr>
          <p:nvPr>
            <p:ph type="body" idx="1"/>
          </p:nvPr>
        </p:nvSpPr>
        <p:spPr>
          <a:xfrm>
            <a:off x="457200" y="654255"/>
            <a:ext cx="4038600" cy="3429300"/>
          </a:xfrm>
          <a:prstGeom prst="rect">
            <a:avLst/>
          </a:prstGeom>
          <a:noFill/>
          <a:ln>
            <a:noFill/>
          </a:ln>
        </p:spPr>
        <p:txBody>
          <a:bodyPr spcFirstLastPara="1" wrap="square" lIns="91425" tIns="45700" rIns="91425" bIns="45700" anchor="t" anchorCtr="0">
            <a:noAutofit/>
          </a:bodyPr>
          <a:lstStyle/>
          <a:p>
            <a:pPr marL="342900" marR="0" lvl="0" indent="-292735" algn="l" rtl="0">
              <a:lnSpc>
                <a:spcPct val="80000"/>
              </a:lnSpc>
              <a:spcBef>
                <a:spcPts val="0"/>
              </a:spcBef>
              <a:spcAft>
                <a:spcPts val="0"/>
              </a:spcAft>
              <a:buClr>
                <a:srgbClr val="464646"/>
              </a:buClr>
              <a:buSzPts val="1800"/>
              <a:buFont typeface="Arial"/>
              <a:buChar char="•"/>
            </a:pPr>
            <a:r>
              <a:rPr lang="en" sz="1800" b="0" i="0" u="none" strike="noStrike" cap="none">
                <a:solidFill>
                  <a:srgbClr val="464646"/>
                </a:solidFill>
                <a:latin typeface="Calibri"/>
                <a:ea typeface="Calibri"/>
                <a:cs typeface="Calibri"/>
                <a:sym typeface="Calibri"/>
              </a:rPr>
              <a:t>Air – Smog</a:t>
            </a:r>
            <a:endParaRPr sz="1800"/>
          </a:p>
          <a:p>
            <a:pPr marL="742950" marR="0" lvl="1" indent="-259080" algn="l" rtl="0">
              <a:lnSpc>
                <a:spcPct val="80000"/>
              </a:lnSpc>
              <a:spcBef>
                <a:spcPts val="444"/>
              </a:spcBef>
              <a:spcAft>
                <a:spcPts val="0"/>
              </a:spcAft>
              <a:buClr>
                <a:srgbClr val="464646"/>
              </a:buClr>
              <a:buSzPts val="1800"/>
              <a:buFont typeface="Arial"/>
              <a:buChar char="–"/>
            </a:pPr>
            <a:r>
              <a:rPr lang="en" sz="1800" b="0" i="0" u="none" strike="noStrike" cap="none">
                <a:solidFill>
                  <a:srgbClr val="464646"/>
                </a:solidFill>
                <a:latin typeface="Calibri"/>
                <a:ea typeface="Calibri"/>
                <a:cs typeface="Calibri"/>
                <a:sym typeface="Calibri"/>
              </a:rPr>
              <a:t>Gray, industrial smog</a:t>
            </a:r>
            <a:endParaRPr sz="1800"/>
          </a:p>
          <a:p>
            <a:pPr marL="1143000" marR="0" lvl="2" indent="-225425" algn="l" rtl="0">
              <a:lnSpc>
                <a:spcPct val="80000"/>
              </a:lnSpc>
              <a:spcBef>
                <a:spcPts val="370"/>
              </a:spcBef>
              <a:spcAft>
                <a:spcPts val="0"/>
              </a:spcAft>
              <a:buClr>
                <a:srgbClr val="464646"/>
              </a:buClr>
              <a:buSzPts val="1800"/>
              <a:buFont typeface="Arial"/>
              <a:buChar char="•"/>
            </a:pPr>
            <a:r>
              <a:rPr lang="en" sz="1800" b="0" i="0" u="none" strike="noStrike" cap="none">
                <a:solidFill>
                  <a:srgbClr val="464646"/>
                </a:solidFill>
                <a:latin typeface="Calibri"/>
                <a:ea typeface="Calibri"/>
                <a:cs typeface="Calibri"/>
                <a:sym typeface="Calibri"/>
              </a:rPr>
              <a:t>From burning coal</a:t>
            </a:r>
            <a:endParaRPr sz="1800"/>
          </a:p>
          <a:p>
            <a:pPr marL="1143000" marR="0" lvl="2" indent="-225425" algn="l" rtl="0">
              <a:lnSpc>
                <a:spcPct val="80000"/>
              </a:lnSpc>
              <a:spcBef>
                <a:spcPts val="370"/>
              </a:spcBef>
              <a:spcAft>
                <a:spcPts val="0"/>
              </a:spcAft>
              <a:buClr>
                <a:srgbClr val="464646"/>
              </a:buClr>
              <a:buSzPts val="1800"/>
              <a:buFont typeface="Arial"/>
              <a:buChar char="•"/>
            </a:pPr>
            <a:r>
              <a:rPr lang="en" sz="1800" b="0" i="0" u="none" strike="noStrike" cap="none">
                <a:solidFill>
                  <a:srgbClr val="464646"/>
                </a:solidFill>
                <a:latin typeface="Calibri"/>
                <a:ea typeface="Calibri"/>
                <a:cs typeface="Calibri"/>
                <a:sym typeface="Calibri"/>
              </a:rPr>
              <a:t>Sulfur, particulate matter</a:t>
            </a:r>
            <a:endParaRPr sz="1800"/>
          </a:p>
          <a:p>
            <a:pPr marL="1143000" marR="0" lvl="2" indent="-225425" algn="l" rtl="0">
              <a:lnSpc>
                <a:spcPct val="80000"/>
              </a:lnSpc>
              <a:spcBef>
                <a:spcPts val="370"/>
              </a:spcBef>
              <a:spcAft>
                <a:spcPts val="0"/>
              </a:spcAft>
              <a:buClr>
                <a:srgbClr val="464646"/>
              </a:buClr>
              <a:buSzPts val="1800"/>
              <a:buFont typeface="Arial"/>
              <a:buChar char="•"/>
            </a:pPr>
            <a:r>
              <a:rPr lang="en" sz="1800" b="0" i="0" u="none" strike="noStrike" cap="none">
                <a:solidFill>
                  <a:srgbClr val="464646"/>
                </a:solidFill>
                <a:latin typeface="Calibri"/>
                <a:ea typeface="Calibri"/>
                <a:cs typeface="Calibri"/>
                <a:sym typeface="Calibri"/>
              </a:rPr>
              <a:t>Worst in China</a:t>
            </a:r>
            <a:endParaRPr sz="1800"/>
          </a:p>
          <a:p>
            <a:pPr marL="1143000" marR="0" lvl="2" indent="-225425" algn="l" rtl="0">
              <a:lnSpc>
                <a:spcPct val="80000"/>
              </a:lnSpc>
              <a:spcBef>
                <a:spcPts val="370"/>
              </a:spcBef>
              <a:spcAft>
                <a:spcPts val="0"/>
              </a:spcAft>
              <a:buClr>
                <a:srgbClr val="464646"/>
              </a:buClr>
              <a:buSzPts val="1800"/>
              <a:buFont typeface="Arial"/>
              <a:buChar char="•"/>
            </a:pPr>
            <a:r>
              <a:rPr lang="en" sz="1800" b="0" i="0" u="none" strike="noStrike" cap="none">
                <a:solidFill>
                  <a:srgbClr val="464646"/>
                </a:solidFill>
                <a:latin typeface="Calibri"/>
                <a:ea typeface="Calibri"/>
                <a:cs typeface="Calibri"/>
                <a:sym typeface="Calibri"/>
              </a:rPr>
              <a:t>Affluence contributes</a:t>
            </a:r>
            <a:endParaRPr sz="1800"/>
          </a:p>
          <a:p>
            <a:pPr marL="1143000" marR="0" lvl="2" indent="-225425" algn="l" rtl="0">
              <a:lnSpc>
                <a:spcPct val="80000"/>
              </a:lnSpc>
              <a:spcBef>
                <a:spcPts val="370"/>
              </a:spcBef>
              <a:spcAft>
                <a:spcPts val="0"/>
              </a:spcAft>
              <a:buClr>
                <a:srgbClr val="464646"/>
              </a:buClr>
              <a:buSzPts val="1800"/>
              <a:buFont typeface="Arial"/>
              <a:buChar char="•"/>
            </a:pPr>
            <a:r>
              <a:rPr lang="en" sz="1800" b="0" i="0" u="none" strike="noStrike" cap="none">
                <a:solidFill>
                  <a:srgbClr val="464646"/>
                </a:solidFill>
                <a:latin typeface="Calibri"/>
                <a:ea typeface="Calibri"/>
                <a:cs typeface="Calibri"/>
                <a:sym typeface="Calibri"/>
              </a:rPr>
              <a:t>Links to demographic transition? </a:t>
            </a:r>
            <a:endParaRPr sz="1800"/>
          </a:p>
          <a:p>
            <a:pPr marL="742950" marR="0" lvl="1" indent="-259080" algn="l" rtl="0">
              <a:lnSpc>
                <a:spcPct val="80000"/>
              </a:lnSpc>
              <a:spcBef>
                <a:spcPts val="444"/>
              </a:spcBef>
              <a:spcAft>
                <a:spcPts val="0"/>
              </a:spcAft>
              <a:buClr>
                <a:srgbClr val="464646"/>
              </a:buClr>
              <a:buSzPts val="1800"/>
              <a:buFont typeface="Arial"/>
              <a:buChar char="–"/>
            </a:pPr>
            <a:r>
              <a:rPr lang="en" sz="1800" b="0" i="0" u="none" strike="noStrike" cap="none">
                <a:solidFill>
                  <a:srgbClr val="464646"/>
                </a:solidFill>
                <a:latin typeface="Calibri"/>
                <a:ea typeface="Calibri"/>
                <a:cs typeface="Calibri"/>
                <a:sym typeface="Calibri"/>
              </a:rPr>
              <a:t>Brown, photochemical smog</a:t>
            </a:r>
            <a:endParaRPr sz="1800"/>
          </a:p>
          <a:p>
            <a:pPr marL="1143000" marR="0" lvl="2" indent="-225425" algn="l" rtl="0">
              <a:lnSpc>
                <a:spcPct val="80000"/>
              </a:lnSpc>
              <a:spcBef>
                <a:spcPts val="370"/>
              </a:spcBef>
              <a:spcAft>
                <a:spcPts val="0"/>
              </a:spcAft>
              <a:buClr>
                <a:srgbClr val="464646"/>
              </a:buClr>
              <a:buSzPts val="1800"/>
              <a:buFont typeface="Arial"/>
              <a:buChar char="•"/>
            </a:pPr>
            <a:r>
              <a:rPr lang="en" sz="1800" b="0" i="0" u="none" strike="noStrike" cap="none">
                <a:solidFill>
                  <a:srgbClr val="464646"/>
                </a:solidFill>
                <a:latin typeface="Calibri"/>
                <a:ea typeface="Calibri"/>
                <a:cs typeface="Calibri"/>
                <a:sym typeface="Calibri"/>
              </a:rPr>
              <a:t>From cars and heat</a:t>
            </a:r>
            <a:endParaRPr sz="1800"/>
          </a:p>
          <a:p>
            <a:pPr marL="1143000" marR="0" lvl="2" indent="-225425" algn="l" rtl="0">
              <a:lnSpc>
                <a:spcPct val="80000"/>
              </a:lnSpc>
              <a:spcBef>
                <a:spcPts val="370"/>
              </a:spcBef>
              <a:spcAft>
                <a:spcPts val="0"/>
              </a:spcAft>
              <a:buClr>
                <a:srgbClr val="464646"/>
              </a:buClr>
              <a:buSzPts val="1800"/>
              <a:buFont typeface="Arial"/>
              <a:buChar char="•"/>
            </a:pPr>
            <a:r>
              <a:rPr lang="en" sz="1800" b="0" i="0" u="none" strike="noStrike" cap="none">
                <a:solidFill>
                  <a:srgbClr val="464646"/>
                </a:solidFill>
                <a:latin typeface="Calibri"/>
                <a:ea typeface="Calibri"/>
                <a:cs typeface="Calibri"/>
                <a:sym typeface="Calibri"/>
              </a:rPr>
              <a:t>Ozone, VOCs</a:t>
            </a:r>
            <a:endParaRPr sz="1800"/>
          </a:p>
          <a:p>
            <a:pPr marL="1143000" marR="0" lvl="2" indent="-225425" algn="l" rtl="0">
              <a:lnSpc>
                <a:spcPct val="80000"/>
              </a:lnSpc>
              <a:spcBef>
                <a:spcPts val="370"/>
              </a:spcBef>
              <a:spcAft>
                <a:spcPts val="0"/>
              </a:spcAft>
              <a:buClr>
                <a:srgbClr val="464646"/>
              </a:buClr>
              <a:buSzPts val="1800"/>
              <a:buFont typeface="Arial"/>
              <a:buChar char="•"/>
            </a:pPr>
            <a:r>
              <a:rPr lang="en" sz="1800" b="0" i="0" u="none" strike="noStrike" cap="none">
                <a:solidFill>
                  <a:srgbClr val="464646"/>
                </a:solidFill>
                <a:latin typeface="Calibri"/>
                <a:ea typeface="Calibri"/>
                <a:cs typeface="Calibri"/>
                <a:sym typeface="Calibri"/>
              </a:rPr>
              <a:t>Worst in CA</a:t>
            </a:r>
            <a:endParaRPr sz="1800"/>
          </a:p>
          <a:p>
            <a:pPr marL="742950" marR="0" lvl="1" indent="-259080" algn="l" rtl="0">
              <a:lnSpc>
                <a:spcPct val="80000"/>
              </a:lnSpc>
              <a:spcBef>
                <a:spcPts val="444"/>
              </a:spcBef>
              <a:spcAft>
                <a:spcPts val="1600"/>
              </a:spcAft>
              <a:buClr>
                <a:srgbClr val="464646"/>
              </a:buClr>
              <a:buSzPts val="1800"/>
              <a:buFont typeface="Arial"/>
              <a:buChar char="–"/>
            </a:pPr>
            <a:r>
              <a:rPr lang="en" sz="1800" b="0" i="0" u="none" strike="noStrike" cap="none">
                <a:solidFill>
                  <a:srgbClr val="464646"/>
                </a:solidFill>
                <a:latin typeface="Calibri"/>
                <a:ea typeface="Calibri"/>
                <a:cs typeface="Calibri"/>
                <a:sym typeface="Calibri"/>
              </a:rPr>
              <a:t>Solutions? </a:t>
            </a:r>
            <a:endParaRPr sz="1800" b="0" i="0" u="none" strike="noStrike" cap="none">
              <a:solidFill>
                <a:srgbClr val="464646"/>
              </a:solidFill>
              <a:latin typeface="Calibri"/>
              <a:ea typeface="Calibri"/>
              <a:cs typeface="Calibri"/>
              <a:sym typeface="Calibri"/>
            </a:endParaRPr>
          </a:p>
        </p:txBody>
      </p:sp>
      <p:pic>
        <p:nvPicPr>
          <p:cNvPr id="202" name="Google Shape;202;p34"/>
          <p:cNvPicPr preferRelativeResize="0"/>
          <p:nvPr/>
        </p:nvPicPr>
        <p:blipFill rotWithShape="1">
          <a:blip r:embed="rId3">
            <a:alphaModFix/>
          </a:blip>
          <a:srcRect/>
          <a:stretch/>
        </p:blipFill>
        <p:spPr>
          <a:xfrm>
            <a:off x="4716708" y="742950"/>
            <a:ext cx="4367100" cy="2171700"/>
          </a:xfrm>
          <a:prstGeom prst="rect">
            <a:avLst/>
          </a:prstGeom>
          <a:noFill/>
          <a:ln>
            <a:noFill/>
          </a:ln>
        </p:spPr>
      </p:pic>
      <p:pic>
        <p:nvPicPr>
          <p:cNvPr id="203" name="Google Shape;203;p34"/>
          <p:cNvPicPr preferRelativeResize="0">
            <a:picLocks noGrp="1"/>
          </p:cNvPicPr>
          <p:nvPr>
            <p:ph type="body" idx="2"/>
          </p:nvPr>
        </p:nvPicPr>
        <p:blipFill rotWithShape="1">
          <a:blip r:embed="rId4">
            <a:alphaModFix/>
          </a:blip>
          <a:srcRect/>
          <a:stretch/>
        </p:blipFill>
        <p:spPr>
          <a:xfrm>
            <a:off x="4375485" y="3143250"/>
            <a:ext cx="4712400" cy="1979100"/>
          </a:xfrm>
          <a:prstGeom prst="rect">
            <a:avLst/>
          </a:prstGeom>
          <a:noFill/>
          <a:ln>
            <a:noFill/>
          </a:ln>
        </p:spPr>
      </p:pic>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207"/>
        <p:cNvGrpSpPr/>
        <p:nvPr/>
      </p:nvGrpSpPr>
      <p:grpSpPr>
        <a:xfrm>
          <a:off x="0" y="0"/>
          <a:ext cx="0" cy="0"/>
          <a:chOff x="0" y="0"/>
          <a:chExt cx="0" cy="0"/>
        </a:xfrm>
      </p:grpSpPr>
      <p:sp>
        <p:nvSpPr>
          <p:cNvPr id="208" name="Google Shape;208;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10000"/>
              </a:lnSpc>
              <a:spcBef>
                <a:spcPts val="0"/>
              </a:spcBef>
              <a:spcAft>
                <a:spcPts val="0"/>
              </a:spcAft>
              <a:buClr>
                <a:schemeClr val="dk1"/>
              </a:buClr>
              <a:buFont typeface="Arial"/>
              <a:buNone/>
            </a:pPr>
            <a:r>
              <a:rPr lang="en" sz="2250" b="1" i="0" u="none" strike="noStrike" cap="none">
                <a:solidFill>
                  <a:srgbClr val="333333"/>
                </a:solidFill>
                <a:highlight>
                  <a:srgbClr val="FFFFFF"/>
                </a:highlight>
                <a:latin typeface="Arial"/>
                <a:ea typeface="Arial"/>
                <a:cs typeface="Arial"/>
                <a:sym typeface="Arial"/>
              </a:rPr>
              <a:t>Coal-fired power plants told to cut smog emissions</a:t>
            </a:r>
            <a:endParaRPr/>
          </a:p>
          <a:p>
            <a:pPr marL="0" marR="0" lvl="0" indent="0" algn="l" rtl="0">
              <a:lnSpc>
                <a:spcPct val="100000"/>
              </a:lnSpc>
              <a:spcBef>
                <a:spcPts val="400"/>
              </a:spcBef>
              <a:spcAft>
                <a:spcPts val="0"/>
              </a:spcAft>
              <a:buClr>
                <a:schemeClr val="dk1"/>
              </a:buClr>
              <a:buFont typeface="Arial"/>
              <a:buNone/>
            </a:pPr>
            <a:endParaRPr sz="2800" b="0" i="0" u="none" strike="noStrike" cap="none">
              <a:solidFill>
                <a:schemeClr val="dk1"/>
              </a:solidFill>
              <a:latin typeface="Arial"/>
              <a:ea typeface="Arial"/>
              <a:cs typeface="Arial"/>
              <a:sym typeface="Arial"/>
            </a:endParaRPr>
          </a:p>
        </p:txBody>
      </p:sp>
      <p:sp>
        <p:nvSpPr>
          <p:cNvPr id="209" name="Google Shape;209;p3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42857"/>
              </a:lnSpc>
              <a:spcBef>
                <a:spcPts val="0"/>
              </a:spcBef>
              <a:spcAft>
                <a:spcPts val="0"/>
              </a:spcAft>
              <a:buClr>
                <a:schemeClr val="dk1"/>
              </a:buClr>
              <a:buFont typeface="Arial"/>
              <a:buNone/>
            </a:pPr>
            <a:r>
              <a:rPr lang="en" sz="1400" b="1" i="0" u="sng" strike="noStrike" cap="none">
                <a:solidFill>
                  <a:schemeClr val="hlink"/>
                </a:solidFill>
                <a:highlight>
                  <a:srgbClr val="FFFFFF"/>
                </a:highlight>
                <a:latin typeface="Arial"/>
                <a:ea typeface="Arial"/>
                <a:cs typeface="Arial"/>
                <a:sym typeface="Arial"/>
                <a:hlinkClick r:id="rId3"/>
              </a:rPr>
              <a:t>EPA proposes to cut power-plant emissions in 31 states.</a:t>
            </a:r>
            <a:r>
              <a:rPr lang="en" sz="1400" b="0" i="0" u="none" strike="noStrike" cap="none">
                <a:solidFill>
                  <a:srgbClr val="333333"/>
                </a:solidFill>
                <a:highlight>
                  <a:srgbClr val="FFFFFF"/>
                </a:highlight>
                <a:latin typeface="Arial"/>
                <a:ea typeface="Arial"/>
                <a:cs typeface="Arial"/>
                <a:sym typeface="Arial"/>
              </a:rPr>
              <a:t> The Obama administration proposed new rules Tuesday that would require owners of coal-fired power plants to invest in technology to slash the smog-forming gases they send drifting across the Eastern U.S. </a:t>
            </a:r>
            <a:r>
              <a:rPr lang="en" sz="1400" b="0" i="0" u="sng" strike="noStrike" cap="none">
                <a:solidFill>
                  <a:schemeClr val="hlink"/>
                </a:solidFill>
                <a:highlight>
                  <a:srgbClr val="FFFFFF"/>
                </a:highlight>
                <a:latin typeface="Arial"/>
                <a:ea typeface="Arial"/>
                <a:cs typeface="Arial"/>
                <a:sym typeface="Arial"/>
                <a:hlinkClick r:id="rId4"/>
              </a:rPr>
              <a:t>Wall Street Journal</a:t>
            </a:r>
            <a:r>
              <a:rPr lang="en" sz="1400" b="0" i="0" u="none" strike="noStrike" cap="none">
                <a:solidFill>
                  <a:srgbClr val="333333"/>
                </a:solidFill>
                <a:highlight>
                  <a:srgbClr val="FFFFFF"/>
                </a:highlight>
                <a:latin typeface="Arial"/>
                <a:ea typeface="Arial"/>
                <a:cs typeface="Arial"/>
                <a:sym typeface="Arial"/>
              </a:rPr>
              <a:t>. 7 July 2010. [Subscription Required]</a:t>
            </a:r>
            <a:endParaRPr sz="1400"/>
          </a:p>
          <a:p>
            <a:pPr marL="0" marR="0" lvl="0" indent="0" algn="l" rtl="0">
              <a:lnSpc>
                <a:spcPct val="142857"/>
              </a:lnSpc>
              <a:spcBef>
                <a:spcPts val="800"/>
              </a:spcBef>
              <a:spcAft>
                <a:spcPts val="0"/>
              </a:spcAft>
              <a:buClr>
                <a:schemeClr val="dk1"/>
              </a:buClr>
              <a:buFont typeface="Arial"/>
              <a:buNone/>
            </a:pPr>
            <a:r>
              <a:rPr lang="en" sz="1400" b="1" i="0" u="sng" strike="noStrike" cap="none">
                <a:solidFill>
                  <a:schemeClr val="hlink"/>
                </a:solidFill>
                <a:highlight>
                  <a:srgbClr val="FFFFFF"/>
                </a:highlight>
                <a:latin typeface="Arial"/>
                <a:ea typeface="Arial"/>
                <a:cs typeface="Arial"/>
                <a:sym typeface="Arial"/>
                <a:hlinkClick r:id="rId5"/>
              </a:rPr>
              <a:t>EPA calls on power plants to save lungs, but plan is hazy.</a:t>
            </a:r>
            <a:r>
              <a:rPr lang="en" sz="1400" b="0" i="0" u="none" strike="noStrike" cap="none">
                <a:solidFill>
                  <a:srgbClr val="333333"/>
                </a:solidFill>
                <a:highlight>
                  <a:srgbClr val="FFFFFF"/>
                </a:highlight>
                <a:latin typeface="Arial"/>
                <a:ea typeface="Arial"/>
                <a:cs typeface="Arial"/>
                <a:sym typeface="Arial"/>
              </a:rPr>
              <a:t> A federal plan to cut air pollution from power plants within two years and lower lung disease nationally could make Northeast Florida's electricity more expensive. The changes would reduce the amount of sulfur dioxide and nitrogen oxides released in many fossil-fuel-burning Florida plants. </a:t>
            </a:r>
            <a:r>
              <a:rPr lang="en" sz="1400" b="0" i="0" u="sng" strike="noStrike" cap="none">
                <a:solidFill>
                  <a:schemeClr val="hlink"/>
                </a:solidFill>
                <a:highlight>
                  <a:srgbClr val="FFFFFF"/>
                </a:highlight>
                <a:latin typeface="Arial"/>
                <a:ea typeface="Arial"/>
                <a:cs typeface="Arial"/>
                <a:sym typeface="Arial"/>
                <a:hlinkClick r:id="rId6"/>
              </a:rPr>
              <a:t>Jacksonville Times-Union</a:t>
            </a:r>
            <a:r>
              <a:rPr lang="en" sz="1400" b="0" i="0" u="none" strike="noStrike" cap="none">
                <a:solidFill>
                  <a:srgbClr val="333333"/>
                </a:solidFill>
                <a:highlight>
                  <a:srgbClr val="FFFFFF"/>
                </a:highlight>
                <a:latin typeface="Arial"/>
                <a:ea typeface="Arial"/>
                <a:cs typeface="Arial"/>
                <a:sym typeface="Arial"/>
              </a:rPr>
              <a:t>. Florida. 19 July 2010.</a:t>
            </a:r>
            <a:endParaRPr sz="1400"/>
          </a:p>
          <a:p>
            <a:pPr marL="0" marR="0" lvl="0" indent="0" algn="l" rtl="0">
              <a:lnSpc>
                <a:spcPct val="142857"/>
              </a:lnSpc>
              <a:spcBef>
                <a:spcPts val="800"/>
              </a:spcBef>
              <a:spcAft>
                <a:spcPts val="0"/>
              </a:spcAft>
              <a:buClr>
                <a:schemeClr val="dk1"/>
              </a:buClr>
              <a:buFont typeface="Arial"/>
              <a:buNone/>
            </a:pPr>
            <a:r>
              <a:rPr lang="en" sz="1400" b="1" i="0" u="sng" strike="noStrike" cap="none">
                <a:solidFill>
                  <a:schemeClr val="hlink"/>
                </a:solidFill>
                <a:highlight>
                  <a:srgbClr val="FFFFFF"/>
                </a:highlight>
                <a:latin typeface="Arial"/>
                <a:ea typeface="Arial"/>
                <a:cs typeface="Arial"/>
                <a:sym typeface="Arial"/>
                <a:hlinkClick r:id="rId7"/>
              </a:rPr>
              <a:t>Proposed air quality rule could improve health, stifle industry growth.</a:t>
            </a:r>
            <a:r>
              <a:rPr lang="en" sz="1400" b="0" i="0" u="none" strike="noStrike" cap="none">
                <a:solidFill>
                  <a:srgbClr val="333333"/>
                </a:solidFill>
                <a:highlight>
                  <a:srgbClr val="FFFFFF"/>
                </a:highlight>
                <a:latin typeface="Arial"/>
                <a:ea typeface="Arial"/>
                <a:cs typeface="Arial"/>
                <a:sym typeface="Arial"/>
              </a:rPr>
              <a:t> Crossroads area residents may breathe easier come 2012, but a proposed rule to reduce smog transport from state to state could also stifle coal industry growth, a state air quality official said. </a:t>
            </a:r>
            <a:r>
              <a:rPr lang="en" sz="1400" b="0" i="0" u="sng" strike="noStrike" cap="none">
                <a:solidFill>
                  <a:schemeClr val="hlink"/>
                </a:solidFill>
                <a:highlight>
                  <a:srgbClr val="FFFFFF"/>
                </a:highlight>
                <a:latin typeface="Arial"/>
                <a:ea typeface="Arial"/>
                <a:cs typeface="Arial"/>
                <a:sym typeface="Arial"/>
                <a:hlinkClick r:id="rId8"/>
              </a:rPr>
              <a:t>Victoria Advocate</a:t>
            </a:r>
            <a:r>
              <a:rPr lang="en" sz="1400" b="0" i="0" u="none" strike="noStrike" cap="none">
                <a:solidFill>
                  <a:srgbClr val="333333"/>
                </a:solidFill>
                <a:highlight>
                  <a:srgbClr val="FFFFFF"/>
                </a:highlight>
                <a:latin typeface="Arial"/>
                <a:ea typeface="Arial"/>
                <a:cs typeface="Arial"/>
                <a:sym typeface="Arial"/>
              </a:rPr>
              <a:t>, Texas. 6 August 2010.</a:t>
            </a:r>
            <a:endParaRPr sz="1400"/>
          </a:p>
          <a:p>
            <a:pPr marL="0" marR="0" lvl="0" indent="0" algn="l" rtl="0">
              <a:lnSpc>
                <a:spcPct val="115000"/>
              </a:lnSpc>
              <a:spcBef>
                <a:spcPts val="800"/>
              </a:spcBef>
              <a:spcAft>
                <a:spcPts val="0"/>
              </a:spcAft>
              <a:buClr>
                <a:schemeClr val="dk2"/>
              </a:buClr>
              <a:buFont typeface="Arial"/>
              <a:buNone/>
            </a:pPr>
            <a:endParaRPr sz="1400" b="0" i="0" u="none" strike="noStrike" cap="none">
              <a:solidFill>
                <a:schemeClr val="dk2"/>
              </a:solidFill>
              <a:latin typeface="Arial"/>
              <a:ea typeface="Arial"/>
              <a:cs typeface="Arial"/>
              <a:sym typeface="Arial"/>
            </a:endParaRPr>
          </a:p>
        </p:txBody>
      </p:sp>
    </p:spTree>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6"/>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a:t>B</a:t>
            </a:r>
            <a:r>
              <a:rPr lang="en" sz="2800" b="0" i="0" u="none" strike="noStrike" cap="none">
                <a:solidFill>
                  <a:schemeClr val="lt1"/>
                </a:solidFill>
                <a:latin typeface="Calibri"/>
                <a:ea typeface="Calibri"/>
                <a:cs typeface="Calibri"/>
                <a:sym typeface="Calibri"/>
              </a:rPr>
              <a:t>iofuels</a:t>
            </a:r>
            <a:endParaRPr sz="2800" b="0" i="0" u="none" strike="noStrike" cap="none">
              <a:solidFill>
                <a:schemeClr val="lt1"/>
              </a:solidFill>
              <a:latin typeface="Calibri"/>
              <a:ea typeface="Calibri"/>
              <a:cs typeface="Calibri"/>
              <a:sym typeface="Calibri"/>
            </a:endParaRPr>
          </a:p>
        </p:txBody>
      </p:sp>
      <p:sp>
        <p:nvSpPr>
          <p:cNvPr id="215" name="Google Shape;215;p36"/>
          <p:cNvSpPr txBox="1">
            <a:spLocks noGrp="1"/>
          </p:cNvSpPr>
          <p:nvPr>
            <p:ph type="body" idx="1"/>
          </p:nvPr>
        </p:nvSpPr>
        <p:spPr>
          <a:xfrm>
            <a:off x="0" y="628650"/>
            <a:ext cx="6705600" cy="29787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Usually ethanol from corn or sugarcane</a:t>
            </a:r>
            <a:endParaRPr/>
          </a:p>
          <a:p>
            <a:pPr marL="342900" marR="0" lvl="0" indent="-342900" algn="l" rtl="0">
              <a:spcBef>
                <a:spcPts val="56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Cellulosic – from forest and crop residues</a:t>
            </a:r>
            <a:endParaRPr/>
          </a:p>
          <a:p>
            <a:pPr marL="742950" marR="0" lvl="1" indent="-285750" algn="l" rtl="0">
              <a:spcBef>
                <a:spcPts val="480"/>
              </a:spcBef>
              <a:spcAft>
                <a:spcPts val="0"/>
              </a:spcAft>
              <a:buClr>
                <a:srgbClr val="464646"/>
              </a:buClr>
              <a:buSzPts val="2400"/>
              <a:buFont typeface="Arial"/>
              <a:buChar char="–"/>
            </a:pPr>
            <a:r>
              <a:rPr lang="en" sz="2400" b="0" i="0" u="none" strike="noStrike" cap="none">
                <a:solidFill>
                  <a:srgbClr val="464646"/>
                </a:solidFill>
                <a:latin typeface="Calibri"/>
                <a:ea typeface="Calibri"/>
                <a:cs typeface="Calibri"/>
                <a:sym typeface="Calibri"/>
              </a:rPr>
              <a:t>Cellulose to ethanol</a:t>
            </a:r>
            <a:endParaRPr/>
          </a:p>
          <a:p>
            <a:pPr marL="342900" marR="0" lvl="0" indent="-342900" algn="l" rtl="0">
              <a:spcBef>
                <a:spcPts val="56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Palm oil</a:t>
            </a:r>
            <a:endParaRPr/>
          </a:p>
          <a:p>
            <a:pPr marL="342900" marR="0" lvl="0" indent="-342900" algn="l" rtl="0">
              <a:spcBef>
                <a:spcPts val="56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Uses LOTS of water, fertilizers, pesticides</a:t>
            </a:r>
            <a:endParaRPr/>
          </a:p>
          <a:p>
            <a:pPr marL="342900" marR="0" lvl="0" indent="-342900" algn="l" rtl="0">
              <a:spcBef>
                <a:spcPts val="560"/>
              </a:spcBef>
              <a:spcAft>
                <a:spcPts val="160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Switchgrass and algae better alternatives</a:t>
            </a:r>
            <a:endParaRPr sz="2800" b="0" i="0" u="none" strike="noStrike" cap="none">
              <a:solidFill>
                <a:srgbClr val="464646"/>
              </a:solidFill>
              <a:latin typeface="Calibri"/>
              <a:ea typeface="Calibri"/>
              <a:cs typeface="Calibri"/>
              <a:sym typeface="Calibri"/>
            </a:endParaRPr>
          </a:p>
        </p:txBody>
      </p:sp>
      <p:pic>
        <p:nvPicPr>
          <p:cNvPr id="216" name="Google Shape;216;p36" descr="BiofuelLifeCycle.jpg"/>
          <p:cNvPicPr preferRelativeResize="0">
            <a:picLocks noGrp="1"/>
          </p:cNvPicPr>
          <p:nvPr>
            <p:ph type="body" idx="2"/>
          </p:nvPr>
        </p:nvPicPr>
        <p:blipFill rotWithShape="1">
          <a:blip r:embed="rId3">
            <a:alphaModFix/>
          </a:blip>
          <a:srcRect t="-35851" b="-35851"/>
          <a:stretch/>
        </p:blipFill>
        <p:spPr>
          <a:xfrm>
            <a:off x="6290600" y="2454150"/>
            <a:ext cx="2853600" cy="2805900"/>
          </a:xfrm>
          <a:prstGeom prst="rect">
            <a:avLst/>
          </a:prstGeom>
          <a:noFill/>
          <a:ln>
            <a:noFill/>
          </a:ln>
        </p:spPr>
      </p:pic>
      <p:pic>
        <p:nvPicPr>
          <p:cNvPr id="217" name="Google Shape;217;p36" descr="DETA-100349.jpg"/>
          <p:cNvPicPr preferRelativeResize="0"/>
          <p:nvPr/>
        </p:nvPicPr>
        <p:blipFill rotWithShape="1">
          <a:blip r:embed="rId4">
            <a:alphaModFix/>
          </a:blip>
          <a:srcRect/>
          <a:stretch/>
        </p:blipFill>
        <p:spPr>
          <a:xfrm>
            <a:off x="6604000" y="0"/>
            <a:ext cx="2540100" cy="2381100"/>
          </a:xfrm>
          <a:prstGeom prst="rect">
            <a:avLst/>
          </a:prstGeom>
          <a:noFill/>
          <a:ln>
            <a:noFill/>
          </a:ln>
        </p:spPr>
      </p:pic>
      <p:pic>
        <p:nvPicPr>
          <p:cNvPr id="218" name="Google Shape;218;p36" descr="Ethanolcartoon.jpg"/>
          <p:cNvPicPr preferRelativeResize="0"/>
          <p:nvPr/>
        </p:nvPicPr>
        <p:blipFill rotWithShape="1">
          <a:blip r:embed="rId5">
            <a:alphaModFix/>
          </a:blip>
          <a:srcRect/>
          <a:stretch/>
        </p:blipFill>
        <p:spPr>
          <a:xfrm>
            <a:off x="148025" y="3506850"/>
            <a:ext cx="3108300" cy="1753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7"/>
          <p:cNvSpPr txBox="1">
            <a:spLocks noGrp="1"/>
          </p:cNvSpPr>
          <p:nvPr>
            <p:ph type="title" idx="4294967295"/>
          </p:nvPr>
        </p:nvSpPr>
        <p:spPr>
          <a:xfrm>
            <a:off x="311700" y="445025"/>
            <a:ext cx="8520600" cy="57270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3000" b="0" i="0" u="none" strike="noStrike" cap="none">
                <a:solidFill>
                  <a:schemeClr val="dk1"/>
                </a:solidFill>
                <a:latin typeface="Arial"/>
                <a:ea typeface="Arial"/>
                <a:cs typeface="Arial"/>
                <a:sym typeface="Arial"/>
              </a:rPr>
              <a:t>Growing Production of Biofuels</a:t>
            </a:r>
            <a:endParaRPr/>
          </a:p>
        </p:txBody>
      </p:sp>
      <p:sp>
        <p:nvSpPr>
          <p:cNvPr id="224" name="Google Shape;224;p37"/>
          <p:cNvSpPr txBox="1">
            <a:spLocks noGrp="1"/>
          </p:cNvSpPr>
          <p:nvPr>
            <p:ph type="body" idx="4294967295"/>
          </p:nvPr>
        </p:nvSpPr>
        <p:spPr>
          <a:xfrm>
            <a:off x="311700" y="1152475"/>
            <a:ext cx="8520600" cy="341640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Biofuels – most often ethanol from corn or sugarcane</a:t>
            </a:r>
            <a:endParaRPr/>
          </a:p>
          <a:p>
            <a:pPr marL="0" marR="0" lvl="0" indent="0" algn="l" rtl="0">
              <a:lnSpc>
                <a:spcPct val="100000"/>
              </a:lnSpc>
              <a:spcBef>
                <a:spcPts val="0"/>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Biofuels highly regionalized--in India, </a:t>
            </a:r>
            <a:r>
              <a:rPr lang="en" sz="1800" b="0" i="1" u="none" strike="noStrike" cap="none">
                <a:solidFill>
                  <a:srgbClr val="000000"/>
                </a:solidFill>
                <a:latin typeface="Arial"/>
                <a:ea typeface="Arial"/>
                <a:cs typeface="Arial"/>
                <a:sym typeface="Arial"/>
              </a:rPr>
              <a:t>rice hulls</a:t>
            </a:r>
            <a:endParaRPr/>
          </a:p>
          <a:p>
            <a:pPr marL="0" marR="0" lvl="2" indent="-97155" algn="l" rtl="0">
              <a:lnSpc>
                <a:spcPct val="10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Uses lots of water, fertilizers, pesticides</a:t>
            </a:r>
            <a:endParaRPr/>
          </a:p>
          <a:p>
            <a:pPr marL="0" marR="0" lvl="0" indent="0" algn="l" rtl="0">
              <a:lnSpc>
                <a:spcPct val="10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Fertilizers associated with eutrophication and “dead zone” in Gulf of Mexico</a:t>
            </a:r>
            <a:endParaRPr/>
          </a:p>
          <a:p>
            <a:pPr marL="0" marR="0" lvl="2" indent="-97155" algn="l" rtl="0">
              <a:lnSpc>
                <a:spcPct val="10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Fertilizer runoff with phosphates and nitrates</a:t>
            </a:r>
            <a:r>
              <a:rPr lang="en"/>
              <a:t> → </a:t>
            </a:r>
            <a:r>
              <a:rPr lang="en" sz="1800" b="0" i="0" u="none" strike="noStrike" cap="none">
                <a:solidFill>
                  <a:srgbClr val="000000"/>
                </a:solidFill>
                <a:latin typeface="Arial"/>
                <a:ea typeface="Arial"/>
                <a:cs typeface="Arial"/>
                <a:sym typeface="Arial"/>
              </a:rPr>
              <a:t>Causes algal blooms </a:t>
            </a:r>
            <a:endParaRPr/>
          </a:p>
          <a:p>
            <a:pPr marL="0" marR="0" lvl="0" indent="0" algn="l" rtl="0">
              <a:lnSpc>
                <a:spcPct val="10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Better alternative: Switchgrass and Algae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8"/>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sz="2800" b="0" i="0" u="none" strike="noStrike" cap="none">
                <a:solidFill>
                  <a:schemeClr val="lt1"/>
                </a:solidFill>
                <a:latin typeface="Calibri"/>
                <a:ea typeface="Calibri"/>
                <a:cs typeface="Calibri"/>
                <a:sym typeface="Calibri"/>
              </a:rPr>
              <a:t>Overfishing </a:t>
            </a:r>
            <a:endParaRPr sz="2800" b="0" i="0" u="none" strike="noStrike" cap="none">
              <a:solidFill>
                <a:schemeClr val="lt1"/>
              </a:solidFill>
              <a:latin typeface="Calibri"/>
              <a:ea typeface="Calibri"/>
              <a:cs typeface="Calibri"/>
              <a:sym typeface="Calibri"/>
            </a:endParaRPr>
          </a:p>
        </p:txBody>
      </p:sp>
      <p:sp>
        <p:nvSpPr>
          <p:cNvPr id="230" name="Google Shape;230;p38"/>
          <p:cNvSpPr txBox="1">
            <a:spLocks noGrp="1"/>
          </p:cNvSpPr>
          <p:nvPr>
            <p:ph type="body" idx="1"/>
          </p:nvPr>
        </p:nvSpPr>
        <p:spPr>
          <a:xfrm>
            <a:off x="0" y="685800"/>
            <a:ext cx="4495800" cy="35502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More people eating fish</a:t>
            </a:r>
            <a:endParaRPr/>
          </a:p>
          <a:p>
            <a:pPr marL="342900" marR="0" lvl="0" indent="-342900" algn="l" rtl="0">
              <a:spcBef>
                <a:spcPts val="56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Bycatch</a:t>
            </a:r>
            <a:endParaRPr sz="2800" b="0" i="0" u="none" strike="noStrike" cap="none">
              <a:solidFill>
                <a:srgbClr val="464646"/>
              </a:solidFill>
              <a:latin typeface="Calibri"/>
              <a:ea typeface="Calibri"/>
              <a:cs typeface="Calibri"/>
              <a:sym typeface="Calibri"/>
            </a:endParaRPr>
          </a:p>
          <a:p>
            <a:pPr marL="342900" marR="0" lvl="0" indent="-342900" algn="l" rtl="0">
              <a:spcBef>
                <a:spcPts val="560"/>
              </a:spcBef>
              <a:spcAft>
                <a:spcPts val="160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CITES , Magnuson-Stevens Fisheries Act</a:t>
            </a:r>
            <a:endParaRPr sz="2800" b="0" i="0" u="none" strike="noStrike" cap="none">
              <a:solidFill>
                <a:srgbClr val="464646"/>
              </a:solidFill>
              <a:latin typeface="Calibri"/>
              <a:ea typeface="Calibri"/>
              <a:cs typeface="Calibri"/>
              <a:sym typeface="Calibri"/>
            </a:endParaRPr>
          </a:p>
        </p:txBody>
      </p:sp>
      <p:pic>
        <p:nvPicPr>
          <p:cNvPr id="231" name="Google Shape;231;p38" descr="Chilean_purse_seine.jpg"/>
          <p:cNvPicPr preferRelativeResize="0">
            <a:picLocks noGrp="1"/>
          </p:cNvPicPr>
          <p:nvPr>
            <p:ph type="body" idx="2"/>
          </p:nvPr>
        </p:nvPicPr>
        <p:blipFill rotWithShape="1">
          <a:blip r:embed="rId3">
            <a:alphaModFix/>
          </a:blip>
          <a:srcRect t="-22992" b="-22992"/>
          <a:stretch/>
        </p:blipFill>
        <p:spPr>
          <a:xfrm>
            <a:off x="5118175" y="-457200"/>
            <a:ext cx="3029100" cy="2979000"/>
          </a:xfrm>
          <a:prstGeom prst="rect">
            <a:avLst/>
          </a:prstGeom>
          <a:noFill/>
          <a:ln>
            <a:noFill/>
          </a:ln>
        </p:spPr>
      </p:pic>
      <p:pic>
        <p:nvPicPr>
          <p:cNvPr id="232" name="Google Shape;232;p38" descr="Commercial-Fishing-1.jpg"/>
          <p:cNvPicPr preferRelativeResize="0"/>
          <p:nvPr/>
        </p:nvPicPr>
        <p:blipFill rotWithShape="1">
          <a:blip r:embed="rId4">
            <a:alphaModFix/>
          </a:blip>
          <a:srcRect/>
          <a:stretch/>
        </p:blipFill>
        <p:spPr>
          <a:xfrm>
            <a:off x="5080000" y="2228850"/>
            <a:ext cx="4064100" cy="2286000"/>
          </a:xfrm>
          <a:prstGeom prst="rect">
            <a:avLst/>
          </a:prstGeom>
          <a:noFill/>
          <a:ln>
            <a:noFill/>
          </a:ln>
        </p:spPr>
      </p:pic>
      <p:pic>
        <p:nvPicPr>
          <p:cNvPr id="233" name="Google Shape;233;p38" descr="by.jpg"/>
          <p:cNvPicPr preferRelativeResize="0"/>
          <p:nvPr/>
        </p:nvPicPr>
        <p:blipFill rotWithShape="1">
          <a:blip r:embed="rId5">
            <a:alphaModFix/>
          </a:blip>
          <a:srcRect/>
          <a:stretch/>
        </p:blipFill>
        <p:spPr>
          <a:xfrm>
            <a:off x="2815425" y="2418050"/>
            <a:ext cx="2600700" cy="2725500"/>
          </a:xfrm>
          <a:prstGeom prst="rect">
            <a:avLst/>
          </a:prstGeom>
          <a:noFill/>
          <a:ln>
            <a:noFill/>
          </a:ln>
        </p:spPr>
      </p:pic>
      <p:pic>
        <p:nvPicPr>
          <p:cNvPr id="234" name="Google Shape;234;p38" descr="Oceans.jpg"/>
          <p:cNvPicPr preferRelativeResize="0"/>
          <p:nvPr/>
        </p:nvPicPr>
        <p:blipFill rotWithShape="1">
          <a:blip r:embed="rId6">
            <a:alphaModFix/>
          </a:blip>
          <a:srcRect/>
          <a:stretch/>
        </p:blipFill>
        <p:spPr>
          <a:xfrm>
            <a:off x="0" y="2933100"/>
            <a:ext cx="2880600" cy="1974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9"/>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a:t>Permafrost </a:t>
            </a:r>
            <a:endParaRPr sz="2800" b="0" i="0" u="none" strike="noStrike" cap="none">
              <a:solidFill>
                <a:schemeClr val="lt1"/>
              </a:solidFill>
              <a:latin typeface="Calibri"/>
              <a:ea typeface="Calibri"/>
              <a:cs typeface="Calibri"/>
              <a:sym typeface="Calibri"/>
            </a:endParaRPr>
          </a:p>
        </p:txBody>
      </p:sp>
      <p:sp>
        <p:nvSpPr>
          <p:cNvPr id="240" name="Google Shape;240;p39"/>
          <p:cNvSpPr txBox="1">
            <a:spLocks noGrp="1"/>
          </p:cNvSpPr>
          <p:nvPr>
            <p:ph type="body" idx="1"/>
          </p:nvPr>
        </p:nvSpPr>
        <p:spPr>
          <a:xfrm>
            <a:off x="0" y="628650"/>
            <a:ext cx="4038600" cy="29787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Melting permafrost due to climate change</a:t>
            </a:r>
            <a:endParaRPr/>
          </a:p>
          <a:p>
            <a:pPr marL="742950" marR="0" lvl="1" indent="-285750" algn="l" rtl="0">
              <a:spcBef>
                <a:spcPts val="480"/>
              </a:spcBef>
              <a:spcAft>
                <a:spcPts val="0"/>
              </a:spcAft>
              <a:buClr>
                <a:srgbClr val="464646"/>
              </a:buClr>
              <a:buSzPts val="2400"/>
              <a:buFont typeface="Arial"/>
              <a:buChar char="–"/>
            </a:pPr>
            <a:r>
              <a:rPr lang="en" sz="2400" b="0" i="0" u="none" strike="noStrike" cap="none">
                <a:solidFill>
                  <a:srgbClr val="464646"/>
                </a:solidFill>
                <a:latin typeface="Calibri"/>
                <a:ea typeface="Calibri"/>
                <a:cs typeface="Calibri"/>
                <a:sym typeface="Calibri"/>
              </a:rPr>
              <a:t>Positive feedback loop</a:t>
            </a:r>
            <a:endParaRPr/>
          </a:p>
          <a:p>
            <a:pPr marL="742950" marR="0" lvl="1" indent="-285750" algn="l" rtl="0">
              <a:spcBef>
                <a:spcPts val="480"/>
              </a:spcBef>
              <a:spcAft>
                <a:spcPts val="0"/>
              </a:spcAft>
              <a:buClr>
                <a:srgbClr val="464646"/>
              </a:buClr>
              <a:buSzPts val="2400"/>
              <a:buFont typeface="Arial"/>
              <a:buChar char="–"/>
            </a:pPr>
            <a:r>
              <a:rPr lang="en" sz="2400" b="0" i="0" u="none" strike="noStrike" cap="none">
                <a:solidFill>
                  <a:srgbClr val="464646"/>
                </a:solidFill>
                <a:latin typeface="Calibri"/>
                <a:ea typeface="Calibri"/>
                <a:cs typeface="Calibri"/>
                <a:sym typeface="Calibri"/>
              </a:rPr>
              <a:t>What is permafrost?</a:t>
            </a:r>
            <a:endParaRPr/>
          </a:p>
          <a:p>
            <a:pPr marL="742950" marR="0" lvl="1" indent="-285750" algn="l" rtl="0">
              <a:spcBef>
                <a:spcPts val="480"/>
              </a:spcBef>
              <a:spcAft>
                <a:spcPts val="0"/>
              </a:spcAft>
              <a:buClr>
                <a:srgbClr val="464646"/>
              </a:buClr>
              <a:buSzPts val="2400"/>
              <a:buFont typeface="Arial"/>
              <a:buChar char="–"/>
            </a:pPr>
            <a:r>
              <a:rPr lang="en" sz="2400" b="0" i="0" u="none" strike="noStrike" cap="none">
                <a:solidFill>
                  <a:srgbClr val="464646"/>
                </a:solidFill>
                <a:latin typeface="Calibri"/>
                <a:ea typeface="Calibri"/>
                <a:cs typeface="Calibri"/>
                <a:sym typeface="Calibri"/>
              </a:rPr>
              <a:t>Tundra ecosystem</a:t>
            </a:r>
            <a:endParaRPr/>
          </a:p>
          <a:p>
            <a:pPr marL="742950" marR="0" lvl="1" indent="-285750" algn="l" rtl="0">
              <a:spcBef>
                <a:spcPts val="480"/>
              </a:spcBef>
              <a:spcAft>
                <a:spcPts val="0"/>
              </a:spcAft>
              <a:buClr>
                <a:srgbClr val="464646"/>
              </a:buClr>
              <a:buSzPts val="2400"/>
              <a:buFont typeface="Arial"/>
              <a:buChar char="–"/>
            </a:pPr>
            <a:r>
              <a:rPr lang="en" sz="2400" b="0" i="0" u="none" strike="noStrike" cap="none">
                <a:solidFill>
                  <a:srgbClr val="464646"/>
                </a:solidFill>
                <a:latin typeface="Calibri"/>
                <a:ea typeface="Calibri"/>
                <a:cs typeface="Calibri"/>
                <a:sym typeface="Calibri"/>
              </a:rPr>
              <a:t>Releases methane – more powerful tha</a:t>
            </a:r>
            <a:r>
              <a:rPr lang="en"/>
              <a:t>n</a:t>
            </a:r>
            <a:r>
              <a:rPr lang="en" sz="2400" b="0" i="0" u="none" strike="noStrike" cap="none">
                <a:solidFill>
                  <a:srgbClr val="464646"/>
                </a:solidFill>
                <a:latin typeface="Calibri"/>
                <a:ea typeface="Calibri"/>
                <a:cs typeface="Calibri"/>
                <a:sym typeface="Calibri"/>
              </a:rPr>
              <a:t> CO2</a:t>
            </a:r>
            <a:endParaRPr/>
          </a:p>
          <a:p>
            <a:pPr marL="742950" marR="0" lvl="1" indent="-133350" algn="l" rtl="0">
              <a:spcBef>
                <a:spcPts val="480"/>
              </a:spcBef>
              <a:spcAft>
                <a:spcPts val="0"/>
              </a:spcAft>
              <a:buClr>
                <a:srgbClr val="464646"/>
              </a:buClr>
              <a:buSzPts val="2400"/>
              <a:buFont typeface="Arial"/>
              <a:buNone/>
            </a:pPr>
            <a:endParaRPr sz="2400" b="0" i="0" u="none" strike="noStrike" cap="none">
              <a:solidFill>
                <a:srgbClr val="464646"/>
              </a:solidFill>
              <a:latin typeface="Calibri"/>
              <a:ea typeface="Calibri"/>
              <a:cs typeface="Calibri"/>
              <a:sym typeface="Calibri"/>
            </a:endParaRPr>
          </a:p>
          <a:p>
            <a:pPr marL="742950" marR="0" lvl="1" indent="-133350" algn="l" rtl="0">
              <a:spcBef>
                <a:spcPts val="480"/>
              </a:spcBef>
              <a:spcAft>
                <a:spcPts val="1600"/>
              </a:spcAft>
              <a:buClr>
                <a:srgbClr val="464646"/>
              </a:buClr>
              <a:buSzPts val="2400"/>
              <a:buFont typeface="Arial"/>
              <a:buNone/>
            </a:pPr>
            <a:endParaRPr sz="2400" b="0" i="0" u="none" strike="noStrike" cap="none">
              <a:solidFill>
                <a:srgbClr val="464646"/>
              </a:solidFill>
              <a:latin typeface="Calibri"/>
              <a:ea typeface="Calibri"/>
              <a:cs typeface="Calibri"/>
              <a:sym typeface="Calibri"/>
            </a:endParaRPr>
          </a:p>
        </p:txBody>
      </p:sp>
      <p:pic>
        <p:nvPicPr>
          <p:cNvPr id="241" name="Google Shape;241;p39"/>
          <p:cNvPicPr preferRelativeResize="0">
            <a:picLocks noGrp="1"/>
          </p:cNvPicPr>
          <p:nvPr>
            <p:ph type="body" idx="2"/>
          </p:nvPr>
        </p:nvPicPr>
        <p:blipFill rotWithShape="1">
          <a:blip r:embed="rId3">
            <a:alphaModFix/>
          </a:blip>
          <a:srcRect/>
          <a:stretch/>
        </p:blipFill>
        <p:spPr>
          <a:xfrm>
            <a:off x="5125453" y="342900"/>
            <a:ext cx="4038600" cy="2274600"/>
          </a:xfrm>
          <a:prstGeom prst="rect">
            <a:avLst/>
          </a:prstGeom>
          <a:noFill/>
          <a:ln>
            <a:noFill/>
          </a:ln>
        </p:spPr>
      </p:pic>
      <p:pic>
        <p:nvPicPr>
          <p:cNvPr id="242" name="Google Shape;242;p39"/>
          <p:cNvPicPr preferRelativeResize="0"/>
          <p:nvPr/>
        </p:nvPicPr>
        <p:blipFill rotWithShape="1">
          <a:blip r:embed="rId4">
            <a:alphaModFix/>
          </a:blip>
          <a:srcRect/>
          <a:stretch/>
        </p:blipFill>
        <p:spPr>
          <a:xfrm>
            <a:off x="4011529" y="2657958"/>
            <a:ext cx="5124600" cy="2467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a:spLocks noGrp="1"/>
          </p:cNvSpPr>
          <p:nvPr>
            <p:ph type="title"/>
          </p:nvPr>
        </p:nvSpPr>
        <p:spPr>
          <a:xfrm>
            <a:off x="380999" y="1"/>
            <a:ext cx="7068000" cy="62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Paris Accord </a:t>
            </a:r>
            <a:endParaRPr/>
          </a:p>
        </p:txBody>
      </p:sp>
      <p:sp>
        <p:nvSpPr>
          <p:cNvPr id="248" name="Google Shape;248;p40"/>
          <p:cNvSpPr txBox="1">
            <a:spLocks noGrp="1"/>
          </p:cNvSpPr>
          <p:nvPr>
            <p:ph type="body" idx="1"/>
          </p:nvPr>
        </p:nvSpPr>
        <p:spPr>
          <a:xfrm>
            <a:off x="-16775" y="531075"/>
            <a:ext cx="4038600" cy="4314000"/>
          </a:xfrm>
          <a:prstGeom prst="rect">
            <a:avLst/>
          </a:prstGeom>
        </p:spPr>
        <p:txBody>
          <a:bodyPr spcFirstLastPara="1" wrap="square" lIns="91425" tIns="91425" rIns="91425" bIns="91425" anchor="t" anchorCtr="0">
            <a:noAutofit/>
          </a:bodyPr>
          <a:lstStyle/>
          <a:p>
            <a:pPr marL="457200" lvl="0" indent="-406400" algn="l" rtl="0">
              <a:spcBef>
                <a:spcPts val="560"/>
              </a:spcBef>
              <a:spcAft>
                <a:spcPts val="0"/>
              </a:spcAft>
              <a:buSzPts val="2800"/>
              <a:buChar char="•"/>
            </a:pPr>
            <a:r>
              <a:rPr lang="en"/>
              <a:t>Keep temps below 2</a:t>
            </a:r>
            <a:r>
              <a:rPr lang="en" baseline="30000"/>
              <a:t>o</a:t>
            </a:r>
            <a:r>
              <a:rPr lang="en"/>
              <a:t>C </a:t>
            </a:r>
            <a:endParaRPr/>
          </a:p>
          <a:p>
            <a:pPr marL="457200" lvl="0" indent="-406400" algn="l" rtl="0">
              <a:spcBef>
                <a:spcPts val="0"/>
              </a:spcBef>
              <a:spcAft>
                <a:spcPts val="0"/>
              </a:spcAft>
              <a:buSzPts val="2800"/>
              <a:buChar char="•"/>
            </a:pPr>
            <a:r>
              <a:rPr lang="en"/>
              <a:t>Rich countries pay $100 billion </a:t>
            </a:r>
            <a:endParaRPr/>
          </a:p>
          <a:p>
            <a:pPr marL="457200" lvl="0" indent="-406400" algn="l" rtl="0">
              <a:spcBef>
                <a:spcPts val="0"/>
              </a:spcBef>
              <a:spcAft>
                <a:spcPts val="0"/>
              </a:spcAft>
              <a:buSzPts val="2800"/>
              <a:buChar char="•"/>
            </a:pPr>
            <a:r>
              <a:rPr lang="en"/>
              <a:t>Developed countries take the lead </a:t>
            </a:r>
            <a:endParaRPr/>
          </a:p>
          <a:p>
            <a:pPr marL="457200" lvl="0" indent="-406400" algn="l" rtl="0">
              <a:spcBef>
                <a:spcPts val="0"/>
              </a:spcBef>
              <a:spcAft>
                <a:spcPts val="0"/>
              </a:spcAft>
              <a:buSzPts val="2800"/>
              <a:buChar char="•"/>
            </a:pPr>
            <a:r>
              <a:rPr lang="en"/>
              <a:t>Decrees emissions and increase sinks </a:t>
            </a:r>
            <a:endParaRPr/>
          </a:p>
          <a:p>
            <a:pPr marL="457200" lvl="0" indent="-406400" algn="l" rtl="0">
              <a:spcBef>
                <a:spcPts val="0"/>
              </a:spcBef>
              <a:spcAft>
                <a:spcPts val="0"/>
              </a:spcAft>
              <a:buSzPts val="2800"/>
              <a:buChar char="•"/>
            </a:pPr>
            <a:r>
              <a:rPr lang="en"/>
              <a:t>Review every 5 years </a:t>
            </a:r>
            <a:endParaRPr/>
          </a:p>
          <a:p>
            <a:pPr marL="457200" lvl="0" indent="-406400" algn="l" rtl="0">
              <a:spcBef>
                <a:spcPts val="0"/>
              </a:spcBef>
              <a:spcAft>
                <a:spcPts val="0"/>
              </a:spcAft>
              <a:buSzPts val="2800"/>
              <a:buChar char="•"/>
            </a:pPr>
            <a:r>
              <a:rPr lang="en"/>
              <a:t>Take effect in 2020</a:t>
            </a:r>
            <a:endParaRPr/>
          </a:p>
        </p:txBody>
      </p:sp>
      <p:sp>
        <p:nvSpPr>
          <p:cNvPr id="249" name="Google Shape;249;p40"/>
          <p:cNvSpPr txBox="1">
            <a:spLocks noGrp="1"/>
          </p:cNvSpPr>
          <p:nvPr>
            <p:ph type="body" idx="2"/>
          </p:nvPr>
        </p:nvSpPr>
        <p:spPr>
          <a:xfrm>
            <a:off x="4648200" y="1257300"/>
            <a:ext cx="4038600" cy="2978700"/>
          </a:xfrm>
          <a:prstGeom prst="rect">
            <a:avLst/>
          </a:prstGeom>
        </p:spPr>
        <p:txBody>
          <a:bodyPr spcFirstLastPara="1" wrap="square" lIns="91425" tIns="91425" rIns="91425" bIns="91425" anchor="t" anchorCtr="0">
            <a:noAutofit/>
          </a:bodyPr>
          <a:lstStyle/>
          <a:p>
            <a:pPr marL="342900" lvl="0" indent="-165100" algn="l" rtl="0">
              <a:spcBef>
                <a:spcPts val="560"/>
              </a:spcBef>
              <a:spcAft>
                <a:spcPts val="1600"/>
              </a:spcAft>
              <a:buNone/>
            </a:pPr>
            <a:endParaRPr/>
          </a:p>
        </p:txBody>
      </p:sp>
      <p:pic>
        <p:nvPicPr>
          <p:cNvPr id="250" name="Google Shape;250;p40"/>
          <p:cNvPicPr preferRelativeResize="0"/>
          <p:nvPr/>
        </p:nvPicPr>
        <p:blipFill>
          <a:blip r:embed="rId3">
            <a:alphaModFix/>
          </a:blip>
          <a:stretch>
            <a:fillRect/>
          </a:stretch>
        </p:blipFill>
        <p:spPr>
          <a:xfrm>
            <a:off x="4021828" y="0"/>
            <a:ext cx="5021244"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1"/>
          <p:cNvSpPr txBox="1">
            <a:spLocks noGrp="1"/>
          </p:cNvSpPr>
          <p:nvPr>
            <p:ph type="title"/>
          </p:nvPr>
        </p:nvSpPr>
        <p:spPr>
          <a:xfrm>
            <a:off x="380999" y="1"/>
            <a:ext cx="7068000" cy="62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56" name="Google Shape;256;p41"/>
          <p:cNvSpPr txBox="1">
            <a:spLocks noGrp="1"/>
          </p:cNvSpPr>
          <p:nvPr>
            <p:ph type="body" idx="1"/>
          </p:nvPr>
        </p:nvSpPr>
        <p:spPr>
          <a:xfrm>
            <a:off x="457200" y="1257301"/>
            <a:ext cx="4038600" cy="2978700"/>
          </a:xfrm>
          <a:prstGeom prst="rect">
            <a:avLst/>
          </a:prstGeom>
        </p:spPr>
        <p:txBody>
          <a:bodyPr spcFirstLastPara="1" wrap="square" lIns="91425" tIns="91425" rIns="91425" bIns="91425" anchor="t" anchorCtr="0">
            <a:noAutofit/>
          </a:bodyPr>
          <a:lstStyle/>
          <a:p>
            <a:pPr marL="342900" lvl="0" indent="-165100" algn="l" rtl="0">
              <a:spcBef>
                <a:spcPts val="560"/>
              </a:spcBef>
              <a:spcAft>
                <a:spcPts val="1600"/>
              </a:spcAft>
              <a:buNone/>
            </a:pPr>
            <a:endParaRPr/>
          </a:p>
        </p:txBody>
      </p:sp>
      <p:sp>
        <p:nvSpPr>
          <p:cNvPr id="257" name="Google Shape;257;p41"/>
          <p:cNvSpPr txBox="1">
            <a:spLocks noGrp="1"/>
          </p:cNvSpPr>
          <p:nvPr>
            <p:ph type="body" idx="2"/>
          </p:nvPr>
        </p:nvSpPr>
        <p:spPr>
          <a:xfrm>
            <a:off x="4648200" y="1257300"/>
            <a:ext cx="4038600" cy="2978700"/>
          </a:xfrm>
          <a:prstGeom prst="rect">
            <a:avLst/>
          </a:prstGeom>
        </p:spPr>
        <p:txBody>
          <a:bodyPr spcFirstLastPara="1" wrap="square" lIns="91425" tIns="91425" rIns="91425" bIns="91425" anchor="t" anchorCtr="0">
            <a:noAutofit/>
          </a:bodyPr>
          <a:lstStyle/>
          <a:p>
            <a:pPr marL="342900" lvl="0" indent="-165100" algn="l" rtl="0">
              <a:spcBef>
                <a:spcPts val="560"/>
              </a:spcBef>
              <a:spcAft>
                <a:spcPts val="1600"/>
              </a:spcAft>
              <a:buNone/>
            </a:pPr>
            <a:endParaRPr/>
          </a:p>
        </p:txBody>
      </p:sp>
      <p:pic>
        <p:nvPicPr>
          <p:cNvPr id="258" name="Google Shape;258;p41"/>
          <p:cNvPicPr preferRelativeResize="0"/>
          <p:nvPr/>
        </p:nvPicPr>
        <p:blipFill>
          <a:blip r:embed="rId3">
            <a:alphaModFix/>
          </a:blip>
          <a:stretch>
            <a:fillRect/>
          </a:stretch>
        </p:blipFill>
        <p:spPr>
          <a:xfrm>
            <a:off x="790015" y="0"/>
            <a:ext cx="7563972" cy="51435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2"/>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sz="2800" b="0" i="0" u="none" strike="noStrike" cap="none">
                <a:solidFill>
                  <a:schemeClr val="lt1"/>
                </a:solidFill>
                <a:latin typeface="Calibri"/>
                <a:ea typeface="Calibri"/>
                <a:cs typeface="Calibri"/>
                <a:sym typeface="Calibri"/>
              </a:rPr>
              <a:t>Wind power</a:t>
            </a:r>
            <a:endParaRPr sz="2800" b="0" i="0" u="none" strike="noStrike" cap="none">
              <a:solidFill>
                <a:schemeClr val="lt1"/>
              </a:solidFill>
              <a:latin typeface="Calibri"/>
              <a:ea typeface="Calibri"/>
              <a:cs typeface="Calibri"/>
              <a:sym typeface="Calibri"/>
            </a:endParaRPr>
          </a:p>
        </p:txBody>
      </p:sp>
      <p:pic>
        <p:nvPicPr>
          <p:cNvPr id="264" name="Google Shape;264;p42" descr="honda-windfarm.jpg"/>
          <p:cNvPicPr preferRelativeResize="0">
            <a:picLocks noGrp="1"/>
          </p:cNvPicPr>
          <p:nvPr>
            <p:ph type="body" idx="1"/>
          </p:nvPr>
        </p:nvPicPr>
        <p:blipFill rotWithShape="1">
          <a:blip r:embed="rId3">
            <a:alphaModFix/>
          </a:blip>
          <a:srcRect t="-23855" b="-23855"/>
          <a:stretch/>
        </p:blipFill>
        <p:spPr>
          <a:xfrm>
            <a:off x="76200" y="228600"/>
            <a:ext cx="3029100" cy="2978700"/>
          </a:xfrm>
          <a:prstGeom prst="rect">
            <a:avLst/>
          </a:prstGeom>
          <a:noFill/>
          <a:ln>
            <a:noFill/>
          </a:ln>
        </p:spPr>
      </p:pic>
      <p:sp>
        <p:nvSpPr>
          <p:cNvPr id="265" name="Google Shape;265;p42"/>
          <p:cNvSpPr txBox="1">
            <a:spLocks noGrp="1"/>
          </p:cNvSpPr>
          <p:nvPr>
            <p:ph type="body" idx="2"/>
          </p:nvPr>
        </p:nvSpPr>
        <p:spPr>
          <a:xfrm>
            <a:off x="4648200" y="742950"/>
            <a:ext cx="4495800" cy="34929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Wind spins turbine to create electricity</a:t>
            </a:r>
            <a:endParaRPr/>
          </a:p>
          <a:p>
            <a:pPr marL="342900" marR="0" lvl="0" indent="-342900" algn="l" rtl="0">
              <a:spcBef>
                <a:spcPts val="56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Risks to birds and bats</a:t>
            </a:r>
            <a:endParaRPr/>
          </a:p>
          <a:p>
            <a:pPr marL="342900" marR="0" lvl="0" indent="-342900" algn="l" rtl="0">
              <a:spcBef>
                <a:spcPts val="56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Eyesores?</a:t>
            </a:r>
            <a:endParaRPr/>
          </a:p>
          <a:p>
            <a:pPr marL="342900" marR="0" lvl="0" indent="-342900" algn="l" rtl="0">
              <a:spcBef>
                <a:spcPts val="56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Offshore wind farms</a:t>
            </a:r>
            <a:endParaRPr/>
          </a:p>
          <a:p>
            <a:pPr marL="342900" marR="0" lvl="0" indent="-342900" algn="l" rtl="0">
              <a:spcBef>
                <a:spcPts val="560"/>
              </a:spcBef>
              <a:spcAft>
                <a:spcPts val="160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Wind farms and ag can cohabitate</a:t>
            </a:r>
            <a:endParaRPr sz="2800" b="0" i="0" u="none" strike="noStrike" cap="none">
              <a:solidFill>
                <a:srgbClr val="464646"/>
              </a:solidFill>
              <a:latin typeface="Calibri"/>
              <a:ea typeface="Calibri"/>
              <a:cs typeface="Calibri"/>
              <a:sym typeface="Calibri"/>
            </a:endParaRPr>
          </a:p>
        </p:txBody>
      </p:sp>
      <p:pic>
        <p:nvPicPr>
          <p:cNvPr id="266" name="Google Shape;266;p42" descr="Australia-wind energy-wind farm.jpg"/>
          <p:cNvPicPr preferRelativeResize="0"/>
          <p:nvPr/>
        </p:nvPicPr>
        <p:blipFill rotWithShape="1">
          <a:blip r:embed="rId4">
            <a:alphaModFix/>
          </a:blip>
          <a:srcRect/>
          <a:stretch/>
        </p:blipFill>
        <p:spPr>
          <a:xfrm>
            <a:off x="0" y="2800350"/>
            <a:ext cx="4572000" cy="2036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idx="4294967295"/>
          </p:nvPr>
        </p:nvSpPr>
        <p:spPr>
          <a:xfrm>
            <a:off x="311700" y="445025"/>
            <a:ext cx="8520600" cy="57270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3000" b="0" i="0" u="none" strike="noStrike" cap="none">
                <a:solidFill>
                  <a:schemeClr val="dk1"/>
                </a:solidFill>
                <a:latin typeface="Arial"/>
                <a:ea typeface="Arial"/>
                <a:cs typeface="Arial"/>
                <a:sym typeface="Arial"/>
              </a:rPr>
              <a:t>Keystone Pipeline</a:t>
            </a:r>
            <a:endParaRPr/>
          </a:p>
        </p:txBody>
      </p:sp>
      <p:sp>
        <p:nvSpPr>
          <p:cNvPr id="75" name="Google Shape;75;p16"/>
          <p:cNvSpPr txBox="1">
            <a:spLocks noGrp="1"/>
          </p:cNvSpPr>
          <p:nvPr>
            <p:ph type="body" idx="4294967295"/>
          </p:nvPr>
        </p:nvSpPr>
        <p:spPr>
          <a:xfrm>
            <a:off x="1485900" y="1200150"/>
            <a:ext cx="3599640" cy="365742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rgbClr val="93A299"/>
              </a:buClr>
              <a:buSzPts val="1403"/>
              <a:buFont typeface="Arial"/>
              <a:buChar char="•"/>
            </a:pPr>
            <a:r>
              <a:rPr lang="en" sz="1650" b="0" i="0" u="none" strike="noStrike" cap="none">
                <a:solidFill>
                  <a:srgbClr val="000000"/>
                </a:solidFill>
                <a:latin typeface="Arial"/>
                <a:ea typeface="Arial"/>
                <a:cs typeface="Arial"/>
                <a:sym typeface="Arial"/>
              </a:rPr>
              <a:t>Transports unrefined oil from oil sands in Canada (largest producer) to refineries in SE United States</a:t>
            </a:r>
            <a:endParaRPr/>
          </a:p>
          <a:p>
            <a:pPr marL="0" marR="0" lvl="0" indent="0" algn="l" rtl="0">
              <a:lnSpc>
                <a:spcPct val="100000"/>
              </a:lnSpc>
              <a:spcBef>
                <a:spcPts val="329"/>
              </a:spcBef>
              <a:spcAft>
                <a:spcPts val="0"/>
              </a:spcAft>
              <a:buClr>
                <a:srgbClr val="93A299"/>
              </a:buClr>
              <a:buSzPts val="1403"/>
              <a:buFont typeface="Arial"/>
              <a:buChar char="•"/>
            </a:pPr>
            <a:r>
              <a:rPr lang="en" sz="1650" b="0" i="0" u="none" strike="noStrike" cap="none">
                <a:solidFill>
                  <a:srgbClr val="000000"/>
                </a:solidFill>
                <a:latin typeface="Arial"/>
                <a:ea typeface="Arial"/>
                <a:cs typeface="Arial"/>
                <a:sym typeface="Arial"/>
              </a:rPr>
              <a:t>Replaces older pipeline</a:t>
            </a:r>
            <a:endParaRPr/>
          </a:p>
          <a:p>
            <a:pPr marL="0" marR="0" lvl="0" indent="0" algn="l" rtl="0">
              <a:lnSpc>
                <a:spcPct val="100000"/>
              </a:lnSpc>
              <a:spcBef>
                <a:spcPts val="329"/>
              </a:spcBef>
              <a:spcAft>
                <a:spcPts val="0"/>
              </a:spcAft>
              <a:buClr>
                <a:srgbClr val="93A299"/>
              </a:buClr>
              <a:buSzPts val="1403"/>
              <a:buFont typeface="Arial"/>
              <a:buChar char="•"/>
            </a:pPr>
            <a:r>
              <a:rPr lang="en" sz="1650" b="0" i="0" u="none" strike="noStrike" cap="none">
                <a:solidFill>
                  <a:srgbClr val="000000"/>
                </a:solidFill>
                <a:latin typeface="Arial"/>
                <a:ea typeface="Arial"/>
                <a:cs typeface="Arial"/>
                <a:sym typeface="Arial"/>
              </a:rPr>
              <a:t>Allows for higher capacity of oil transport</a:t>
            </a:r>
            <a:endParaRPr/>
          </a:p>
          <a:p>
            <a:pPr marL="0" marR="0" lvl="0" indent="0" algn="l" rtl="0">
              <a:lnSpc>
                <a:spcPct val="100000"/>
              </a:lnSpc>
              <a:spcBef>
                <a:spcPts val="329"/>
              </a:spcBef>
              <a:spcAft>
                <a:spcPts val="0"/>
              </a:spcAft>
              <a:buClr>
                <a:srgbClr val="93A299"/>
              </a:buClr>
              <a:buSzPts val="1403"/>
              <a:buFont typeface="Arial"/>
              <a:buChar char="•"/>
            </a:pPr>
            <a:r>
              <a:rPr lang="en" sz="1650" b="0" i="0" u="none" strike="noStrike" cap="none">
                <a:solidFill>
                  <a:srgbClr val="000000"/>
                </a:solidFill>
                <a:latin typeface="Arial"/>
                <a:ea typeface="Arial"/>
                <a:cs typeface="Arial"/>
                <a:sym typeface="Arial"/>
              </a:rPr>
              <a:t>Possible water contamination – part goes over the Ogallala Aquifer</a:t>
            </a:r>
            <a:endParaRPr/>
          </a:p>
          <a:p>
            <a:pPr marL="0" marR="0" lvl="0" indent="0" algn="l" rtl="0">
              <a:lnSpc>
                <a:spcPct val="100000"/>
              </a:lnSpc>
              <a:spcBef>
                <a:spcPts val="329"/>
              </a:spcBef>
              <a:spcAft>
                <a:spcPts val="0"/>
              </a:spcAft>
              <a:buClr>
                <a:srgbClr val="93A299"/>
              </a:buClr>
              <a:buSzPts val="1403"/>
              <a:buFont typeface="Arial"/>
              <a:buChar char="•"/>
            </a:pPr>
            <a:r>
              <a:rPr lang="en" sz="1650" b="0" i="0" u="none" strike="noStrike" cap="none">
                <a:solidFill>
                  <a:srgbClr val="000000"/>
                </a:solidFill>
                <a:latin typeface="Arial"/>
                <a:ea typeface="Arial"/>
                <a:cs typeface="Arial"/>
                <a:sym typeface="Arial"/>
              </a:rPr>
              <a:t>Habitat degradation issues – goes through sensitive sandhill ecosystem in Nebraska</a:t>
            </a:r>
            <a:endParaRPr/>
          </a:p>
          <a:p>
            <a:pPr marL="0" marR="0" lvl="0" indent="0" algn="l" rtl="0">
              <a:lnSpc>
                <a:spcPct val="100000"/>
              </a:lnSpc>
              <a:spcBef>
                <a:spcPts val="329"/>
              </a:spcBef>
              <a:spcAft>
                <a:spcPts val="0"/>
              </a:spcAft>
              <a:buClr>
                <a:srgbClr val="93A299"/>
              </a:buClr>
              <a:buSzPts val="1403"/>
              <a:buFont typeface="Arial"/>
              <a:buChar char="•"/>
            </a:pPr>
            <a:r>
              <a:rPr lang="en" sz="1650" b="0" i="0" u="none" strike="noStrike" cap="none">
                <a:solidFill>
                  <a:srgbClr val="000000"/>
                </a:solidFill>
                <a:latin typeface="Arial"/>
                <a:ea typeface="Arial"/>
                <a:cs typeface="Arial"/>
                <a:sym typeface="Arial"/>
              </a:rPr>
              <a:t>Less incentive to develop sustainable energy</a:t>
            </a:r>
            <a:endParaRPr/>
          </a:p>
        </p:txBody>
      </p:sp>
      <p:pic>
        <p:nvPicPr>
          <p:cNvPr id="76" name="Google Shape;76;p16"/>
          <p:cNvPicPr preferRelativeResize="0"/>
          <p:nvPr/>
        </p:nvPicPr>
        <p:blipFill rotWithShape="1">
          <a:blip r:embed="rId3">
            <a:alphaModFix/>
          </a:blip>
          <a:srcRect/>
          <a:stretch/>
        </p:blipFill>
        <p:spPr>
          <a:xfrm>
            <a:off x="5085811" y="800010"/>
            <a:ext cx="2914379" cy="423603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3"/>
          <p:cNvSpPr txBox="1">
            <a:spLocks noGrp="1"/>
          </p:cNvSpPr>
          <p:nvPr>
            <p:ph type="title" idx="4294967295"/>
          </p:nvPr>
        </p:nvSpPr>
        <p:spPr>
          <a:xfrm>
            <a:off x="311700" y="445025"/>
            <a:ext cx="8520600" cy="57270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3000" b="0" i="0" u="none" strike="noStrike" cap="none">
                <a:solidFill>
                  <a:schemeClr val="dk1"/>
                </a:solidFill>
                <a:latin typeface="Arial"/>
                <a:ea typeface="Arial"/>
                <a:cs typeface="Arial"/>
                <a:sym typeface="Arial"/>
              </a:rPr>
              <a:t>Wind Power</a:t>
            </a:r>
            <a:endParaRPr/>
          </a:p>
        </p:txBody>
      </p:sp>
      <p:sp>
        <p:nvSpPr>
          <p:cNvPr id="272" name="Google Shape;272;p43"/>
          <p:cNvSpPr txBox="1">
            <a:spLocks noGrp="1"/>
          </p:cNvSpPr>
          <p:nvPr>
            <p:ph type="body" idx="4294967295"/>
          </p:nvPr>
        </p:nvSpPr>
        <p:spPr>
          <a:xfrm>
            <a:off x="311700" y="1152475"/>
            <a:ext cx="8520600" cy="3416400"/>
          </a:xfrm>
          <a:prstGeom prst="rect">
            <a:avLst/>
          </a:prstGeom>
          <a:noFill/>
          <a:ln>
            <a:noFill/>
          </a:ln>
        </p:spPr>
        <p:txBody>
          <a:bodyPr spcFirstLastPara="1" wrap="square" lIns="91425" tIns="34275" rIns="91425" bIns="34275" anchor="t" anchorCtr="0">
            <a:noAutofit/>
          </a:bodyPr>
          <a:lstStyle/>
          <a:p>
            <a:pPr marL="0" marR="0" lvl="0" indent="0" algn="l" rtl="0">
              <a:lnSpc>
                <a:spcPct val="90000"/>
              </a:lnSpc>
              <a:spcBef>
                <a:spcPts val="0"/>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Wind spins turbine</a:t>
            </a:r>
            <a:endParaRPr/>
          </a:p>
          <a:p>
            <a:pPr marL="0" marR="0" lvl="0" indent="0" algn="l" rtl="0">
              <a:lnSpc>
                <a:spcPct val="9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Generator produces electricity</a:t>
            </a:r>
            <a:endParaRPr/>
          </a:p>
          <a:p>
            <a:pPr marL="0" marR="0" lvl="0" indent="0" algn="l" rtl="0">
              <a:lnSpc>
                <a:spcPct val="9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Electricity moves through transmission lines</a:t>
            </a:r>
            <a:endParaRPr/>
          </a:p>
          <a:p>
            <a:pPr marL="0" marR="0" lvl="0" indent="0" algn="l" rtl="0">
              <a:lnSpc>
                <a:spcPct val="9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Fastest growing renewable (though solar is close)</a:t>
            </a:r>
            <a:endParaRPr/>
          </a:p>
          <a:p>
            <a:pPr marL="0" marR="0" lvl="0" indent="0" algn="l" rtl="0">
              <a:lnSpc>
                <a:spcPct val="9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Risk to birds – collide with blades (significant, but more deaths attributed to collisions with buildings, predation by house cats, etc.)</a:t>
            </a:r>
            <a:endParaRPr/>
          </a:p>
          <a:p>
            <a:pPr marL="0" marR="0" lvl="0" indent="0" algn="l" rtl="0">
              <a:lnSpc>
                <a:spcPct val="9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Risk to bats – </a:t>
            </a:r>
            <a:br>
              <a:rPr lang="en" sz="1800" b="0" i="0" u="none" strike="noStrike" cap="none">
                <a:solidFill>
                  <a:srgbClr val="000000"/>
                </a:solidFill>
                <a:latin typeface="Arial"/>
                <a:ea typeface="Arial"/>
                <a:cs typeface="Arial"/>
                <a:sym typeface="Arial"/>
              </a:rPr>
            </a:br>
            <a:r>
              <a:rPr lang="en" sz="1800" b="0" i="0" u="none" strike="noStrike" cap="none">
                <a:solidFill>
                  <a:srgbClr val="000000"/>
                </a:solidFill>
                <a:latin typeface="Arial"/>
                <a:ea typeface="Arial"/>
                <a:cs typeface="Arial"/>
                <a:sym typeface="Arial"/>
              </a:rPr>
              <a:t>decreased pressure </a:t>
            </a:r>
            <a:br>
              <a:rPr lang="en" sz="1800" b="0" i="0" u="none" strike="noStrike" cap="none">
                <a:solidFill>
                  <a:srgbClr val="000000"/>
                </a:solidFill>
                <a:latin typeface="Arial"/>
                <a:ea typeface="Arial"/>
                <a:cs typeface="Arial"/>
                <a:sym typeface="Arial"/>
              </a:rPr>
            </a:br>
            <a:r>
              <a:rPr lang="en" sz="1800" b="0" i="0" u="none" strike="noStrike" cap="none">
                <a:solidFill>
                  <a:srgbClr val="000000"/>
                </a:solidFill>
                <a:latin typeface="Arial"/>
                <a:ea typeface="Arial"/>
                <a:cs typeface="Arial"/>
                <a:sym typeface="Arial"/>
              </a:rPr>
              <a:t>around blades causes </a:t>
            </a:r>
            <a:br>
              <a:rPr lang="en" sz="1800" b="0" i="0" u="none" strike="noStrike" cap="none">
                <a:solidFill>
                  <a:srgbClr val="000000"/>
                </a:solidFill>
                <a:latin typeface="Arial"/>
                <a:ea typeface="Arial"/>
                <a:cs typeface="Arial"/>
                <a:sym typeface="Arial"/>
              </a:rPr>
            </a:br>
            <a:r>
              <a:rPr lang="en" sz="1800" b="0" i="0" u="none" strike="noStrike" cap="none">
                <a:solidFill>
                  <a:srgbClr val="000000"/>
                </a:solidFill>
                <a:latin typeface="Arial"/>
                <a:ea typeface="Arial"/>
                <a:cs typeface="Arial"/>
                <a:sym typeface="Arial"/>
              </a:rPr>
              <a:t>capillaries in lungs to</a:t>
            </a:r>
            <a:br>
              <a:rPr lang="en" sz="1800" b="0" i="0" u="none" strike="noStrike" cap="none">
                <a:solidFill>
                  <a:srgbClr val="000000"/>
                </a:solidFill>
                <a:latin typeface="Arial"/>
                <a:ea typeface="Arial"/>
                <a:cs typeface="Arial"/>
                <a:sym typeface="Arial"/>
              </a:rPr>
            </a:br>
            <a:r>
              <a:rPr lang="en" sz="1800" b="0" i="0" u="none" strike="noStrike" cap="none">
                <a:solidFill>
                  <a:srgbClr val="000000"/>
                </a:solidFill>
                <a:latin typeface="Arial"/>
                <a:ea typeface="Arial"/>
                <a:cs typeface="Arial"/>
                <a:sym typeface="Arial"/>
              </a:rPr>
              <a:t>rupture</a:t>
            </a:r>
            <a:endParaRPr/>
          </a:p>
          <a:p>
            <a:pPr marL="0" marR="0" lvl="0" indent="0" algn="l" rtl="0">
              <a:lnSpc>
                <a:spcPct val="9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Possible math question?</a:t>
            </a:r>
            <a:endParaRPr/>
          </a:p>
        </p:txBody>
      </p:sp>
      <p:pic>
        <p:nvPicPr>
          <p:cNvPr id="273" name="Google Shape;273;p43"/>
          <p:cNvPicPr preferRelativeResize="0"/>
          <p:nvPr/>
        </p:nvPicPr>
        <p:blipFill rotWithShape="1">
          <a:blip r:embed="rId3">
            <a:alphaModFix/>
          </a:blip>
          <a:srcRect/>
          <a:stretch/>
        </p:blipFill>
        <p:spPr>
          <a:xfrm>
            <a:off x="5315040" y="114210"/>
            <a:ext cx="2514240" cy="1692900"/>
          </a:xfrm>
          <a:prstGeom prst="rect">
            <a:avLst/>
          </a:prstGeom>
          <a:noFill/>
          <a:ln>
            <a:noFill/>
          </a:ln>
        </p:spPr>
      </p:pic>
      <p:pic>
        <p:nvPicPr>
          <p:cNvPr id="274" name="Google Shape;274;p43"/>
          <p:cNvPicPr preferRelativeResize="0"/>
          <p:nvPr/>
        </p:nvPicPr>
        <p:blipFill rotWithShape="1">
          <a:blip r:embed="rId4">
            <a:alphaModFix/>
          </a:blip>
          <a:srcRect/>
          <a:stretch/>
        </p:blipFill>
        <p:spPr>
          <a:xfrm>
            <a:off x="4271490" y="3143340"/>
            <a:ext cx="3696030" cy="177849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44"/>
          <p:cNvPicPr preferRelativeResize="0"/>
          <p:nvPr/>
        </p:nvPicPr>
        <p:blipFill rotWithShape="1">
          <a:blip r:embed="rId3">
            <a:alphaModFix/>
          </a:blip>
          <a:srcRect/>
          <a:stretch/>
        </p:blipFill>
        <p:spPr>
          <a:xfrm>
            <a:off x="2457359" y="400141"/>
            <a:ext cx="3964410" cy="445040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45"/>
          <p:cNvPicPr preferRelativeResize="0"/>
          <p:nvPr/>
        </p:nvPicPr>
        <p:blipFill rotWithShape="1">
          <a:blip r:embed="rId3">
            <a:alphaModFix/>
          </a:blip>
          <a:srcRect/>
          <a:stretch/>
        </p:blipFill>
        <p:spPr>
          <a:xfrm>
            <a:off x="1428660" y="228691"/>
            <a:ext cx="6343380" cy="479195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6"/>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a:t>Hurricanes							</a:t>
            </a:r>
            <a:r>
              <a:rPr lang="en" u="sng">
                <a:solidFill>
                  <a:schemeClr val="hlink"/>
                </a:solidFill>
                <a:hlinkClick r:id="rId3"/>
              </a:rPr>
              <a:t>Coriolis Effect</a:t>
            </a:r>
            <a:r>
              <a:rPr lang="en"/>
              <a:t>  </a:t>
            </a:r>
            <a:endParaRPr sz="2800" b="0" i="0" u="none" strike="noStrike" cap="none">
              <a:solidFill>
                <a:schemeClr val="lt1"/>
              </a:solidFill>
              <a:latin typeface="Calibri"/>
              <a:ea typeface="Calibri"/>
              <a:cs typeface="Calibri"/>
              <a:sym typeface="Calibri"/>
            </a:endParaRPr>
          </a:p>
        </p:txBody>
      </p:sp>
      <p:sp>
        <p:nvSpPr>
          <p:cNvPr id="290" name="Google Shape;290;p46"/>
          <p:cNvSpPr txBox="1">
            <a:spLocks noGrp="1"/>
          </p:cNvSpPr>
          <p:nvPr>
            <p:ph type="body" idx="2"/>
          </p:nvPr>
        </p:nvSpPr>
        <p:spPr>
          <a:xfrm>
            <a:off x="4648200" y="536075"/>
            <a:ext cx="4495800" cy="3537000"/>
          </a:xfrm>
          <a:prstGeom prst="rect">
            <a:avLst/>
          </a:prstGeom>
          <a:noFill/>
          <a:ln>
            <a:noFill/>
          </a:ln>
        </p:spPr>
        <p:txBody>
          <a:bodyPr spcFirstLastPara="1" wrap="square" lIns="91425" tIns="45700" rIns="91425" bIns="45700" anchor="t" anchorCtr="0">
            <a:noAutofit/>
          </a:bodyPr>
          <a:lstStyle/>
          <a:p>
            <a:pPr marL="342900" marR="0" lvl="0" indent="-279400" algn="l" rtl="0">
              <a:lnSpc>
                <a:spcPct val="100000"/>
              </a:lnSpc>
              <a:spcBef>
                <a:spcPts val="560"/>
              </a:spcBef>
              <a:spcAft>
                <a:spcPts val="0"/>
              </a:spcAft>
              <a:buClr>
                <a:srgbClr val="464646"/>
              </a:buClr>
              <a:buSzPts val="1800"/>
              <a:buFont typeface="Arial"/>
              <a:buChar char="•"/>
            </a:pPr>
            <a:r>
              <a:rPr lang="en" sz="1800"/>
              <a:t>Major hurricanes have been increasing in severity due to climate change</a:t>
            </a:r>
            <a:endParaRPr sz="1800"/>
          </a:p>
          <a:p>
            <a:pPr marL="342900" marR="0" lvl="0" indent="-279400" algn="l" rtl="0">
              <a:lnSpc>
                <a:spcPct val="100000"/>
              </a:lnSpc>
              <a:spcBef>
                <a:spcPts val="1600"/>
              </a:spcBef>
              <a:spcAft>
                <a:spcPts val="0"/>
              </a:spcAft>
              <a:buClr>
                <a:srgbClr val="464646"/>
              </a:buClr>
              <a:buSzPts val="1800"/>
              <a:buFont typeface="Arial"/>
              <a:buChar char="•"/>
            </a:pPr>
            <a:r>
              <a:rPr lang="en" sz="1800"/>
              <a:t>Sandy: New York; Katrina: Off coast of Mississippi and Louisiana </a:t>
            </a:r>
            <a:endParaRPr sz="1800"/>
          </a:p>
          <a:p>
            <a:pPr marL="342900" marR="0" lvl="0" indent="-279400" algn="l" rtl="0">
              <a:lnSpc>
                <a:spcPct val="100000"/>
              </a:lnSpc>
              <a:spcBef>
                <a:spcPts val="1600"/>
              </a:spcBef>
              <a:spcAft>
                <a:spcPts val="0"/>
              </a:spcAft>
              <a:buClr>
                <a:srgbClr val="464646"/>
              </a:buClr>
              <a:buSzPts val="1800"/>
              <a:buFont typeface="Arial"/>
              <a:buChar char="•"/>
            </a:pPr>
            <a:r>
              <a:rPr lang="en" sz="1800"/>
              <a:t>Katrina: Levees failed and major portions of region flooded, poorest hit regions caused massive environmental refugees </a:t>
            </a:r>
            <a:endParaRPr sz="1800"/>
          </a:p>
          <a:p>
            <a:pPr marL="342900" marR="0" lvl="0" indent="-279400" algn="l" rtl="0">
              <a:lnSpc>
                <a:spcPct val="100000"/>
              </a:lnSpc>
              <a:spcBef>
                <a:spcPts val="1600"/>
              </a:spcBef>
              <a:spcAft>
                <a:spcPts val="1600"/>
              </a:spcAft>
              <a:buClr>
                <a:srgbClr val="464646"/>
              </a:buClr>
              <a:buSzPts val="1800"/>
              <a:buFont typeface="Arial"/>
              <a:buChar char="•"/>
            </a:pPr>
            <a:r>
              <a:rPr lang="en" sz="1800"/>
              <a:t>Ecological impacts included flooded terrestrial habitats, habitat destruction, barrier islands are made to protect coastal regions - we are doing major damage to these areas due to construction which also leads to erosion. </a:t>
            </a:r>
            <a:endParaRPr sz="1800"/>
          </a:p>
        </p:txBody>
      </p:sp>
      <p:pic>
        <p:nvPicPr>
          <p:cNvPr id="291" name="Google Shape;291;p46"/>
          <p:cNvPicPr preferRelativeResize="0"/>
          <p:nvPr/>
        </p:nvPicPr>
        <p:blipFill>
          <a:blip r:embed="rId4">
            <a:alphaModFix/>
          </a:blip>
          <a:stretch>
            <a:fillRect/>
          </a:stretch>
        </p:blipFill>
        <p:spPr>
          <a:xfrm>
            <a:off x="1061225" y="3076000"/>
            <a:ext cx="3680475" cy="1924050"/>
          </a:xfrm>
          <a:prstGeom prst="rect">
            <a:avLst/>
          </a:prstGeom>
          <a:noFill/>
          <a:ln>
            <a:noFill/>
          </a:ln>
        </p:spPr>
      </p:pic>
      <p:pic>
        <p:nvPicPr>
          <p:cNvPr id="292" name="Google Shape;292;p46"/>
          <p:cNvPicPr preferRelativeResize="0"/>
          <p:nvPr/>
        </p:nvPicPr>
        <p:blipFill>
          <a:blip r:embed="rId5">
            <a:alphaModFix/>
          </a:blip>
          <a:stretch>
            <a:fillRect/>
          </a:stretch>
        </p:blipFill>
        <p:spPr>
          <a:xfrm>
            <a:off x="152400" y="780901"/>
            <a:ext cx="3717618" cy="2142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296"/>
        <p:cNvGrpSpPr/>
        <p:nvPr/>
      </p:nvGrpSpPr>
      <p:grpSpPr>
        <a:xfrm>
          <a:off x="0" y="0"/>
          <a:ext cx="0" cy="0"/>
          <a:chOff x="0" y="0"/>
          <a:chExt cx="0" cy="0"/>
        </a:xfrm>
      </p:grpSpPr>
      <p:sp>
        <p:nvSpPr>
          <p:cNvPr id="297" name="Google Shape;297;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 sz="1800" b="1" i="0" u="none" strike="noStrike" cap="none">
                <a:solidFill>
                  <a:srgbClr val="000000"/>
                </a:solidFill>
                <a:latin typeface="Arial"/>
                <a:ea typeface="Arial"/>
                <a:cs typeface="Arial"/>
                <a:sym typeface="Arial"/>
              </a:rPr>
              <a:t>Extreme Weather</a:t>
            </a:r>
            <a:endParaRPr/>
          </a:p>
        </p:txBody>
      </p:sp>
      <p:sp>
        <p:nvSpPr>
          <p:cNvPr id="298" name="Google Shape;298;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36363"/>
              </a:lnSpc>
              <a:spcBef>
                <a:spcPts val="0"/>
              </a:spcBef>
              <a:spcAft>
                <a:spcPts val="0"/>
              </a:spcAft>
              <a:buClr>
                <a:schemeClr val="dk1"/>
              </a:buClr>
              <a:buFont typeface="Arial"/>
              <a:buNone/>
            </a:pPr>
            <a:r>
              <a:rPr lang="en" b="0" i="0" u="none" strike="noStrike" cap="none">
                <a:solidFill>
                  <a:srgbClr val="6E6E6E"/>
                </a:solidFill>
                <a:latin typeface="Arial"/>
                <a:ea typeface="Arial"/>
                <a:cs typeface="Arial"/>
                <a:sym typeface="Arial"/>
              </a:rPr>
              <a:t>The U.S. suffered through a severe </a:t>
            </a:r>
            <a:r>
              <a:rPr lang="en" b="0" i="0" u="sng" strike="noStrike" cap="none">
                <a:solidFill>
                  <a:schemeClr val="hlink"/>
                </a:solidFill>
                <a:latin typeface="Arial"/>
                <a:ea typeface="Arial"/>
                <a:cs typeface="Arial"/>
                <a:sym typeface="Arial"/>
                <a:hlinkClick r:id="rId3"/>
              </a:rPr>
              <a:t>heat wave</a:t>
            </a:r>
            <a:r>
              <a:rPr lang="en" b="0" i="0" u="none" strike="noStrike" cap="none">
                <a:solidFill>
                  <a:srgbClr val="6E6E6E"/>
                </a:solidFill>
                <a:latin typeface="Arial"/>
                <a:ea typeface="Arial"/>
                <a:cs typeface="Arial"/>
                <a:sym typeface="Arial"/>
              </a:rPr>
              <a:t>, the </a:t>
            </a:r>
            <a:r>
              <a:rPr lang="en" b="0" i="0" u="sng" strike="noStrike" cap="none">
                <a:solidFill>
                  <a:schemeClr val="hlink"/>
                </a:solidFill>
                <a:latin typeface="Arial"/>
                <a:ea typeface="Arial"/>
                <a:cs typeface="Arial"/>
                <a:sym typeface="Arial"/>
                <a:hlinkClick r:id="rId4"/>
              </a:rPr>
              <a:t>worst drought</a:t>
            </a:r>
            <a:r>
              <a:rPr lang="en" b="0" i="0" u="none" strike="noStrike" cap="none">
                <a:solidFill>
                  <a:srgbClr val="6E6E6E"/>
                </a:solidFill>
                <a:latin typeface="Arial"/>
                <a:ea typeface="Arial"/>
                <a:cs typeface="Arial"/>
                <a:sym typeface="Arial"/>
              </a:rPr>
              <a:t> since 1988, and a raging </a:t>
            </a:r>
            <a:r>
              <a:rPr lang="en" b="0" i="0" u="sng" strike="noStrike" cap="none">
                <a:solidFill>
                  <a:schemeClr val="hlink"/>
                </a:solidFill>
                <a:latin typeface="Arial"/>
                <a:ea typeface="Arial"/>
                <a:cs typeface="Arial"/>
                <a:sym typeface="Arial"/>
                <a:hlinkClick r:id="rId5"/>
              </a:rPr>
              <a:t>wildfire</a:t>
            </a:r>
            <a:r>
              <a:rPr lang="en" b="0" i="0" u="none" strike="noStrike" cap="none">
                <a:solidFill>
                  <a:srgbClr val="6E6E6E"/>
                </a:solidFill>
                <a:latin typeface="Arial"/>
                <a:ea typeface="Arial"/>
                <a:cs typeface="Arial"/>
                <a:sym typeface="Arial"/>
              </a:rPr>
              <a:t> season. Outside of the U.S., other nations also experienced extreme weather, and the Philippines was recently hit by </a:t>
            </a:r>
            <a:r>
              <a:rPr lang="en" b="0" i="0" u="sng" strike="noStrike" cap="none">
                <a:solidFill>
                  <a:schemeClr val="hlink"/>
                </a:solidFill>
                <a:latin typeface="Arial"/>
                <a:ea typeface="Arial"/>
                <a:cs typeface="Arial"/>
                <a:sym typeface="Arial"/>
                <a:hlinkClick r:id="rId6"/>
              </a:rPr>
              <a:t>Typhoon Bopha</a:t>
            </a:r>
            <a:r>
              <a:rPr lang="en" b="0" i="0" u="none" strike="noStrike" cap="none">
                <a:solidFill>
                  <a:srgbClr val="6E6E6E"/>
                </a:solidFill>
                <a:latin typeface="Arial"/>
                <a:ea typeface="Arial"/>
                <a:cs typeface="Arial"/>
                <a:sym typeface="Arial"/>
              </a:rPr>
              <a:t>, which killed over 1,000 people. Many researchers are connecting the dots between </a:t>
            </a:r>
            <a:r>
              <a:rPr lang="en" b="0" i="0" u="sng" strike="noStrike" cap="none">
                <a:solidFill>
                  <a:schemeClr val="hlink"/>
                </a:solidFill>
                <a:latin typeface="Arial"/>
                <a:ea typeface="Arial"/>
                <a:cs typeface="Arial"/>
                <a:sym typeface="Arial"/>
                <a:hlinkClick r:id="rId7"/>
              </a:rPr>
              <a:t>some extreme weather trends and climate change</a:t>
            </a:r>
            <a:r>
              <a:rPr lang="en" b="0" i="0" u="none" strike="noStrike" cap="none">
                <a:solidFill>
                  <a:srgbClr val="6E6E6E"/>
                </a:solidFill>
                <a:latin typeface="Arial"/>
                <a:ea typeface="Arial"/>
                <a:cs typeface="Arial"/>
                <a:sym typeface="Arial"/>
              </a:rPr>
              <a:t>. This year, NASA scientist James Hansen blamed three past heat waves on climate change, warning, "There is still time to act and avoid a worsening climate, but we are wasting precious time."</a:t>
            </a:r>
            <a:endParaRPr/>
          </a:p>
          <a:p>
            <a:pPr marL="0" marR="0" lvl="0" indent="0" algn="l" rtl="0">
              <a:lnSpc>
                <a:spcPct val="115000"/>
              </a:lnSpc>
              <a:spcBef>
                <a:spcPts val="1500"/>
              </a:spcBef>
              <a:spcAft>
                <a:spcPts val="0"/>
              </a:spcAft>
              <a:buClr>
                <a:schemeClr val="dk1"/>
              </a:buClr>
              <a:buFont typeface="Arial"/>
              <a:buNone/>
            </a:pPr>
            <a:endParaRPr sz="1100" b="0" i="0" u="none" strike="noStrike" cap="none">
              <a:solidFill>
                <a:srgbClr val="6E6E6E"/>
              </a:solidFill>
              <a:highlight>
                <a:srgbClr val="0D0D0D"/>
              </a:highlight>
              <a:latin typeface="Arial"/>
              <a:ea typeface="Arial"/>
              <a:cs typeface="Arial"/>
              <a:sym typeface="Arial"/>
            </a:endParaRPr>
          </a:p>
          <a:p>
            <a:pPr marL="0" marR="0" lvl="0" indent="0" algn="l" rtl="0">
              <a:lnSpc>
                <a:spcPct val="115000"/>
              </a:lnSpc>
              <a:spcBef>
                <a:spcPts val="0"/>
              </a:spcBef>
              <a:spcAft>
                <a:spcPts val="0"/>
              </a:spcAft>
              <a:buClr>
                <a:schemeClr val="dk2"/>
              </a:buClr>
              <a:buFont typeface="Arial"/>
              <a:buNone/>
            </a:pPr>
            <a:endParaRPr sz="1800" b="0" i="0" u="none" strike="noStrike" cap="none">
              <a:solidFill>
                <a:schemeClr val="dk2"/>
              </a:solidFill>
              <a:latin typeface="Arial"/>
              <a:ea typeface="Arial"/>
              <a:cs typeface="Arial"/>
              <a:sym typeface="Arial"/>
            </a:endParaRPr>
          </a:p>
        </p:txBody>
      </p:sp>
    </p:spTree>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302"/>
        <p:cNvGrpSpPr/>
        <p:nvPr/>
      </p:nvGrpSpPr>
      <p:grpSpPr>
        <a:xfrm>
          <a:off x="0" y="0"/>
          <a:ext cx="0" cy="0"/>
          <a:chOff x="0" y="0"/>
          <a:chExt cx="0" cy="0"/>
        </a:xfrm>
      </p:grpSpPr>
      <p:sp>
        <p:nvSpPr>
          <p:cNvPr id="303" name="Google Shape;303;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 sz="1800" b="1" i="0" u="none" strike="noStrike" cap="none">
                <a:solidFill>
                  <a:srgbClr val="000000"/>
                </a:solidFill>
                <a:latin typeface="Arial"/>
                <a:ea typeface="Arial"/>
                <a:cs typeface="Arial"/>
                <a:sym typeface="Arial"/>
              </a:rPr>
              <a:t>East Coast Hurricane And Earthquake</a:t>
            </a:r>
            <a:endParaRPr/>
          </a:p>
        </p:txBody>
      </p:sp>
      <p:sp>
        <p:nvSpPr>
          <p:cNvPr id="304" name="Google Shape;304;p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 b="0" i="0" u="none" strike="noStrike" cap="none">
                <a:solidFill>
                  <a:srgbClr val="000000"/>
                </a:solidFill>
                <a:latin typeface="Arial"/>
                <a:ea typeface="Arial"/>
                <a:cs typeface="Arial"/>
                <a:sym typeface="Arial"/>
              </a:rPr>
              <a:t>In late August, a </a:t>
            </a:r>
            <a:r>
              <a:rPr lang="en" b="0" i="0" u="sng" strike="noStrike" cap="none">
                <a:solidFill>
                  <a:schemeClr val="hlink"/>
                </a:solidFill>
                <a:latin typeface="Arial"/>
                <a:ea typeface="Arial"/>
                <a:cs typeface="Arial"/>
                <a:sym typeface="Arial"/>
                <a:hlinkClick r:id="rId3"/>
              </a:rPr>
              <a:t>5.8 magnitude earthquake struck in Virginia</a:t>
            </a:r>
            <a:r>
              <a:rPr lang="en" b="0" i="0" u="none" strike="noStrike" cap="none">
                <a:solidFill>
                  <a:srgbClr val="000000"/>
                </a:solidFill>
                <a:latin typeface="Arial"/>
                <a:ea typeface="Arial"/>
                <a:cs typeface="Arial"/>
                <a:sym typeface="Arial"/>
              </a:rPr>
              <a:t>, rattling the nation's capital. It was also felt in New York City. </a:t>
            </a:r>
            <a:r>
              <a:rPr lang="en" b="0" i="0" u="sng" strike="noStrike" cap="none">
                <a:solidFill>
                  <a:schemeClr val="hlink"/>
                </a:solidFill>
                <a:latin typeface="Arial"/>
                <a:ea typeface="Arial"/>
                <a:cs typeface="Arial"/>
                <a:sym typeface="Arial"/>
                <a:hlinkClick r:id="rId3"/>
              </a:rPr>
              <a:t>The Washington Monument</a:t>
            </a:r>
            <a:r>
              <a:rPr lang="en" b="0" i="0" u="none" strike="noStrike" cap="none">
                <a:solidFill>
                  <a:srgbClr val="000000"/>
                </a:solidFill>
                <a:latin typeface="Arial"/>
                <a:ea typeface="Arial"/>
                <a:cs typeface="Arial"/>
                <a:sym typeface="Arial"/>
              </a:rPr>
              <a:t> and the Washington National Cathedral both sustained damage in the quake. Within a week, </a:t>
            </a:r>
            <a:r>
              <a:rPr lang="en" b="0" i="0" u="sng" strike="noStrike" cap="none">
                <a:solidFill>
                  <a:schemeClr val="hlink"/>
                </a:solidFill>
                <a:latin typeface="Arial"/>
                <a:ea typeface="Arial"/>
                <a:cs typeface="Arial"/>
                <a:sym typeface="Arial"/>
                <a:hlinkClick r:id="rId4"/>
              </a:rPr>
              <a:t>Hurricane Irene hit the East Coast of the U.S.</a:t>
            </a:r>
            <a:r>
              <a:rPr lang="en" b="0" i="0" u="none" strike="noStrike" cap="none">
                <a:solidFill>
                  <a:srgbClr val="000000"/>
                </a:solidFill>
                <a:latin typeface="Arial"/>
                <a:ea typeface="Arial"/>
                <a:cs typeface="Arial"/>
                <a:sym typeface="Arial"/>
              </a:rPr>
              <a:t> Although the hurricane made landfall near New York City, the damage there was much less than expected. Unfortunately, damage was much more severe in Upstate New York and Vermont. The cost of the damage in Vermont alone has been estimated to be as much as $100 million.</a:t>
            </a:r>
            <a:endParaRPr/>
          </a:p>
        </p:txBody>
      </p:sp>
    </p:spTree>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308"/>
        <p:cNvGrpSpPr/>
        <p:nvPr/>
      </p:nvGrpSpPr>
      <p:grpSpPr>
        <a:xfrm>
          <a:off x="0" y="0"/>
          <a:ext cx="0" cy="0"/>
          <a:chOff x="0" y="0"/>
          <a:chExt cx="0" cy="0"/>
        </a:xfrm>
      </p:grpSpPr>
      <p:sp>
        <p:nvSpPr>
          <p:cNvPr id="309" name="Google Shape;309;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 sz="1800" b="1" i="0" u="none" strike="noStrike" cap="none">
                <a:solidFill>
                  <a:srgbClr val="000000"/>
                </a:solidFill>
                <a:latin typeface="Arial"/>
                <a:ea typeface="Arial"/>
                <a:cs typeface="Arial"/>
                <a:sym typeface="Arial"/>
              </a:rPr>
              <a:t>Superstorm Sandy</a:t>
            </a:r>
            <a:endParaRPr/>
          </a:p>
        </p:txBody>
      </p:sp>
      <p:sp>
        <p:nvSpPr>
          <p:cNvPr id="310" name="Google Shape;310;p4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 sz="2400" b="0" i="0" u="sng" strike="noStrike" cap="none">
                <a:solidFill>
                  <a:schemeClr val="hlink"/>
                </a:solidFill>
                <a:latin typeface="Arial"/>
                <a:ea typeface="Arial"/>
                <a:cs typeface="Arial"/>
                <a:sym typeface="Arial"/>
                <a:hlinkClick r:id="rId3"/>
              </a:rPr>
              <a:t>Hurricane Sandy </a:t>
            </a:r>
            <a:r>
              <a:rPr lang="en" sz="2400" b="0" i="0" u="none" strike="noStrike" cap="none">
                <a:solidFill>
                  <a:srgbClr val="6E6E6E"/>
                </a:solidFill>
                <a:latin typeface="Arial"/>
                <a:ea typeface="Arial"/>
                <a:cs typeface="Arial"/>
                <a:sym typeface="Arial"/>
              </a:rPr>
              <a:t>made landfall in Jamaica on Wednesday, October 24, 2012. The storm turned deadly in the Caribbean, and a hurricane/winter storm hybrid decimated regions along the U.S. East Coast. In the storm's aftermath, HuffPost found that some of Sandy's damage was the result of </a:t>
            </a:r>
            <a:r>
              <a:rPr lang="en" sz="2400" b="0" i="0" u="sng" strike="noStrike" cap="none">
                <a:solidFill>
                  <a:schemeClr val="hlink"/>
                </a:solidFill>
                <a:latin typeface="Arial"/>
                <a:ea typeface="Arial"/>
                <a:cs typeface="Arial"/>
                <a:sym typeface="Arial"/>
                <a:hlinkClick r:id="rId4"/>
              </a:rPr>
              <a:t>poor coastal development plans</a:t>
            </a:r>
            <a:r>
              <a:rPr lang="en" sz="2400" b="0" i="0" u="none" strike="noStrike" cap="none">
                <a:solidFill>
                  <a:srgbClr val="6E6E6E"/>
                </a:solidFill>
                <a:latin typeface="Arial"/>
                <a:ea typeface="Arial"/>
                <a:cs typeface="Arial"/>
                <a:sym typeface="Arial"/>
              </a:rPr>
              <a:t> and emergency preparedness failures.</a:t>
            </a:r>
            <a:endParaRPr sz="2400"/>
          </a:p>
        </p:txBody>
      </p:sp>
    </p:spTree>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314"/>
        <p:cNvGrpSpPr/>
        <p:nvPr/>
      </p:nvGrpSpPr>
      <p:grpSpPr>
        <a:xfrm>
          <a:off x="0" y="0"/>
          <a:ext cx="0" cy="0"/>
          <a:chOff x="0" y="0"/>
          <a:chExt cx="0" cy="0"/>
        </a:xfrm>
      </p:grpSpPr>
      <p:sp>
        <p:nvSpPr>
          <p:cNvPr id="315" name="Google Shape;315;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 sz="1300" b="1" i="0" u="none" strike="noStrike" cap="none">
                <a:solidFill>
                  <a:srgbClr val="222222"/>
                </a:solidFill>
                <a:latin typeface="Arial"/>
                <a:ea typeface="Arial"/>
                <a:cs typeface="Arial"/>
                <a:sym typeface="Arial"/>
              </a:rPr>
              <a:t>More Extreme Weather, Tornadoes </a:t>
            </a:r>
            <a:endParaRPr/>
          </a:p>
        </p:txBody>
      </p:sp>
      <p:sp>
        <p:nvSpPr>
          <p:cNvPr id="316" name="Google Shape;316;p5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55769"/>
              </a:lnSpc>
              <a:spcBef>
                <a:spcPts val="0"/>
              </a:spcBef>
              <a:spcAft>
                <a:spcPts val="0"/>
              </a:spcAft>
              <a:buClr>
                <a:schemeClr val="dk2"/>
              </a:buClr>
              <a:buFont typeface="Arial"/>
              <a:buNone/>
            </a:pPr>
            <a:r>
              <a:rPr lang="en" sz="1400" b="1" i="0" u="none" strike="noStrike" cap="none">
                <a:solidFill>
                  <a:srgbClr val="222222"/>
                </a:solidFill>
                <a:latin typeface="Arial"/>
                <a:ea typeface="Arial"/>
                <a:cs typeface="Arial"/>
                <a:sym typeface="Arial"/>
              </a:rPr>
              <a:t>El Reno, Oklahoma, June 1, 2013</a:t>
            </a:r>
            <a:endParaRPr sz="1400"/>
          </a:p>
          <a:p>
            <a:pPr marL="0" marR="0" lvl="0" indent="0" algn="l" rtl="0">
              <a:lnSpc>
                <a:spcPct val="155769"/>
              </a:lnSpc>
              <a:spcBef>
                <a:spcPts val="0"/>
              </a:spcBef>
              <a:spcAft>
                <a:spcPts val="0"/>
              </a:spcAft>
              <a:buClr>
                <a:schemeClr val="dk2"/>
              </a:buClr>
              <a:buFont typeface="Arial"/>
              <a:buNone/>
            </a:pPr>
            <a:r>
              <a:rPr lang="en" sz="1400" b="0" i="0" u="none" strike="noStrike" cap="none">
                <a:solidFill>
                  <a:srgbClr val="222222"/>
                </a:solidFill>
                <a:latin typeface="Arial"/>
                <a:ea typeface="Arial"/>
                <a:cs typeface="Arial"/>
                <a:sym typeface="Arial"/>
              </a:rPr>
              <a:t>Charlene Wilford helps load up items saved from a home damaged after a tornado hit El Reno, Okla. The tornado was the widest ever in recorded history, stretching to a width of 2.6 miles. It ripped through the area on May 31, 2013 killing at least nine people, injuring many others and destroying homes and buildings.</a:t>
            </a:r>
            <a:endParaRPr sz="1400"/>
          </a:p>
          <a:p>
            <a:pPr marL="0" marR="0" lvl="0" indent="0" algn="l" rtl="0">
              <a:lnSpc>
                <a:spcPct val="155769"/>
              </a:lnSpc>
              <a:spcBef>
                <a:spcPts val="0"/>
              </a:spcBef>
              <a:spcAft>
                <a:spcPts val="0"/>
              </a:spcAft>
              <a:buClr>
                <a:schemeClr val="dk2"/>
              </a:buClr>
              <a:buFont typeface="Arial"/>
              <a:buNone/>
            </a:pPr>
            <a:endParaRPr sz="1400" b="0" i="0" u="none" strike="noStrike" cap="none">
              <a:solidFill>
                <a:srgbClr val="222222"/>
              </a:solidFill>
              <a:latin typeface="Arial"/>
              <a:ea typeface="Arial"/>
              <a:cs typeface="Arial"/>
              <a:sym typeface="Arial"/>
            </a:endParaRPr>
          </a:p>
          <a:p>
            <a:pPr marL="0" marR="0" lvl="0" indent="0" algn="l" rtl="0">
              <a:lnSpc>
                <a:spcPct val="155769"/>
              </a:lnSpc>
              <a:spcBef>
                <a:spcPts val="0"/>
              </a:spcBef>
              <a:spcAft>
                <a:spcPts val="0"/>
              </a:spcAft>
              <a:buClr>
                <a:schemeClr val="dk2"/>
              </a:buClr>
              <a:buFont typeface="Arial"/>
              <a:buNone/>
            </a:pPr>
            <a:r>
              <a:rPr lang="en" sz="1400" b="1" i="0" u="none" strike="noStrike" cap="none">
                <a:solidFill>
                  <a:srgbClr val="222222"/>
                </a:solidFill>
                <a:latin typeface="Arial"/>
                <a:ea typeface="Arial"/>
                <a:cs typeface="Arial"/>
                <a:sym typeface="Arial"/>
              </a:rPr>
              <a:t>Moore, Oklahoma, June 2, 2013</a:t>
            </a:r>
            <a:endParaRPr sz="1400"/>
          </a:p>
          <a:p>
            <a:pPr marL="0" marR="0" lvl="0" indent="0" algn="l" rtl="0">
              <a:lnSpc>
                <a:spcPct val="155769"/>
              </a:lnSpc>
              <a:spcBef>
                <a:spcPts val="0"/>
              </a:spcBef>
              <a:spcAft>
                <a:spcPts val="0"/>
              </a:spcAft>
              <a:buClr>
                <a:schemeClr val="dk2"/>
              </a:buClr>
              <a:buFont typeface="Arial"/>
              <a:buNone/>
            </a:pPr>
            <a:r>
              <a:rPr lang="en" sz="1400" b="0" i="0" u="none" strike="noStrike" cap="none">
                <a:solidFill>
                  <a:srgbClr val="222222"/>
                </a:solidFill>
                <a:latin typeface="Arial"/>
                <a:ea typeface="Arial"/>
                <a:cs typeface="Arial"/>
                <a:sym typeface="Arial"/>
              </a:rPr>
              <a:t>An American flag flies from a car that sits in the driveway of a home that was damaged by a tornado in Moore, Okla. The devastating EF-5 tornado ripped through the town on May 20, killing 24 people, including 9 children, and destroying hundreds of homes and businesses. (Photo by Justin Sullivan/Getty Images)</a:t>
            </a:r>
            <a:endParaRPr sz="1400"/>
          </a:p>
        </p:txBody>
      </p:sp>
    </p:spTree>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1"/>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sz="2800" b="0" i="0" u="none" strike="noStrike" cap="none">
                <a:solidFill>
                  <a:schemeClr val="lt1"/>
                </a:solidFill>
                <a:latin typeface="Calibri"/>
                <a:ea typeface="Calibri"/>
                <a:cs typeface="Calibri"/>
                <a:sym typeface="Calibri"/>
              </a:rPr>
              <a:t>Endocrine </a:t>
            </a:r>
            <a:r>
              <a:rPr lang="en"/>
              <a:t>disruptors</a:t>
            </a:r>
            <a:endParaRPr sz="2800" b="0" i="0" u="none" strike="noStrike" cap="none">
              <a:solidFill>
                <a:schemeClr val="lt1"/>
              </a:solidFill>
              <a:latin typeface="Calibri"/>
              <a:ea typeface="Calibri"/>
              <a:cs typeface="Calibri"/>
              <a:sym typeface="Calibri"/>
            </a:endParaRPr>
          </a:p>
        </p:txBody>
      </p:sp>
      <p:sp>
        <p:nvSpPr>
          <p:cNvPr id="322" name="Google Shape;322;p51"/>
          <p:cNvSpPr txBox="1">
            <a:spLocks noGrp="1"/>
          </p:cNvSpPr>
          <p:nvPr>
            <p:ph type="body" idx="1"/>
          </p:nvPr>
        </p:nvSpPr>
        <p:spPr>
          <a:xfrm>
            <a:off x="0" y="571500"/>
            <a:ext cx="3505200" cy="3372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464646"/>
              </a:buClr>
              <a:buSzPts val="2590"/>
              <a:buFont typeface="Arial"/>
              <a:buChar char="•"/>
            </a:pPr>
            <a:r>
              <a:rPr lang="en" sz="2590" b="0" i="0" u="none" strike="noStrike" cap="none">
                <a:solidFill>
                  <a:srgbClr val="464646"/>
                </a:solidFill>
                <a:latin typeface="Calibri"/>
                <a:ea typeface="Calibri"/>
                <a:cs typeface="Calibri"/>
                <a:sym typeface="Calibri"/>
              </a:rPr>
              <a:t>PBDEs and flame retardants</a:t>
            </a:r>
            <a:endParaRPr/>
          </a:p>
          <a:p>
            <a:pPr marL="342900" marR="0" lvl="0" indent="-342900" algn="l" rtl="0">
              <a:lnSpc>
                <a:spcPct val="90000"/>
              </a:lnSpc>
              <a:spcBef>
                <a:spcPts val="518"/>
              </a:spcBef>
              <a:spcAft>
                <a:spcPts val="0"/>
              </a:spcAft>
              <a:buClr>
                <a:srgbClr val="464646"/>
              </a:buClr>
              <a:buSzPts val="2590"/>
              <a:buFont typeface="Arial"/>
              <a:buChar char="•"/>
            </a:pPr>
            <a:r>
              <a:rPr lang="en" sz="2590" b="0" i="0" u="none" strike="noStrike" cap="none">
                <a:solidFill>
                  <a:srgbClr val="464646"/>
                </a:solidFill>
                <a:latin typeface="Calibri"/>
                <a:ea typeface="Calibri"/>
                <a:cs typeface="Calibri"/>
                <a:sym typeface="Calibri"/>
              </a:rPr>
              <a:t>PCBs</a:t>
            </a:r>
            <a:endParaRPr/>
          </a:p>
          <a:p>
            <a:pPr marL="342900" marR="0" lvl="0" indent="-342900" algn="l" rtl="0">
              <a:lnSpc>
                <a:spcPct val="90000"/>
              </a:lnSpc>
              <a:spcBef>
                <a:spcPts val="518"/>
              </a:spcBef>
              <a:spcAft>
                <a:spcPts val="0"/>
              </a:spcAft>
              <a:buClr>
                <a:srgbClr val="464646"/>
              </a:buClr>
              <a:buSzPts val="2590"/>
              <a:buFont typeface="Arial"/>
              <a:buChar char="•"/>
            </a:pPr>
            <a:r>
              <a:rPr lang="en" sz="2590" b="0" i="0" u="none" strike="noStrike" cap="none">
                <a:solidFill>
                  <a:srgbClr val="464646"/>
                </a:solidFill>
                <a:latin typeface="Calibri"/>
                <a:ea typeface="Calibri"/>
                <a:cs typeface="Calibri"/>
                <a:sym typeface="Calibri"/>
              </a:rPr>
              <a:t>BPA</a:t>
            </a:r>
            <a:endParaRPr/>
          </a:p>
          <a:p>
            <a:pPr marL="342900" marR="0" lvl="0" indent="-342900" algn="l" rtl="0">
              <a:lnSpc>
                <a:spcPct val="90000"/>
              </a:lnSpc>
              <a:spcBef>
                <a:spcPts val="518"/>
              </a:spcBef>
              <a:spcAft>
                <a:spcPts val="0"/>
              </a:spcAft>
              <a:buClr>
                <a:srgbClr val="464646"/>
              </a:buClr>
              <a:buSzPts val="2590"/>
              <a:buFont typeface="Arial"/>
              <a:buChar char="•"/>
            </a:pPr>
            <a:r>
              <a:rPr lang="en" sz="2590" b="0" i="0" u="none" strike="noStrike" cap="none">
                <a:solidFill>
                  <a:srgbClr val="464646"/>
                </a:solidFill>
                <a:latin typeface="Calibri"/>
                <a:ea typeface="Calibri"/>
                <a:cs typeface="Calibri"/>
                <a:sym typeface="Calibri"/>
              </a:rPr>
              <a:t>Phthalates </a:t>
            </a:r>
            <a:endParaRPr/>
          </a:p>
          <a:p>
            <a:pPr marL="342900" marR="0" lvl="0" indent="-342900" algn="l" rtl="0">
              <a:lnSpc>
                <a:spcPct val="90000"/>
              </a:lnSpc>
              <a:spcBef>
                <a:spcPts val="518"/>
              </a:spcBef>
              <a:spcAft>
                <a:spcPts val="0"/>
              </a:spcAft>
              <a:buClr>
                <a:srgbClr val="464646"/>
              </a:buClr>
              <a:buSzPts val="2590"/>
              <a:buFont typeface="Arial"/>
              <a:buChar char="•"/>
            </a:pPr>
            <a:r>
              <a:rPr lang="en" sz="2590" b="0" i="0" u="none" strike="noStrike" cap="none">
                <a:solidFill>
                  <a:srgbClr val="464646"/>
                </a:solidFill>
                <a:latin typeface="Calibri"/>
                <a:ea typeface="Calibri"/>
                <a:cs typeface="Calibri"/>
                <a:sym typeface="Calibri"/>
              </a:rPr>
              <a:t>Pesticides like DDT</a:t>
            </a:r>
            <a:endParaRPr/>
          </a:p>
          <a:p>
            <a:pPr marL="342900" marR="0" lvl="0" indent="-342900" algn="l" rtl="0">
              <a:lnSpc>
                <a:spcPct val="90000"/>
              </a:lnSpc>
              <a:spcBef>
                <a:spcPts val="518"/>
              </a:spcBef>
              <a:spcAft>
                <a:spcPts val="0"/>
              </a:spcAft>
              <a:buClr>
                <a:srgbClr val="464646"/>
              </a:buClr>
              <a:buSzPts val="2590"/>
              <a:buFont typeface="Arial"/>
              <a:buChar char="•"/>
            </a:pPr>
            <a:r>
              <a:rPr lang="en" sz="2590" b="0" i="0" u="none" strike="noStrike" cap="none">
                <a:solidFill>
                  <a:srgbClr val="464646"/>
                </a:solidFill>
                <a:latin typeface="Calibri"/>
                <a:ea typeface="Calibri"/>
                <a:cs typeface="Calibri"/>
                <a:sym typeface="Calibri"/>
              </a:rPr>
              <a:t>Human health effects</a:t>
            </a:r>
            <a:endParaRPr/>
          </a:p>
          <a:p>
            <a:pPr marL="742950" marR="0" lvl="1" indent="-285750" algn="l" rtl="0">
              <a:lnSpc>
                <a:spcPct val="90000"/>
              </a:lnSpc>
              <a:spcBef>
                <a:spcPts val="444"/>
              </a:spcBef>
              <a:spcAft>
                <a:spcPts val="0"/>
              </a:spcAft>
              <a:buClr>
                <a:srgbClr val="464646"/>
              </a:buClr>
              <a:buSzPts val="2220"/>
              <a:buFont typeface="Arial"/>
              <a:buChar char="–"/>
            </a:pPr>
            <a:r>
              <a:rPr lang="en" sz="2220" b="0" i="0" u="none" strike="noStrike" cap="none">
                <a:solidFill>
                  <a:srgbClr val="464646"/>
                </a:solidFill>
                <a:latin typeface="Calibri"/>
                <a:ea typeface="Calibri"/>
                <a:cs typeface="Calibri"/>
                <a:sym typeface="Calibri"/>
              </a:rPr>
              <a:t>Learning disorders</a:t>
            </a:r>
            <a:endParaRPr/>
          </a:p>
          <a:p>
            <a:pPr marL="742950" marR="0" lvl="1" indent="-285750" algn="l" rtl="0">
              <a:lnSpc>
                <a:spcPct val="90000"/>
              </a:lnSpc>
              <a:spcBef>
                <a:spcPts val="444"/>
              </a:spcBef>
              <a:spcAft>
                <a:spcPts val="0"/>
              </a:spcAft>
              <a:buClr>
                <a:srgbClr val="464646"/>
              </a:buClr>
              <a:buSzPts val="2220"/>
              <a:buFont typeface="Arial"/>
              <a:buChar char="–"/>
            </a:pPr>
            <a:r>
              <a:rPr lang="en" sz="2220" b="0" i="0" u="none" strike="noStrike" cap="none">
                <a:solidFill>
                  <a:srgbClr val="464646"/>
                </a:solidFill>
                <a:latin typeface="Calibri"/>
                <a:ea typeface="Calibri"/>
                <a:cs typeface="Calibri"/>
                <a:sym typeface="Calibri"/>
              </a:rPr>
              <a:t>ADD/ADHD</a:t>
            </a:r>
            <a:endParaRPr/>
          </a:p>
          <a:p>
            <a:pPr marL="742950" marR="0" lvl="1" indent="-285750" algn="l" rtl="0">
              <a:lnSpc>
                <a:spcPct val="90000"/>
              </a:lnSpc>
              <a:spcBef>
                <a:spcPts val="444"/>
              </a:spcBef>
              <a:spcAft>
                <a:spcPts val="0"/>
              </a:spcAft>
              <a:buClr>
                <a:srgbClr val="464646"/>
              </a:buClr>
              <a:buSzPts val="2220"/>
              <a:buFont typeface="Arial"/>
              <a:buChar char="–"/>
            </a:pPr>
            <a:r>
              <a:rPr lang="en" sz="2220" b="0" i="0" u="none" strike="noStrike" cap="none">
                <a:solidFill>
                  <a:srgbClr val="464646"/>
                </a:solidFill>
                <a:latin typeface="Calibri"/>
                <a:ea typeface="Calibri"/>
                <a:cs typeface="Calibri"/>
                <a:sym typeface="Calibri"/>
              </a:rPr>
              <a:t>Reduced fertility</a:t>
            </a:r>
            <a:endParaRPr/>
          </a:p>
          <a:p>
            <a:pPr marL="742950" marR="0" lvl="1" indent="-285750" algn="l" rtl="0">
              <a:lnSpc>
                <a:spcPct val="90000"/>
              </a:lnSpc>
              <a:spcBef>
                <a:spcPts val="444"/>
              </a:spcBef>
              <a:spcAft>
                <a:spcPts val="0"/>
              </a:spcAft>
              <a:buClr>
                <a:srgbClr val="464646"/>
              </a:buClr>
              <a:buSzPts val="2220"/>
              <a:buFont typeface="Arial"/>
              <a:buChar char="–"/>
            </a:pPr>
            <a:r>
              <a:rPr lang="en" sz="2220" b="0" i="0" u="none" strike="noStrike" cap="none">
                <a:solidFill>
                  <a:srgbClr val="464646"/>
                </a:solidFill>
                <a:latin typeface="Calibri"/>
                <a:ea typeface="Calibri"/>
                <a:cs typeface="Calibri"/>
                <a:sym typeface="Calibri"/>
              </a:rPr>
              <a:t>Feminization</a:t>
            </a:r>
            <a:endParaRPr/>
          </a:p>
          <a:p>
            <a:pPr marL="742950" marR="0" lvl="1" indent="-144780" algn="l" rtl="0">
              <a:lnSpc>
                <a:spcPct val="90000"/>
              </a:lnSpc>
              <a:spcBef>
                <a:spcPts val="444"/>
              </a:spcBef>
              <a:spcAft>
                <a:spcPts val="0"/>
              </a:spcAft>
              <a:buClr>
                <a:srgbClr val="464646"/>
              </a:buClr>
              <a:buSzPts val="2220"/>
              <a:buFont typeface="Arial"/>
              <a:buNone/>
            </a:pPr>
            <a:endParaRPr sz="2220" b="0" i="0" u="none" strike="noStrike" cap="none">
              <a:solidFill>
                <a:srgbClr val="464646"/>
              </a:solidFill>
              <a:latin typeface="Calibri"/>
              <a:ea typeface="Calibri"/>
              <a:cs typeface="Calibri"/>
              <a:sym typeface="Calibri"/>
            </a:endParaRPr>
          </a:p>
          <a:p>
            <a:pPr marL="342900" marR="0" lvl="0" indent="-178435" algn="l" rtl="0">
              <a:lnSpc>
                <a:spcPct val="90000"/>
              </a:lnSpc>
              <a:spcBef>
                <a:spcPts val="518"/>
              </a:spcBef>
              <a:spcAft>
                <a:spcPts val="1600"/>
              </a:spcAft>
              <a:buClr>
                <a:srgbClr val="464646"/>
              </a:buClr>
              <a:buSzPts val="2590"/>
              <a:buFont typeface="Arial"/>
              <a:buNone/>
            </a:pPr>
            <a:endParaRPr sz="2590" b="0" i="0" u="none" strike="noStrike" cap="none">
              <a:solidFill>
                <a:srgbClr val="464646"/>
              </a:solidFill>
              <a:latin typeface="Calibri"/>
              <a:ea typeface="Calibri"/>
              <a:cs typeface="Calibri"/>
              <a:sym typeface="Calibri"/>
            </a:endParaRPr>
          </a:p>
        </p:txBody>
      </p:sp>
      <p:pic>
        <p:nvPicPr>
          <p:cNvPr id="323" name="Google Shape;323;p51" descr="pbde.jpg"/>
          <p:cNvPicPr preferRelativeResize="0">
            <a:picLocks noGrp="1"/>
          </p:cNvPicPr>
          <p:nvPr>
            <p:ph type="body" idx="2"/>
          </p:nvPr>
        </p:nvPicPr>
        <p:blipFill rotWithShape="1">
          <a:blip r:embed="rId3">
            <a:alphaModFix/>
          </a:blip>
          <a:srcRect l="-1135" r="-1135"/>
          <a:stretch/>
        </p:blipFill>
        <p:spPr>
          <a:xfrm>
            <a:off x="7150684" y="11919"/>
            <a:ext cx="1499100" cy="1473900"/>
          </a:xfrm>
          <a:prstGeom prst="rect">
            <a:avLst/>
          </a:prstGeom>
          <a:noFill/>
          <a:ln>
            <a:noFill/>
          </a:ln>
        </p:spPr>
      </p:pic>
      <p:pic>
        <p:nvPicPr>
          <p:cNvPr id="324" name="Google Shape;324;p51" descr="toys.jpg"/>
          <p:cNvPicPr preferRelativeResize="0"/>
          <p:nvPr/>
        </p:nvPicPr>
        <p:blipFill rotWithShape="1">
          <a:blip r:embed="rId4">
            <a:alphaModFix/>
          </a:blip>
          <a:srcRect/>
          <a:stretch/>
        </p:blipFill>
        <p:spPr>
          <a:xfrm>
            <a:off x="3200400" y="571500"/>
            <a:ext cx="3918900" cy="2057400"/>
          </a:xfrm>
          <a:prstGeom prst="rect">
            <a:avLst/>
          </a:prstGeom>
          <a:noFill/>
          <a:ln>
            <a:noFill/>
          </a:ln>
        </p:spPr>
      </p:pic>
      <p:pic>
        <p:nvPicPr>
          <p:cNvPr id="325" name="Google Shape;325;p51" descr="Route-of-entry-of-Endocrine-Disrupting-Chemicals.jpg"/>
          <p:cNvPicPr preferRelativeResize="0"/>
          <p:nvPr/>
        </p:nvPicPr>
        <p:blipFill rotWithShape="1">
          <a:blip r:embed="rId5">
            <a:alphaModFix/>
          </a:blip>
          <a:srcRect/>
          <a:stretch/>
        </p:blipFill>
        <p:spPr>
          <a:xfrm>
            <a:off x="3386025" y="3129500"/>
            <a:ext cx="5757900" cy="19833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52"/>
          <p:cNvPicPr preferRelativeResize="0"/>
          <p:nvPr/>
        </p:nvPicPr>
        <p:blipFill rotWithShape="1">
          <a:blip r:embed="rId3">
            <a:alphaModFix/>
          </a:blip>
          <a:srcRect/>
          <a:stretch/>
        </p:blipFill>
        <p:spPr>
          <a:xfrm>
            <a:off x="1257210" y="0"/>
            <a:ext cx="6686280" cy="516672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idx="4294967295"/>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1800" b="0" i="0" u="none" strike="noStrike" cap="none">
                <a:solidFill>
                  <a:schemeClr val="dk1"/>
                </a:solidFill>
                <a:latin typeface="Comic Sans MS"/>
                <a:ea typeface="Comic Sans MS"/>
                <a:cs typeface="Comic Sans MS"/>
                <a:sym typeface="Comic Sans MS"/>
              </a:rPr>
              <a:t>Sandhills, Nebraska</a:t>
            </a:r>
            <a:endParaRPr/>
          </a:p>
        </p:txBody>
      </p:sp>
      <p:sp>
        <p:nvSpPr>
          <p:cNvPr id="82" name="Google Shape;82;p17"/>
          <p:cNvSpPr txBox="1">
            <a:spLocks noGrp="1"/>
          </p:cNvSpPr>
          <p:nvPr>
            <p:ph type="body" idx="4294967295"/>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32000" marR="0" lvl="0" indent="-330400" algn="l" rtl="0">
              <a:lnSpc>
                <a:spcPct val="100000"/>
              </a:lnSpc>
              <a:spcBef>
                <a:spcPts val="0"/>
              </a:spcBef>
              <a:spcAft>
                <a:spcPts val="0"/>
              </a:spcAft>
              <a:buClr>
                <a:schemeClr val="dk2"/>
              </a:buClr>
              <a:buFont typeface="Noto Sans Symbols"/>
              <a:buNone/>
            </a:pPr>
            <a:endParaRPr sz="1400" b="0" i="0" u="none" strike="noStrike" cap="none">
              <a:solidFill>
                <a:srgbClr val="000000"/>
              </a:solidFill>
              <a:latin typeface="Arial"/>
              <a:ea typeface="Arial"/>
              <a:cs typeface="Arial"/>
              <a:sym typeface="Arial"/>
            </a:endParaRPr>
          </a:p>
        </p:txBody>
      </p:sp>
      <p:pic>
        <p:nvPicPr>
          <p:cNvPr id="83" name="Google Shape;83;p17"/>
          <p:cNvPicPr preferRelativeResize="0"/>
          <p:nvPr/>
        </p:nvPicPr>
        <p:blipFill rotWithShape="1">
          <a:blip r:embed="rId3">
            <a:alphaModFix/>
          </a:blip>
          <a:srcRect/>
          <a:stretch/>
        </p:blipFill>
        <p:spPr>
          <a:xfrm>
            <a:off x="1279620" y="1573020"/>
            <a:ext cx="2821500" cy="3284280"/>
          </a:xfrm>
          <a:prstGeom prst="rect">
            <a:avLst/>
          </a:prstGeom>
          <a:noFill/>
          <a:ln>
            <a:noFill/>
          </a:ln>
        </p:spPr>
      </p:pic>
      <p:pic>
        <p:nvPicPr>
          <p:cNvPr id="84" name="Google Shape;84;p17"/>
          <p:cNvPicPr preferRelativeResize="0"/>
          <p:nvPr/>
        </p:nvPicPr>
        <p:blipFill rotWithShape="1">
          <a:blip r:embed="rId4">
            <a:alphaModFix/>
          </a:blip>
          <a:srcRect/>
          <a:stretch/>
        </p:blipFill>
        <p:spPr>
          <a:xfrm>
            <a:off x="4071690" y="34831"/>
            <a:ext cx="3857490" cy="2571479"/>
          </a:xfrm>
          <a:prstGeom prst="rect">
            <a:avLst/>
          </a:prstGeom>
          <a:noFill/>
          <a:ln>
            <a:noFill/>
          </a:ln>
        </p:spPr>
      </p:pic>
      <p:pic>
        <p:nvPicPr>
          <p:cNvPr id="85" name="Google Shape;85;p17"/>
          <p:cNvPicPr preferRelativeResize="0"/>
          <p:nvPr/>
        </p:nvPicPr>
        <p:blipFill rotWithShape="1">
          <a:blip r:embed="rId5">
            <a:alphaModFix/>
          </a:blip>
          <a:srcRect/>
          <a:stretch/>
        </p:blipFill>
        <p:spPr>
          <a:xfrm>
            <a:off x="4429171" y="2731859"/>
            <a:ext cx="3571559" cy="2378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334"/>
        <p:cNvGrpSpPr/>
        <p:nvPr/>
      </p:nvGrpSpPr>
      <p:grpSpPr>
        <a:xfrm>
          <a:off x="0" y="0"/>
          <a:ext cx="0" cy="0"/>
          <a:chOff x="0" y="0"/>
          <a:chExt cx="0" cy="0"/>
        </a:xfrm>
      </p:grpSpPr>
      <p:sp>
        <p:nvSpPr>
          <p:cNvPr id="335" name="Google Shape;335;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 sz="2800" b="0" i="0" u="none" strike="noStrike" cap="none">
                <a:solidFill>
                  <a:schemeClr val="dk1"/>
                </a:solidFill>
                <a:latin typeface="Arial"/>
                <a:ea typeface="Arial"/>
                <a:cs typeface="Arial"/>
                <a:sym typeface="Arial"/>
              </a:rPr>
              <a:t>BPA Banned </a:t>
            </a:r>
            <a:endParaRPr/>
          </a:p>
        </p:txBody>
      </p:sp>
      <p:sp>
        <p:nvSpPr>
          <p:cNvPr id="336" name="Google Shape;336;p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Font typeface="Arial"/>
              <a:buNone/>
            </a:pPr>
            <a:r>
              <a:rPr lang="en" sz="1400" b="1" i="0" u="none" strike="noStrike" cap="none">
                <a:solidFill>
                  <a:srgbClr val="3C3C3C"/>
                </a:solidFill>
                <a:latin typeface="Times New Roman"/>
                <a:ea typeface="Times New Roman"/>
                <a:cs typeface="Times New Roman"/>
                <a:sym typeface="Times New Roman"/>
              </a:rPr>
              <a:t>1. BPA Feels the Heat </a:t>
            </a:r>
            <a:endParaRPr sz="1400"/>
          </a:p>
          <a:p>
            <a:pPr marL="0" marR="0" lvl="0" indent="0" algn="l" rtl="0">
              <a:lnSpc>
                <a:spcPct val="127173"/>
              </a:lnSpc>
              <a:spcBef>
                <a:spcPts val="1600"/>
              </a:spcBef>
              <a:spcAft>
                <a:spcPts val="0"/>
              </a:spcAft>
              <a:buClr>
                <a:schemeClr val="dk1"/>
              </a:buClr>
              <a:buFont typeface="Arial"/>
              <a:buNone/>
            </a:pPr>
            <a:r>
              <a:rPr lang="en" sz="1400" b="0" i="0" u="none" strike="noStrike" cap="none">
                <a:solidFill>
                  <a:srgbClr val="3C3C3C"/>
                </a:solidFill>
                <a:latin typeface="Times New Roman"/>
                <a:ea typeface="Times New Roman"/>
                <a:cs typeface="Times New Roman"/>
                <a:sym typeface="Times New Roman"/>
              </a:rPr>
              <a:t>Two months after trend-setting </a:t>
            </a:r>
            <a:r>
              <a:rPr lang="en" sz="1400" b="1" i="0" u="sng" strike="noStrike" cap="none">
                <a:solidFill>
                  <a:schemeClr val="hlink"/>
                </a:solidFill>
                <a:latin typeface="Times New Roman"/>
                <a:ea typeface="Times New Roman"/>
                <a:cs typeface="Times New Roman"/>
                <a:sym typeface="Times New Roman"/>
                <a:hlinkClick r:id="rId3"/>
              </a:rPr>
              <a:t>California banned the endocrine-disrupting chemical BPA in baby bottles and sippy cups</a:t>
            </a:r>
            <a:r>
              <a:rPr lang="en" sz="1400" b="0" i="0" u="none" strike="noStrike" cap="none">
                <a:solidFill>
                  <a:srgbClr val="3C3C3C"/>
                </a:solidFill>
                <a:latin typeface="Times New Roman"/>
                <a:ea typeface="Times New Roman"/>
                <a:cs typeface="Times New Roman"/>
                <a:sym typeface="Times New Roman"/>
              </a:rPr>
              <a:t> (as of 2013), the federal Food and Drug Administration agreed under the pressure of a law suit to decide whether to eliminate BPA in all food packaging. Meanwhile, the American Chemistry Council, a trade group that has fought fiercely against the California bill and other legislative curbs on BPA, appeared to throw in the towel, at least part way, as it </a:t>
            </a:r>
            <a:r>
              <a:rPr lang="en" sz="1400" b="1" i="0" u="sng" strike="noStrike" cap="none">
                <a:solidFill>
                  <a:schemeClr val="hlink"/>
                </a:solidFill>
                <a:latin typeface="Times New Roman"/>
                <a:ea typeface="Times New Roman"/>
                <a:cs typeface="Times New Roman"/>
                <a:sym typeface="Times New Roman"/>
                <a:hlinkClick r:id="rId3"/>
              </a:rPr>
              <a:t>petitioned the U.S. Food and Drug Administration to "clarify for consumers</a:t>
            </a:r>
            <a:r>
              <a:rPr lang="en" sz="1400" b="0" i="0" u="none" strike="noStrike" cap="none">
                <a:solidFill>
                  <a:srgbClr val="3C3C3C"/>
                </a:solidFill>
                <a:latin typeface="Times New Roman"/>
                <a:ea typeface="Times New Roman"/>
                <a:cs typeface="Times New Roman"/>
                <a:sym typeface="Times New Roman"/>
              </a:rPr>
              <a:t>" that it no longer uses the chemical in children's food containers.</a:t>
            </a:r>
            <a:endParaRPr sz="1400"/>
          </a:p>
          <a:p>
            <a:pPr marL="0" marR="0" lvl="0" indent="0" algn="l" rtl="0">
              <a:lnSpc>
                <a:spcPct val="115000"/>
              </a:lnSpc>
              <a:spcBef>
                <a:spcPts val="0"/>
              </a:spcBef>
              <a:spcAft>
                <a:spcPts val="0"/>
              </a:spcAft>
              <a:buClr>
                <a:schemeClr val="dk2"/>
              </a:buClr>
              <a:buFont typeface="Arial"/>
              <a:buNone/>
            </a:pPr>
            <a:endParaRPr sz="1400" b="0" i="0" u="none" strike="noStrike" cap="none">
              <a:solidFill>
                <a:schemeClr val="dk2"/>
              </a:solidFill>
              <a:latin typeface="Arial"/>
              <a:ea typeface="Arial"/>
              <a:cs typeface="Arial"/>
              <a:sym typeface="Arial"/>
            </a:endParaRPr>
          </a:p>
        </p:txBody>
      </p:sp>
    </p:spTree>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340"/>
        <p:cNvGrpSpPr/>
        <p:nvPr/>
      </p:nvGrpSpPr>
      <p:grpSpPr>
        <a:xfrm>
          <a:off x="0" y="0"/>
          <a:ext cx="0" cy="0"/>
          <a:chOff x="0" y="0"/>
          <a:chExt cx="0" cy="0"/>
        </a:xfrm>
      </p:grpSpPr>
      <p:sp>
        <p:nvSpPr>
          <p:cNvPr id="341" name="Google Shape;341;p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 sz="1800" b="1" i="0" u="none" strike="noStrike" cap="none">
                <a:solidFill>
                  <a:srgbClr val="000000"/>
                </a:solidFill>
                <a:latin typeface="Arial"/>
                <a:ea typeface="Arial"/>
                <a:cs typeface="Arial"/>
                <a:sym typeface="Arial"/>
              </a:rPr>
              <a:t>West Nile Outbreak</a:t>
            </a:r>
            <a:endParaRPr/>
          </a:p>
        </p:txBody>
      </p:sp>
      <p:sp>
        <p:nvSpPr>
          <p:cNvPr id="342" name="Google Shape;342;p5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 b="0" i="0" u="none" strike="noStrike" cap="none">
                <a:solidFill>
                  <a:srgbClr val="6E6E6E"/>
                </a:solidFill>
                <a:latin typeface="Arial"/>
                <a:ea typeface="Arial"/>
                <a:cs typeface="Arial"/>
                <a:sym typeface="Arial"/>
              </a:rPr>
              <a:t>The U.S. experienced one of its worst </a:t>
            </a:r>
            <a:r>
              <a:rPr lang="en" b="0" i="0" u="sng" strike="noStrike" cap="none">
                <a:solidFill>
                  <a:schemeClr val="hlink"/>
                </a:solidFill>
                <a:latin typeface="Arial"/>
                <a:ea typeface="Arial"/>
                <a:cs typeface="Arial"/>
                <a:sym typeface="Arial"/>
                <a:hlinkClick r:id="rId3"/>
              </a:rPr>
              <a:t>West Nile virus outbreaks</a:t>
            </a:r>
            <a:r>
              <a:rPr lang="en" b="0" i="0" u="none" strike="noStrike" cap="none">
                <a:solidFill>
                  <a:srgbClr val="6E6E6E"/>
                </a:solidFill>
                <a:latin typeface="Arial"/>
                <a:ea typeface="Arial"/>
                <a:cs typeface="Arial"/>
                <a:sym typeface="Arial"/>
              </a:rPr>
              <a:t> ever, thanks in part to weather conditions. </a:t>
            </a:r>
            <a:r>
              <a:rPr lang="en" b="0" i="0" u="sng" strike="noStrike" cap="none">
                <a:solidFill>
                  <a:schemeClr val="hlink"/>
                </a:solidFill>
                <a:latin typeface="Arial"/>
                <a:ea typeface="Arial"/>
                <a:cs typeface="Arial"/>
                <a:sym typeface="Arial"/>
                <a:hlinkClick r:id="rId4"/>
              </a:rPr>
              <a:t>The aerial spraying of pesticides</a:t>
            </a:r>
            <a:r>
              <a:rPr lang="en" b="0" i="0" u="none" strike="noStrike" cap="none">
                <a:solidFill>
                  <a:srgbClr val="6E6E6E"/>
                </a:solidFill>
                <a:latin typeface="Arial"/>
                <a:ea typeface="Arial"/>
                <a:cs typeface="Arial"/>
                <a:sym typeface="Arial"/>
              </a:rPr>
              <a:t> to battle disease-carrying mosquitoes faced opposition from some residents and scientists who argued it's ineffective and potentially dangerous. As one concerned activist told HuffPost's Lynne Peeples, "How many times have they told us something was safe and then 10 years later it comes out that it's not safe?"</a:t>
            </a:r>
            <a:endParaRPr/>
          </a:p>
        </p:txBody>
      </p:sp>
    </p:spTree>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5"/>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sz="2800" b="0" i="0" u="none" strike="noStrike" cap="none">
                <a:solidFill>
                  <a:schemeClr val="lt1"/>
                </a:solidFill>
                <a:latin typeface="Calibri"/>
                <a:ea typeface="Calibri"/>
                <a:cs typeface="Calibri"/>
                <a:sym typeface="Calibri"/>
              </a:rPr>
              <a:t>Mitigations for climate change</a:t>
            </a:r>
            <a:endParaRPr sz="2800" b="0" i="0" u="none" strike="noStrike" cap="none">
              <a:solidFill>
                <a:schemeClr val="lt1"/>
              </a:solidFill>
              <a:latin typeface="Calibri"/>
              <a:ea typeface="Calibri"/>
              <a:cs typeface="Calibri"/>
              <a:sym typeface="Calibri"/>
            </a:endParaRPr>
          </a:p>
        </p:txBody>
      </p:sp>
      <p:sp>
        <p:nvSpPr>
          <p:cNvPr id="348" name="Google Shape;348;p55"/>
          <p:cNvSpPr txBox="1">
            <a:spLocks noGrp="1"/>
          </p:cNvSpPr>
          <p:nvPr>
            <p:ph type="body" idx="1"/>
          </p:nvPr>
        </p:nvSpPr>
        <p:spPr>
          <a:xfrm>
            <a:off x="0" y="685800"/>
            <a:ext cx="5486400" cy="35502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Reforestation (and afforestation) </a:t>
            </a:r>
            <a:endParaRPr sz="2800" b="0" i="0" u="none" strike="noStrike" cap="none">
              <a:solidFill>
                <a:srgbClr val="464646"/>
              </a:solidFill>
              <a:latin typeface="Calibri"/>
              <a:ea typeface="Calibri"/>
              <a:cs typeface="Calibri"/>
              <a:sym typeface="Calibri"/>
            </a:endParaRPr>
          </a:p>
          <a:p>
            <a:pPr marL="342900" marR="0" lvl="0" indent="-342900" algn="l" rtl="0">
              <a:spcBef>
                <a:spcPts val="56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Carbon offsets</a:t>
            </a:r>
            <a:endParaRPr/>
          </a:p>
          <a:p>
            <a:pPr marL="342900" marR="0" lvl="0" indent="-342900" algn="l" rtl="0">
              <a:spcBef>
                <a:spcPts val="56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Cap and trade</a:t>
            </a:r>
            <a:endParaRPr sz="2800" b="0" i="0" u="none" strike="noStrike" cap="none">
              <a:solidFill>
                <a:srgbClr val="464646"/>
              </a:solidFill>
              <a:latin typeface="Calibri"/>
              <a:ea typeface="Calibri"/>
              <a:cs typeface="Calibri"/>
              <a:sym typeface="Calibri"/>
            </a:endParaRPr>
          </a:p>
          <a:p>
            <a:pPr marL="342900" marR="0" lvl="0" indent="-342900" algn="l" rtl="0">
              <a:spcBef>
                <a:spcPts val="560"/>
              </a:spcBef>
              <a:spcAft>
                <a:spcPts val="160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CCS</a:t>
            </a:r>
            <a:endParaRPr sz="2800" b="0" i="0" u="none" strike="noStrike" cap="none">
              <a:solidFill>
                <a:srgbClr val="464646"/>
              </a:solidFill>
              <a:latin typeface="Calibri"/>
              <a:ea typeface="Calibri"/>
              <a:cs typeface="Calibri"/>
              <a:sym typeface="Calibri"/>
            </a:endParaRPr>
          </a:p>
        </p:txBody>
      </p:sp>
      <p:pic>
        <p:nvPicPr>
          <p:cNvPr id="349" name="Google Shape;349;p55" descr="aff.jpg"/>
          <p:cNvPicPr preferRelativeResize="0">
            <a:picLocks noGrp="1"/>
          </p:cNvPicPr>
          <p:nvPr>
            <p:ph type="body" idx="2"/>
          </p:nvPr>
        </p:nvPicPr>
        <p:blipFill rotWithShape="1">
          <a:blip r:embed="rId3">
            <a:alphaModFix/>
          </a:blip>
          <a:srcRect t="-75018" b="-75043"/>
          <a:stretch/>
        </p:blipFill>
        <p:spPr>
          <a:xfrm>
            <a:off x="5122061" y="228600"/>
            <a:ext cx="3029100" cy="2978700"/>
          </a:xfrm>
          <a:prstGeom prst="rect">
            <a:avLst/>
          </a:prstGeom>
          <a:noFill/>
          <a:ln>
            <a:noFill/>
          </a:ln>
        </p:spPr>
      </p:pic>
      <p:pic>
        <p:nvPicPr>
          <p:cNvPr id="350" name="Google Shape;350;p55" descr="CO2works.jpg"/>
          <p:cNvPicPr preferRelativeResize="0"/>
          <p:nvPr/>
        </p:nvPicPr>
        <p:blipFill rotWithShape="1">
          <a:blip r:embed="rId4">
            <a:alphaModFix/>
          </a:blip>
          <a:srcRect/>
          <a:stretch/>
        </p:blipFill>
        <p:spPr>
          <a:xfrm>
            <a:off x="4800600" y="2868030"/>
            <a:ext cx="4327800" cy="2209200"/>
          </a:xfrm>
          <a:prstGeom prst="rect">
            <a:avLst/>
          </a:prstGeom>
          <a:noFill/>
          <a:ln>
            <a:noFill/>
          </a:ln>
        </p:spPr>
      </p:pic>
      <p:pic>
        <p:nvPicPr>
          <p:cNvPr id="351" name="Google Shape;351;p55" descr="Cap and Trade Mechanism.jpg"/>
          <p:cNvPicPr preferRelativeResize="0"/>
          <p:nvPr/>
        </p:nvPicPr>
        <p:blipFill rotWithShape="1">
          <a:blip r:embed="rId5">
            <a:alphaModFix/>
          </a:blip>
          <a:srcRect/>
          <a:stretch/>
        </p:blipFill>
        <p:spPr>
          <a:xfrm>
            <a:off x="-12950" y="3137700"/>
            <a:ext cx="4491300" cy="1904100"/>
          </a:xfrm>
          <a:prstGeom prst="rect">
            <a:avLst/>
          </a:prstGeom>
          <a:noFill/>
          <a:ln>
            <a:noFill/>
          </a:ln>
        </p:spPr>
      </p:pic>
      <p:pic>
        <p:nvPicPr>
          <p:cNvPr id="352" name="Google Shape;352;p55" descr="CO2-Diagram.jpg"/>
          <p:cNvPicPr preferRelativeResize="0"/>
          <p:nvPr/>
        </p:nvPicPr>
        <p:blipFill rotWithShape="1">
          <a:blip r:embed="rId6">
            <a:alphaModFix/>
          </a:blip>
          <a:srcRect/>
          <a:stretch/>
        </p:blipFill>
        <p:spPr>
          <a:xfrm>
            <a:off x="2791700" y="1197000"/>
            <a:ext cx="2392500" cy="19041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6"/>
          <p:cNvSpPr txBox="1">
            <a:spLocks noGrp="1"/>
          </p:cNvSpPr>
          <p:nvPr>
            <p:ph type="title"/>
          </p:nvPr>
        </p:nvSpPr>
        <p:spPr>
          <a:xfrm>
            <a:off x="380999" y="1"/>
            <a:ext cx="7068000" cy="62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Ocean Acidification </a:t>
            </a:r>
            <a:endParaRPr/>
          </a:p>
        </p:txBody>
      </p:sp>
      <p:sp>
        <p:nvSpPr>
          <p:cNvPr id="358" name="Google Shape;358;p56"/>
          <p:cNvSpPr txBox="1">
            <a:spLocks noGrp="1"/>
          </p:cNvSpPr>
          <p:nvPr>
            <p:ph type="body" idx="1"/>
          </p:nvPr>
        </p:nvSpPr>
        <p:spPr>
          <a:xfrm>
            <a:off x="412175" y="734801"/>
            <a:ext cx="4038600" cy="2978700"/>
          </a:xfrm>
          <a:prstGeom prst="rect">
            <a:avLst/>
          </a:prstGeom>
        </p:spPr>
        <p:txBody>
          <a:bodyPr spcFirstLastPara="1" wrap="square" lIns="91425" tIns="91425" rIns="91425" bIns="91425" anchor="t" anchorCtr="0">
            <a:noAutofit/>
          </a:bodyPr>
          <a:lstStyle/>
          <a:p>
            <a:pPr marL="342900" lvl="0" indent="-254000" algn="l" rtl="0">
              <a:spcBef>
                <a:spcPts val="0"/>
              </a:spcBef>
              <a:spcAft>
                <a:spcPts val="0"/>
              </a:spcAft>
              <a:buClr>
                <a:srgbClr val="000000"/>
              </a:buClr>
              <a:buSzPts val="1800"/>
              <a:buChar char="•"/>
            </a:pPr>
            <a:r>
              <a:rPr lang="en" sz="1800" b="1">
                <a:solidFill>
                  <a:srgbClr val="000000"/>
                </a:solidFill>
              </a:rPr>
              <a:t>Ocean acidification</a:t>
            </a:r>
            <a:r>
              <a:rPr lang="en" sz="1800">
                <a:solidFill>
                  <a:srgbClr val="000000"/>
                </a:solidFill>
              </a:rPr>
              <a:t> is the ongoing decrease in the pH of the Earth's </a:t>
            </a:r>
            <a:r>
              <a:rPr lang="en" sz="1800" b="1">
                <a:solidFill>
                  <a:srgbClr val="000000"/>
                </a:solidFill>
              </a:rPr>
              <a:t>oceans</a:t>
            </a:r>
            <a:r>
              <a:rPr lang="en" sz="1800">
                <a:solidFill>
                  <a:srgbClr val="000000"/>
                </a:solidFill>
              </a:rPr>
              <a:t>, caused by the uptake of carbon dioxide (CO</a:t>
            </a:r>
            <a:r>
              <a:rPr lang="en" sz="1800" baseline="-25000">
                <a:solidFill>
                  <a:srgbClr val="000000"/>
                </a:solidFill>
              </a:rPr>
              <a:t>2</a:t>
            </a:r>
            <a:r>
              <a:rPr lang="en" sz="1800">
                <a:solidFill>
                  <a:srgbClr val="000000"/>
                </a:solidFill>
              </a:rPr>
              <a:t>) from the atmosphere. An estimated 30–40% of the carbon dioxide from human activity released into the atmosphere dissolves into </a:t>
            </a:r>
            <a:r>
              <a:rPr lang="en" sz="1800" b="1">
                <a:solidFill>
                  <a:srgbClr val="000000"/>
                </a:solidFill>
              </a:rPr>
              <a:t>oceans</a:t>
            </a:r>
            <a:r>
              <a:rPr lang="en" sz="1800">
                <a:solidFill>
                  <a:srgbClr val="000000"/>
                </a:solidFill>
              </a:rPr>
              <a:t>, rivers and lakes.</a:t>
            </a:r>
            <a:endParaRPr sz="1800">
              <a:solidFill>
                <a:srgbClr val="000000"/>
              </a:solidFill>
            </a:endParaRPr>
          </a:p>
          <a:p>
            <a:pPr marL="342900" lvl="0" indent="-254000" algn="l" rtl="0">
              <a:spcBef>
                <a:spcPts val="1600"/>
              </a:spcBef>
              <a:spcAft>
                <a:spcPts val="0"/>
              </a:spcAft>
              <a:buClr>
                <a:srgbClr val="000000"/>
              </a:buClr>
              <a:buSzPts val="1800"/>
              <a:buChar char="•"/>
            </a:pPr>
            <a:r>
              <a:rPr lang="en" sz="1800">
                <a:solidFill>
                  <a:srgbClr val="000000"/>
                </a:solidFill>
              </a:rPr>
              <a:t>Heavily impacts coral and other shell organisms </a:t>
            </a:r>
            <a:endParaRPr sz="1800">
              <a:solidFill>
                <a:srgbClr val="000000"/>
              </a:solidFill>
            </a:endParaRPr>
          </a:p>
          <a:p>
            <a:pPr marL="342900" lvl="0" indent="-165100" algn="l" rtl="0">
              <a:spcBef>
                <a:spcPts val="1600"/>
              </a:spcBef>
              <a:spcAft>
                <a:spcPts val="1600"/>
              </a:spcAft>
              <a:buNone/>
            </a:pPr>
            <a:endParaRPr sz="1800"/>
          </a:p>
        </p:txBody>
      </p:sp>
      <p:sp>
        <p:nvSpPr>
          <p:cNvPr id="359" name="Google Shape;359;p56"/>
          <p:cNvSpPr txBox="1">
            <a:spLocks noGrp="1"/>
          </p:cNvSpPr>
          <p:nvPr>
            <p:ph type="body" idx="2"/>
          </p:nvPr>
        </p:nvSpPr>
        <p:spPr>
          <a:xfrm>
            <a:off x="4648200" y="1257300"/>
            <a:ext cx="4038600" cy="2978700"/>
          </a:xfrm>
          <a:prstGeom prst="rect">
            <a:avLst/>
          </a:prstGeom>
        </p:spPr>
        <p:txBody>
          <a:bodyPr spcFirstLastPara="1" wrap="square" lIns="91425" tIns="91425" rIns="91425" bIns="91425" anchor="t" anchorCtr="0">
            <a:noAutofit/>
          </a:bodyPr>
          <a:lstStyle/>
          <a:p>
            <a:pPr marL="342900" lvl="0" indent="-165100" algn="l" rtl="0">
              <a:spcBef>
                <a:spcPts val="560"/>
              </a:spcBef>
              <a:spcAft>
                <a:spcPts val="1600"/>
              </a:spcAft>
              <a:buNone/>
            </a:pPr>
            <a:endParaRPr/>
          </a:p>
        </p:txBody>
      </p:sp>
      <p:pic>
        <p:nvPicPr>
          <p:cNvPr id="360" name="Google Shape;360;p56"/>
          <p:cNvPicPr preferRelativeResize="0"/>
          <p:nvPr/>
        </p:nvPicPr>
        <p:blipFill rotWithShape="1">
          <a:blip r:embed="rId3">
            <a:alphaModFix/>
          </a:blip>
          <a:srcRect/>
          <a:stretch/>
        </p:blipFill>
        <p:spPr>
          <a:xfrm>
            <a:off x="4450775" y="1133900"/>
            <a:ext cx="4556700" cy="2848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7"/>
          <p:cNvSpPr txBox="1">
            <a:spLocks noGrp="1"/>
          </p:cNvSpPr>
          <p:nvPr>
            <p:ph type="title" idx="4294967295"/>
          </p:nvPr>
        </p:nvSpPr>
        <p:spPr>
          <a:xfrm>
            <a:off x="311700" y="445025"/>
            <a:ext cx="8520600" cy="57270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3000" b="0" i="0" u="none" strike="noStrike" cap="none">
                <a:solidFill>
                  <a:schemeClr val="dk1"/>
                </a:solidFill>
                <a:latin typeface="Arial"/>
                <a:ea typeface="Arial"/>
                <a:cs typeface="Arial"/>
                <a:sym typeface="Arial"/>
              </a:rPr>
              <a:t>Consequences of Climate Change</a:t>
            </a:r>
            <a:endParaRPr/>
          </a:p>
        </p:txBody>
      </p:sp>
      <p:sp>
        <p:nvSpPr>
          <p:cNvPr id="366" name="Google Shape;366;p57"/>
          <p:cNvSpPr txBox="1">
            <a:spLocks noGrp="1"/>
          </p:cNvSpPr>
          <p:nvPr>
            <p:ph type="body" idx="4294967295"/>
          </p:nvPr>
        </p:nvSpPr>
        <p:spPr>
          <a:xfrm>
            <a:off x="311700" y="1152475"/>
            <a:ext cx="8520600" cy="341640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chemeClr val="dk2"/>
              </a:buClr>
              <a:buFont typeface="Noto Sans Symbols"/>
              <a:buNone/>
            </a:pPr>
            <a:r>
              <a:rPr lang="en" sz="1500" b="0" i="0" u="none" strike="noStrike" cap="none">
                <a:solidFill>
                  <a:srgbClr val="000000"/>
                </a:solidFill>
                <a:latin typeface="Arial"/>
                <a:ea typeface="Arial"/>
                <a:cs typeface="Arial"/>
                <a:sym typeface="Arial"/>
              </a:rPr>
              <a:t>Effect</a:t>
            </a:r>
            <a:endParaRPr/>
          </a:p>
        </p:txBody>
      </p:sp>
      <p:sp>
        <p:nvSpPr>
          <p:cNvPr id="367" name="Google Shape;367;p57"/>
          <p:cNvSpPr txBox="1">
            <a:spLocks noGrp="1"/>
          </p:cNvSpPr>
          <p:nvPr>
            <p:ph type="body" idx="4294967295"/>
          </p:nvPr>
        </p:nvSpPr>
        <p:spPr>
          <a:xfrm>
            <a:off x="375775" y="1605625"/>
            <a:ext cx="3966000" cy="313080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Receding polar ice</a:t>
            </a:r>
            <a:r>
              <a:rPr lang="en">
                <a:solidFill>
                  <a:srgbClr val="000000"/>
                </a:solidFill>
              </a:rPr>
              <a:t> </a:t>
            </a:r>
            <a:r>
              <a:rPr lang="en" sz="1800" b="0" i="0" u="none" strike="noStrike" cap="none">
                <a:solidFill>
                  <a:srgbClr val="000000"/>
                </a:solidFill>
                <a:latin typeface="Arial"/>
                <a:ea typeface="Arial"/>
                <a:cs typeface="Arial"/>
                <a:sym typeface="Arial"/>
              </a:rPr>
              <a:t>caps</a:t>
            </a:r>
            <a:endParaRPr/>
          </a:p>
          <a:p>
            <a:pPr marL="137160" marR="0" lvl="0" indent="-48260" algn="l" rtl="0">
              <a:lnSpc>
                <a:spcPct val="100000"/>
              </a:lnSpc>
              <a:spcBef>
                <a:spcPts val="359"/>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a:p>
            <a:pPr marL="137160" marR="0" lvl="0" indent="-48260" algn="l" rtl="0">
              <a:lnSpc>
                <a:spcPct val="100000"/>
              </a:lnSpc>
              <a:spcBef>
                <a:spcPts val="359"/>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Melting of permafrost</a:t>
            </a:r>
            <a:endParaRPr/>
          </a:p>
          <a:p>
            <a:pPr marL="0" marR="0" lvl="0" indent="0" algn="l" rtl="0">
              <a:lnSpc>
                <a:spcPct val="100000"/>
              </a:lnSpc>
              <a:spcBef>
                <a:spcPts val="359"/>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359"/>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Changes atmospheric energy balance – why?</a:t>
            </a:r>
            <a:endParaRPr/>
          </a:p>
        </p:txBody>
      </p:sp>
      <p:sp>
        <p:nvSpPr>
          <p:cNvPr id="368" name="Google Shape;368;p57"/>
          <p:cNvSpPr txBox="1">
            <a:spLocks noGrp="1"/>
          </p:cNvSpPr>
          <p:nvPr>
            <p:ph type="body" idx="4294967295"/>
          </p:nvPr>
        </p:nvSpPr>
        <p:spPr>
          <a:xfrm>
            <a:off x="4975934" y="1126114"/>
            <a:ext cx="2948700" cy="479400"/>
          </a:xfrm>
          <a:prstGeom prst="rect">
            <a:avLst/>
          </a:prstGeom>
          <a:noFill/>
          <a:ln>
            <a:noFill/>
          </a:ln>
        </p:spPr>
        <p:txBody>
          <a:bodyPr spcFirstLastPara="1" wrap="square" lIns="91425" tIns="34275" rIns="91425" bIns="34275" anchor="t" anchorCtr="0">
            <a:noAutofit/>
          </a:bodyPr>
          <a:lstStyle/>
          <a:p>
            <a:pPr marL="0" marR="0" lvl="0" indent="0" algn="ctr" rtl="0">
              <a:lnSpc>
                <a:spcPct val="100000"/>
              </a:lnSpc>
              <a:spcBef>
                <a:spcPts val="0"/>
              </a:spcBef>
              <a:spcAft>
                <a:spcPts val="0"/>
              </a:spcAft>
              <a:buClr>
                <a:schemeClr val="dk2"/>
              </a:buClr>
              <a:buFont typeface="Noto Sans Symbols"/>
              <a:buNone/>
            </a:pPr>
            <a:r>
              <a:rPr lang="en" sz="1500" b="0" i="0" u="none" strike="noStrike" cap="none">
                <a:solidFill>
                  <a:srgbClr val="000000"/>
                </a:solidFill>
                <a:latin typeface="Arial"/>
                <a:ea typeface="Arial"/>
                <a:cs typeface="Arial"/>
                <a:sym typeface="Arial"/>
              </a:rPr>
              <a:t>Environmental Consequences</a:t>
            </a:r>
            <a:endParaRPr/>
          </a:p>
        </p:txBody>
      </p:sp>
      <p:sp>
        <p:nvSpPr>
          <p:cNvPr id="369" name="Google Shape;369;p57"/>
          <p:cNvSpPr txBox="1">
            <a:spLocks noGrp="1"/>
          </p:cNvSpPr>
          <p:nvPr>
            <p:ph type="body" idx="4294967295"/>
          </p:nvPr>
        </p:nvSpPr>
        <p:spPr>
          <a:xfrm>
            <a:off x="4975925" y="1605625"/>
            <a:ext cx="3856500" cy="313080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Sea level rise (although due primarily to thermal expansion)</a:t>
            </a:r>
            <a:endParaRPr/>
          </a:p>
          <a:p>
            <a:pPr marL="0" marR="0" lvl="0" indent="0" algn="l" rtl="0">
              <a:lnSpc>
                <a:spcPct val="100000"/>
              </a:lnSpc>
              <a:spcBef>
                <a:spcPts val="0"/>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Messes up transportation routes</a:t>
            </a:r>
            <a:endParaRPr/>
          </a:p>
          <a:p>
            <a:pPr marL="0" marR="0" lvl="0" indent="0" algn="l" rtl="0">
              <a:lnSpc>
                <a:spcPct val="10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Releases methane – potent greenhouse gas</a:t>
            </a:r>
            <a:endParaRPr/>
          </a:p>
          <a:p>
            <a:pPr marL="0" marR="0" lvl="0" indent="0" algn="l" rtl="0">
              <a:lnSpc>
                <a:spcPct val="100000"/>
              </a:lnSpc>
              <a:spcBef>
                <a:spcPts val="359"/>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Altered climates in various places around the globe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9">
                                            <p:txEl>
                                              <p:pRg st="0" end="0"/>
                                            </p:txEl>
                                          </p:spTgt>
                                        </p:tgtEl>
                                        <p:attrNameLst>
                                          <p:attrName>style.visibility</p:attrName>
                                        </p:attrNameLst>
                                      </p:cBhvr>
                                      <p:to>
                                        <p:strVal val="visible"/>
                                      </p:to>
                                    </p:set>
                                    <p:animEffect transition="in" filter="fade">
                                      <p:cBhvr>
                                        <p:cTn id="7" dur="1"/>
                                        <p:tgtEl>
                                          <p:spTgt spid="3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9">
                                            <p:txEl>
                                              <p:pRg st="1" end="1"/>
                                            </p:txEl>
                                          </p:spTgt>
                                        </p:tgtEl>
                                        <p:attrNameLst>
                                          <p:attrName>style.visibility</p:attrName>
                                        </p:attrNameLst>
                                      </p:cBhvr>
                                      <p:to>
                                        <p:strVal val="visible"/>
                                      </p:to>
                                    </p:set>
                                    <p:animEffect transition="in" filter="fade">
                                      <p:cBhvr>
                                        <p:cTn id="12" dur="1"/>
                                        <p:tgtEl>
                                          <p:spTgt spid="3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9">
                                            <p:txEl>
                                              <p:pRg st="2" end="2"/>
                                            </p:txEl>
                                          </p:spTgt>
                                        </p:tgtEl>
                                        <p:attrNameLst>
                                          <p:attrName>style.visibility</p:attrName>
                                        </p:attrNameLst>
                                      </p:cBhvr>
                                      <p:to>
                                        <p:strVal val="visible"/>
                                      </p:to>
                                    </p:set>
                                    <p:animEffect transition="in" filter="fade">
                                      <p:cBhvr>
                                        <p:cTn id="17" dur="1"/>
                                        <p:tgtEl>
                                          <p:spTgt spid="3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9">
                                            <p:txEl>
                                              <p:pRg st="3" end="3"/>
                                            </p:txEl>
                                          </p:spTgt>
                                        </p:tgtEl>
                                        <p:attrNameLst>
                                          <p:attrName>style.visibility</p:attrName>
                                        </p:attrNameLst>
                                      </p:cBhvr>
                                      <p:to>
                                        <p:strVal val="visible"/>
                                      </p:to>
                                    </p:set>
                                    <p:animEffect transition="in" filter="fade">
                                      <p:cBhvr>
                                        <p:cTn id="22" dur="1"/>
                                        <p:tgtEl>
                                          <p:spTgt spid="36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9">
                                            <p:txEl>
                                              <p:pRg st="4" end="4"/>
                                            </p:txEl>
                                          </p:spTgt>
                                        </p:tgtEl>
                                        <p:attrNameLst>
                                          <p:attrName>style.visibility</p:attrName>
                                        </p:attrNameLst>
                                      </p:cBhvr>
                                      <p:to>
                                        <p:strVal val="visible"/>
                                      </p:to>
                                    </p:set>
                                    <p:animEffect transition="in" filter="fade">
                                      <p:cBhvr>
                                        <p:cTn id="27" dur="1"/>
                                        <p:tgtEl>
                                          <p:spTgt spid="36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9">
                                            <p:txEl>
                                              <p:pRg st="5" end="5"/>
                                            </p:txEl>
                                          </p:spTgt>
                                        </p:tgtEl>
                                        <p:attrNameLst>
                                          <p:attrName>style.visibility</p:attrName>
                                        </p:attrNameLst>
                                      </p:cBhvr>
                                      <p:to>
                                        <p:strVal val="visible"/>
                                      </p:to>
                                    </p:set>
                                    <p:animEffect transition="in" filter="fade">
                                      <p:cBhvr>
                                        <p:cTn id="32" dur="1"/>
                                        <p:tgtEl>
                                          <p:spTgt spid="36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8"/>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a:t>Drought </a:t>
            </a:r>
            <a:endParaRPr sz="2800" b="0" i="0" u="none" strike="noStrike" cap="none">
              <a:solidFill>
                <a:schemeClr val="lt1"/>
              </a:solidFill>
              <a:latin typeface="Calibri"/>
              <a:ea typeface="Calibri"/>
              <a:cs typeface="Calibri"/>
              <a:sym typeface="Calibri"/>
            </a:endParaRPr>
          </a:p>
        </p:txBody>
      </p:sp>
      <p:sp>
        <p:nvSpPr>
          <p:cNvPr id="375" name="Google Shape;375;p58"/>
          <p:cNvSpPr txBox="1">
            <a:spLocks noGrp="1"/>
          </p:cNvSpPr>
          <p:nvPr>
            <p:ph type="body" idx="1"/>
          </p:nvPr>
        </p:nvSpPr>
        <p:spPr>
          <a:xfrm>
            <a:off x="152400" y="914400"/>
            <a:ext cx="4343400" cy="3886200"/>
          </a:xfrm>
          <a:prstGeom prst="rect">
            <a:avLst/>
          </a:prstGeom>
          <a:noFill/>
          <a:ln>
            <a:noFill/>
          </a:ln>
        </p:spPr>
        <p:txBody>
          <a:bodyPr spcFirstLastPara="1" wrap="square" lIns="91425" tIns="45700" rIns="91425" bIns="45700" anchor="t" anchorCtr="0">
            <a:noAutofit/>
          </a:bodyPr>
          <a:lstStyle/>
          <a:p>
            <a:pPr marL="342900" marR="0" lvl="0" indent="-279400" algn="l" rtl="0">
              <a:lnSpc>
                <a:spcPct val="100000"/>
              </a:lnSpc>
              <a:spcBef>
                <a:spcPts val="0"/>
              </a:spcBef>
              <a:spcAft>
                <a:spcPts val="0"/>
              </a:spcAft>
              <a:buClr>
                <a:srgbClr val="464646"/>
              </a:buClr>
              <a:buSzPts val="1800"/>
              <a:buFont typeface="Arial"/>
              <a:buChar char="•"/>
            </a:pPr>
            <a:r>
              <a:rPr lang="en" sz="1800"/>
              <a:t>Areas facing increasing drought due to climate change and excessive human consumption for agriculture. </a:t>
            </a:r>
            <a:endParaRPr sz="1800"/>
          </a:p>
          <a:p>
            <a:pPr marL="742950" marR="0" lvl="1" indent="-247650" algn="l" rtl="0">
              <a:lnSpc>
                <a:spcPct val="100000"/>
              </a:lnSpc>
              <a:spcBef>
                <a:spcPts val="0"/>
              </a:spcBef>
              <a:spcAft>
                <a:spcPts val="0"/>
              </a:spcAft>
              <a:buClr>
                <a:srgbClr val="464646"/>
              </a:buClr>
              <a:buSzPts val="1800"/>
              <a:buFont typeface="Arial"/>
              <a:buChar char="–"/>
            </a:pPr>
            <a:r>
              <a:rPr lang="en" sz="1800"/>
              <a:t>Texas and California are good case studies </a:t>
            </a:r>
            <a:endParaRPr sz="1800"/>
          </a:p>
          <a:p>
            <a:pPr marL="342900" marR="0" lvl="0" indent="-279400" algn="l" rtl="0">
              <a:lnSpc>
                <a:spcPct val="100000"/>
              </a:lnSpc>
              <a:spcBef>
                <a:spcPts val="0"/>
              </a:spcBef>
              <a:spcAft>
                <a:spcPts val="0"/>
              </a:spcAft>
              <a:buClr>
                <a:srgbClr val="464646"/>
              </a:buClr>
              <a:buSzPts val="1800"/>
              <a:buFont typeface="Arial"/>
              <a:buChar char="•"/>
            </a:pPr>
            <a:r>
              <a:rPr lang="en" sz="1800"/>
              <a:t>Require change of behavior </a:t>
            </a:r>
            <a:endParaRPr sz="1800"/>
          </a:p>
          <a:p>
            <a:pPr marL="742950" marR="0" lvl="1" indent="-247650" algn="l" rtl="0">
              <a:lnSpc>
                <a:spcPct val="100000"/>
              </a:lnSpc>
              <a:spcBef>
                <a:spcPts val="0"/>
              </a:spcBef>
              <a:spcAft>
                <a:spcPts val="0"/>
              </a:spcAft>
              <a:buClr>
                <a:srgbClr val="464646"/>
              </a:buClr>
              <a:buSzPts val="1800"/>
              <a:buFont typeface="Arial"/>
              <a:buChar char="–"/>
            </a:pPr>
            <a:r>
              <a:rPr lang="en" sz="1800"/>
              <a:t>Restrictions on water lawns, pools, car washes, etc </a:t>
            </a:r>
            <a:endParaRPr sz="1800"/>
          </a:p>
          <a:p>
            <a:pPr marL="342900" marR="0" lvl="0" indent="-279400" algn="l" rtl="0">
              <a:lnSpc>
                <a:spcPct val="100000"/>
              </a:lnSpc>
              <a:spcBef>
                <a:spcPts val="0"/>
              </a:spcBef>
              <a:spcAft>
                <a:spcPts val="0"/>
              </a:spcAft>
              <a:buClr>
                <a:srgbClr val="464646"/>
              </a:buClr>
              <a:buSzPts val="1800"/>
              <a:buFont typeface="Arial"/>
              <a:buChar char="•"/>
            </a:pPr>
            <a:r>
              <a:rPr lang="en" sz="1800"/>
              <a:t>Bottled Water industry is big in California, should we allow water to be bottled and sent elsewhere?</a:t>
            </a:r>
            <a:endParaRPr sz="1800"/>
          </a:p>
          <a:p>
            <a:pPr marL="457200" marR="0" lvl="0" indent="0" algn="l" rtl="0">
              <a:lnSpc>
                <a:spcPct val="100000"/>
              </a:lnSpc>
              <a:spcBef>
                <a:spcPts val="0"/>
              </a:spcBef>
              <a:spcAft>
                <a:spcPts val="0"/>
              </a:spcAft>
              <a:buNone/>
            </a:pPr>
            <a:endParaRPr sz="1400"/>
          </a:p>
          <a:p>
            <a:pPr marL="742950" marR="0" lvl="1" indent="-133350" algn="l" rtl="0">
              <a:spcBef>
                <a:spcPts val="480"/>
              </a:spcBef>
              <a:spcAft>
                <a:spcPts val="1600"/>
              </a:spcAft>
              <a:buClr>
                <a:srgbClr val="464646"/>
              </a:buClr>
              <a:buSzPts val="2400"/>
              <a:buFont typeface="Arial"/>
              <a:buNone/>
            </a:pPr>
            <a:endParaRPr sz="2400" b="0" i="0" u="none" strike="noStrike" cap="none">
              <a:solidFill>
                <a:srgbClr val="464646"/>
              </a:solidFill>
              <a:latin typeface="Calibri"/>
              <a:ea typeface="Calibri"/>
              <a:cs typeface="Calibri"/>
              <a:sym typeface="Calibri"/>
            </a:endParaRPr>
          </a:p>
        </p:txBody>
      </p:sp>
      <p:pic>
        <p:nvPicPr>
          <p:cNvPr id="376" name="Google Shape;376;p58"/>
          <p:cNvPicPr preferRelativeResize="0"/>
          <p:nvPr/>
        </p:nvPicPr>
        <p:blipFill rotWithShape="1">
          <a:blip r:embed="rId3">
            <a:alphaModFix/>
          </a:blip>
          <a:srcRect/>
          <a:stretch/>
        </p:blipFill>
        <p:spPr>
          <a:xfrm>
            <a:off x="4739629" y="949450"/>
            <a:ext cx="4108500" cy="2793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380"/>
        <p:cNvGrpSpPr/>
        <p:nvPr/>
      </p:nvGrpSpPr>
      <p:grpSpPr>
        <a:xfrm>
          <a:off x="0" y="0"/>
          <a:ext cx="0" cy="0"/>
          <a:chOff x="0" y="0"/>
          <a:chExt cx="0" cy="0"/>
        </a:xfrm>
      </p:grpSpPr>
      <p:sp>
        <p:nvSpPr>
          <p:cNvPr id="381" name="Google Shape;381;p5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 sz="1800" b="1" i="0" u="none" strike="noStrike" cap="none">
                <a:solidFill>
                  <a:srgbClr val="000000"/>
                </a:solidFill>
                <a:latin typeface="Arial"/>
                <a:ea typeface="Arial"/>
                <a:cs typeface="Arial"/>
                <a:sym typeface="Arial"/>
              </a:rPr>
              <a:t>Texas Drought</a:t>
            </a:r>
            <a:endParaRPr/>
          </a:p>
        </p:txBody>
      </p:sp>
      <p:sp>
        <p:nvSpPr>
          <p:cNvPr id="382" name="Google Shape;382;p5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 sz="2400" b="0" i="0" u="none" strike="noStrike" cap="none">
                <a:solidFill>
                  <a:srgbClr val="6E6E6E"/>
                </a:solidFill>
                <a:latin typeface="Arial"/>
                <a:ea typeface="Arial"/>
                <a:cs typeface="Arial"/>
                <a:sym typeface="Arial"/>
              </a:rPr>
              <a:t>Throughout 2011, Texas experienced its single-worst drought since record keeping began, with an </a:t>
            </a:r>
            <a:r>
              <a:rPr lang="en" sz="2400" b="0" i="0" u="sng" strike="noStrike" cap="none">
                <a:solidFill>
                  <a:schemeClr val="hlink"/>
                </a:solidFill>
                <a:latin typeface="Arial"/>
                <a:ea typeface="Arial"/>
                <a:cs typeface="Arial"/>
                <a:sym typeface="Arial"/>
                <a:hlinkClick r:id="rId3"/>
              </a:rPr>
              <a:t>average of 12 inches of rain falling across the state</a:t>
            </a:r>
            <a:r>
              <a:rPr lang="en" sz="2400" b="0" i="0" u="none" strike="noStrike" cap="none">
                <a:solidFill>
                  <a:srgbClr val="6E6E6E"/>
                </a:solidFill>
                <a:latin typeface="Arial"/>
                <a:ea typeface="Arial"/>
                <a:cs typeface="Arial"/>
                <a:sym typeface="Arial"/>
              </a:rPr>
              <a:t> since January. </a:t>
            </a:r>
            <a:r>
              <a:rPr lang="en" sz="2400">
                <a:solidFill>
                  <a:srgbClr val="6E6E6E"/>
                </a:solidFill>
              </a:rPr>
              <a:t>The Drought</a:t>
            </a:r>
            <a:r>
              <a:rPr lang="en" sz="2400" b="0" i="0" u="sng" strike="noStrike" cap="none">
                <a:solidFill>
                  <a:schemeClr val="hlink"/>
                </a:solidFill>
                <a:latin typeface="Arial"/>
                <a:ea typeface="Arial"/>
                <a:cs typeface="Arial"/>
                <a:sym typeface="Arial"/>
                <a:hlinkClick r:id="rId4"/>
              </a:rPr>
              <a:t> has also impacted the cattle industry</a:t>
            </a:r>
            <a:r>
              <a:rPr lang="en" sz="2400" b="0" i="0" u="none" strike="noStrike" cap="none">
                <a:solidFill>
                  <a:srgbClr val="6E6E6E"/>
                </a:solidFill>
                <a:latin typeface="Arial"/>
                <a:ea typeface="Arial"/>
                <a:cs typeface="Arial"/>
                <a:sym typeface="Arial"/>
              </a:rPr>
              <a:t>. 600,000 cows, or 12 percent of the state's population, have been moved or slaughtered since January. Interestingly, low water levels and receding lakes have </a:t>
            </a:r>
            <a:r>
              <a:rPr lang="en" sz="2400" b="0" i="0" u="sng" strike="noStrike" cap="none">
                <a:solidFill>
                  <a:schemeClr val="hlink"/>
                </a:solidFill>
                <a:latin typeface="Arial"/>
                <a:ea typeface="Arial"/>
                <a:cs typeface="Arial"/>
                <a:sym typeface="Arial"/>
                <a:hlinkClick r:id="rId5"/>
              </a:rPr>
              <a:t>revealed previously-hidden ghost towns, fossils and graves</a:t>
            </a:r>
            <a:r>
              <a:rPr lang="en" sz="2400" b="0" i="0" u="none" strike="noStrike" cap="none">
                <a:solidFill>
                  <a:srgbClr val="6E6E6E"/>
                </a:solidFill>
                <a:latin typeface="Arial"/>
                <a:ea typeface="Arial"/>
                <a:cs typeface="Arial"/>
                <a:sym typeface="Arial"/>
              </a:rPr>
              <a:t>.</a:t>
            </a:r>
            <a:endParaRPr sz="2400"/>
          </a:p>
        </p:txBody>
      </p:sp>
    </p:spTree>
  </p:cSld>
  <p:clrMapOvr>
    <a:masterClrMapping/>
  </p:clrMapOvr>
  <p:transition spd="slow">
    <p:fade thruBlk="1"/>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386"/>
        <p:cNvGrpSpPr/>
        <p:nvPr/>
      </p:nvGrpSpPr>
      <p:grpSpPr>
        <a:xfrm>
          <a:off x="0" y="0"/>
          <a:ext cx="0" cy="0"/>
          <a:chOff x="0" y="0"/>
          <a:chExt cx="0" cy="0"/>
        </a:xfrm>
      </p:grpSpPr>
      <p:sp>
        <p:nvSpPr>
          <p:cNvPr id="387" name="Google Shape;387;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 sz="2800" b="0" i="0" u="none" strike="noStrike" cap="none">
                <a:solidFill>
                  <a:schemeClr val="dk1"/>
                </a:solidFill>
                <a:latin typeface="Arial"/>
                <a:ea typeface="Arial"/>
                <a:cs typeface="Arial"/>
                <a:sym typeface="Arial"/>
              </a:rPr>
              <a:t>Heatwaves </a:t>
            </a:r>
            <a:endParaRPr/>
          </a:p>
        </p:txBody>
      </p:sp>
      <p:sp>
        <p:nvSpPr>
          <p:cNvPr id="388" name="Google Shape;388;p6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 sz="1000" b="0" i="0" u="none" strike="noStrike" cap="none">
                <a:solidFill>
                  <a:srgbClr val="222222"/>
                </a:solidFill>
                <a:latin typeface="Arial"/>
                <a:ea typeface="Arial"/>
                <a:cs typeface="Arial"/>
                <a:sym typeface="Arial"/>
              </a:rPr>
              <a:t> </a:t>
            </a:r>
            <a:r>
              <a:rPr lang="en" sz="2400" b="0" i="0" u="none" strike="noStrike" cap="none">
                <a:solidFill>
                  <a:srgbClr val="222222"/>
                </a:solidFill>
                <a:latin typeface="Arial"/>
                <a:ea typeface="Arial"/>
                <a:cs typeface="Arial"/>
                <a:sym typeface="Arial"/>
              </a:rPr>
              <a:t>Southwest China’s Sichuan province during a heatwave that pushed thermometers as high as 106 degrees Fahrenheit. The deadly temperatures lasted for weeks, creating the worst heatwave in at least 140 years</a:t>
            </a:r>
            <a:endParaRPr sz="2400"/>
          </a:p>
        </p:txBody>
      </p:sp>
    </p:spTree>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1"/>
          <p:cNvSpPr txBox="1">
            <a:spLocks noGrp="1"/>
          </p:cNvSpPr>
          <p:nvPr>
            <p:ph type="title"/>
          </p:nvPr>
        </p:nvSpPr>
        <p:spPr>
          <a:xfrm>
            <a:off x="380999" y="1"/>
            <a:ext cx="7068000" cy="62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u="sng">
                <a:solidFill>
                  <a:schemeClr val="hlink"/>
                </a:solidFill>
                <a:hlinkClick r:id="rId3"/>
              </a:rPr>
              <a:t>Cape Town Water Crisis - 2018</a:t>
            </a:r>
            <a:endParaRPr/>
          </a:p>
        </p:txBody>
      </p:sp>
      <p:sp>
        <p:nvSpPr>
          <p:cNvPr id="394" name="Google Shape;394;p61"/>
          <p:cNvSpPr txBox="1">
            <a:spLocks noGrp="1"/>
          </p:cNvSpPr>
          <p:nvPr>
            <p:ph type="body" idx="1"/>
          </p:nvPr>
        </p:nvSpPr>
        <p:spPr>
          <a:xfrm>
            <a:off x="245525" y="508925"/>
            <a:ext cx="4194900" cy="4467000"/>
          </a:xfrm>
          <a:prstGeom prst="rect">
            <a:avLst/>
          </a:prstGeom>
        </p:spPr>
        <p:txBody>
          <a:bodyPr spcFirstLastPara="1" wrap="square" lIns="91425" tIns="91425" rIns="91425" bIns="91425" anchor="t" anchorCtr="0">
            <a:noAutofit/>
          </a:bodyPr>
          <a:lstStyle/>
          <a:p>
            <a:pPr marL="457200" lvl="0" indent="-355600" algn="l" rtl="0">
              <a:spcBef>
                <a:spcPts val="560"/>
              </a:spcBef>
              <a:spcAft>
                <a:spcPts val="0"/>
              </a:spcAft>
              <a:buSzPts val="2000"/>
              <a:buChar char="•"/>
            </a:pPr>
            <a:r>
              <a:rPr lang="en" sz="2000"/>
              <a:t>Cape Town, South Africa - 2nd largest city </a:t>
            </a:r>
            <a:endParaRPr sz="2000"/>
          </a:p>
          <a:p>
            <a:pPr marL="457200" lvl="0" indent="-355600" algn="l" rtl="0">
              <a:spcBef>
                <a:spcPts val="0"/>
              </a:spcBef>
              <a:spcAft>
                <a:spcPts val="0"/>
              </a:spcAft>
              <a:buSzPts val="2000"/>
              <a:buChar char="•"/>
            </a:pPr>
            <a:r>
              <a:rPr lang="en" sz="2000"/>
              <a:t>Due to three years of consecutive drought, the city has been on significant water restriction </a:t>
            </a:r>
            <a:endParaRPr sz="2000"/>
          </a:p>
          <a:p>
            <a:pPr marL="914400" lvl="1" indent="-355600" algn="l" rtl="0">
              <a:spcBef>
                <a:spcPts val="0"/>
              </a:spcBef>
              <a:spcAft>
                <a:spcPts val="0"/>
              </a:spcAft>
              <a:buSzPts val="2000"/>
              <a:buChar char="–"/>
            </a:pPr>
            <a:r>
              <a:rPr lang="en" sz="2000"/>
              <a:t>Municipal water: 13 gallons per person </a:t>
            </a:r>
            <a:endParaRPr sz="2000"/>
          </a:p>
          <a:p>
            <a:pPr marL="457200" lvl="0" indent="-355600" algn="l" rtl="0">
              <a:spcBef>
                <a:spcPts val="0"/>
              </a:spcBef>
              <a:spcAft>
                <a:spcPts val="0"/>
              </a:spcAft>
              <a:buSzPts val="2000"/>
              <a:buChar char="•"/>
            </a:pPr>
            <a:r>
              <a:rPr lang="en" sz="2000"/>
              <a:t>Dam levels were dangerously low </a:t>
            </a:r>
            <a:endParaRPr sz="2000"/>
          </a:p>
          <a:p>
            <a:pPr marL="457200" lvl="0" indent="-355600" algn="l" rtl="0">
              <a:spcBef>
                <a:spcPts val="0"/>
              </a:spcBef>
              <a:spcAft>
                <a:spcPts val="0"/>
              </a:spcAft>
              <a:buSzPts val="2000"/>
              <a:buChar char="•"/>
            </a:pPr>
            <a:r>
              <a:rPr lang="en" sz="2000"/>
              <a:t>City hopes that annual rains replenish supply </a:t>
            </a:r>
            <a:endParaRPr sz="2000"/>
          </a:p>
          <a:p>
            <a:pPr marL="457200" lvl="0" indent="-355600" algn="l" rtl="0">
              <a:spcBef>
                <a:spcPts val="0"/>
              </a:spcBef>
              <a:spcAft>
                <a:spcPts val="0"/>
              </a:spcAft>
              <a:buSzPts val="2000"/>
              <a:buChar char="•"/>
            </a:pPr>
            <a:r>
              <a:rPr lang="en" sz="2000"/>
              <a:t>Poor water management and political instability are significant contributors </a:t>
            </a:r>
            <a:endParaRPr sz="2000"/>
          </a:p>
        </p:txBody>
      </p:sp>
      <p:pic>
        <p:nvPicPr>
          <p:cNvPr id="395" name="Google Shape;395;p61"/>
          <p:cNvPicPr preferRelativeResize="0"/>
          <p:nvPr/>
        </p:nvPicPr>
        <p:blipFill>
          <a:blip r:embed="rId4">
            <a:alphaModFix/>
          </a:blip>
          <a:stretch>
            <a:fillRect/>
          </a:stretch>
        </p:blipFill>
        <p:spPr>
          <a:xfrm>
            <a:off x="4488700" y="780900"/>
            <a:ext cx="4502901" cy="34841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399"/>
        <p:cNvGrpSpPr/>
        <p:nvPr/>
      </p:nvGrpSpPr>
      <p:grpSpPr>
        <a:xfrm>
          <a:off x="0" y="0"/>
          <a:ext cx="0" cy="0"/>
          <a:chOff x="0" y="0"/>
          <a:chExt cx="0" cy="0"/>
        </a:xfrm>
      </p:grpSpPr>
      <p:sp>
        <p:nvSpPr>
          <p:cNvPr id="400" name="Google Shape;400;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 sz="1800" b="1" i="0" u="none" strike="noStrike" cap="none">
                <a:solidFill>
                  <a:srgbClr val="000000"/>
                </a:solidFill>
                <a:latin typeface="Arial"/>
                <a:ea typeface="Arial"/>
                <a:cs typeface="Arial"/>
                <a:sym typeface="Arial"/>
              </a:rPr>
              <a:t>Drowning Nations</a:t>
            </a:r>
            <a:endParaRPr/>
          </a:p>
        </p:txBody>
      </p:sp>
      <p:sp>
        <p:nvSpPr>
          <p:cNvPr id="401" name="Google Shape;401;p6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 b="0" i="0" u="none" strike="noStrike" cap="none">
                <a:solidFill>
                  <a:srgbClr val="6E6E6E"/>
                </a:solidFill>
                <a:latin typeface="Arial"/>
                <a:ea typeface="Arial"/>
                <a:cs typeface="Arial"/>
                <a:sym typeface="Arial"/>
              </a:rPr>
              <a:t>Some low-lying countries and coastal cities grew increasingly concerned this year as projections suggested</a:t>
            </a:r>
            <a:r>
              <a:rPr lang="en" b="0" i="0" u="sng" strike="noStrike" cap="none">
                <a:solidFill>
                  <a:schemeClr val="hlink"/>
                </a:solidFill>
                <a:latin typeface="Arial"/>
                <a:ea typeface="Arial"/>
                <a:cs typeface="Arial"/>
                <a:sym typeface="Arial"/>
                <a:hlinkClick r:id="rId3"/>
              </a:rPr>
              <a:t> sea levels could rise</a:t>
            </a:r>
            <a:r>
              <a:rPr lang="en" b="0" i="0" u="none" strike="noStrike" cap="none">
                <a:solidFill>
                  <a:srgbClr val="6E6E6E"/>
                </a:solidFill>
                <a:latin typeface="Arial"/>
                <a:ea typeface="Arial"/>
                <a:cs typeface="Arial"/>
                <a:sym typeface="Arial"/>
              </a:rPr>
              <a:t>, largely due to climate change, up to three feet by the year 2100. Former Maldives President Mohamed Nasheed expressed concern about his country, which could be </a:t>
            </a:r>
            <a:r>
              <a:rPr lang="en" b="0" i="0" u="sng" strike="noStrike" cap="none">
                <a:solidFill>
                  <a:schemeClr val="hlink"/>
                </a:solidFill>
                <a:latin typeface="Arial"/>
                <a:ea typeface="Arial"/>
                <a:cs typeface="Arial"/>
                <a:sym typeface="Arial"/>
                <a:hlinkClick r:id="rId4"/>
              </a:rPr>
              <a:t>uninhabitable</a:t>
            </a:r>
            <a:r>
              <a:rPr lang="en" b="0" i="0" u="none" strike="noStrike" cap="none">
                <a:solidFill>
                  <a:srgbClr val="6E6E6E"/>
                </a:solidFill>
                <a:latin typeface="Arial"/>
                <a:ea typeface="Arial"/>
                <a:cs typeface="Arial"/>
                <a:sym typeface="Arial"/>
              </a:rPr>
              <a:t> by 2100, in his new documentary, </a:t>
            </a:r>
            <a:r>
              <a:rPr lang="en" b="0" i="0" u="sng" strike="noStrike" cap="none">
                <a:solidFill>
                  <a:schemeClr val="hlink"/>
                </a:solidFill>
                <a:latin typeface="Arial"/>
                <a:ea typeface="Arial"/>
                <a:cs typeface="Arial"/>
                <a:sym typeface="Arial"/>
                <a:hlinkClick r:id="rId5"/>
              </a:rPr>
              <a:t>"The Island President."</a:t>
            </a:r>
            <a:r>
              <a:rPr lang="en" b="0" i="0" u="none" strike="noStrike" cap="none">
                <a:solidFill>
                  <a:srgbClr val="6E6E6E"/>
                </a:solidFill>
                <a:latin typeface="Arial"/>
                <a:ea typeface="Arial"/>
                <a:cs typeface="Arial"/>
                <a:sym typeface="Arial"/>
              </a:rPr>
              <a:t> He warned in a HuffPost interview, “</a:t>
            </a:r>
            <a:r>
              <a:rPr lang="en" b="0" i="0" u="sng" strike="noStrike" cap="none">
                <a:solidFill>
                  <a:schemeClr val="hlink"/>
                </a:solidFill>
                <a:latin typeface="Arial"/>
                <a:ea typeface="Arial"/>
                <a:cs typeface="Arial"/>
                <a:sym typeface="Arial"/>
                <a:hlinkClick r:id="rId6"/>
              </a:rPr>
              <a:t>What happens to the Maldives</a:t>
            </a:r>
            <a:r>
              <a:rPr lang="en" b="0" i="0" u="none" strike="noStrike" cap="none">
                <a:solidFill>
                  <a:srgbClr val="6E6E6E"/>
                </a:solidFill>
                <a:latin typeface="Arial"/>
                <a:ea typeface="Arial"/>
                <a:cs typeface="Arial"/>
                <a:sym typeface="Arial"/>
              </a:rPr>
              <a:t>today is going to happen to everyone else tomorrow.”</a:t>
            </a:r>
            <a:endParaRPr/>
          </a:p>
        </p:txBody>
      </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 sz="1800" b="1" i="0" u="none" strike="noStrike" cap="none">
                <a:solidFill>
                  <a:srgbClr val="000000"/>
                </a:solidFill>
                <a:latin typeface="Arial"/>
                <a:ea typeface="Arial"/>
                <a:cs typeface="Arial"/>
                <a:sym typeface="Arial"/>
              </a:rPr>
              <a:t>Keystone XL Pipeline Decision</a:t>
            </a:r>
            <a:endParaRPr/>
          </a:p>
        </p:txBody>
      </p:sp>
      <p:sp>
        <p:nvSpPr>
          <p:cNvPr id="91" name="Google Shape;91;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 sz="1050" b="0" i="0" u="none" strike="noStrike" cap="none">
                <a:solidFill>
                  <a:srgbClr val="6E6E6E"/>
                </a:solidFill>
                <a:latin typeface="Arial"/>
                <a:ea typeface="Arial"/>
                <a:cs typeface="Arial"/>
                <a:sym typeface="Arial"/>
              </a:rPr>
              <a:t>The Keystone XL pipeline, which may one day carry crude oil from Canada's oil sands to refineries along the U.S. Gulf Coast, has been contested since it began receiving attention earlier this year. After </a:t>
            </a:r>
            <a:r>
              <a:rPr lang="en" sz="1050" b="0" i="0" u="sng" strike="noStrike" cap="none">
                <a:solidFill>
                  <a:schemeClr val="hlink"/>
                </a:solidFill>
                <a:latin typeface="Arial"/>
                <a:ea typeface="Arial"/>
                <a:cs typeface="Arial"/>
                <a:sym typeface="Arial"/>
                <a:hlinkClick r:id="rId3"/>
              </a:rPr>
              <a:t>protests from environmentalists</a:t>
            </a:r>
            <a:r>
              <a:rPr lang="en" sz="1050" b="0" i="0" u="none" strike="noStrike" cap="none">
                <a:solidFill>
                  <a:srgbClr val="6E6E6E"/>
                </a:solidFill>
                <a:latin typeface="Arial"/>
                <a:ea typeface="Arial"/>
                <a:cs typeface="Arial"/>
                <a:sym typeface="Arial"/>
              </a:rPr>
              <a:t> and activists, the Obama administration announced it would delay its decision on the pipeline. </a:t>
            </a:r>
            <a:r>
              <a:rPr lang="en" sz="1050" b="0" i="0" u="sng" strike="noStrike" cap="none">
                <a:solidFill>
                  <a:schemeClr val="hlink"/>
                </a:solidFill>
                <a:latin typeface="Arial"/>
                <a:ea typeface="Arial"/>
                <a:cs typeface="Arial"/>
                <a:sym typeface="Arial"/>
                <a:hlinkClick r:id="rId4"/>
              </a:rPr>
              <a:t>Over 1,200 people were arrested during a sit-in protest</a:t>
            </a:r>
            <a:r>
              <a:rPr lang="en" sz="1050" b="0" i="0" u="none" strike="noStrike" cap="none">
                <a:solidFill>
                  <a:srgbClr val="6E6E6E"/>
                </a:solidFill>
                <a:latin typeface="Arial"/>
                <a:ea typeface="Arial"/>
                <a:cs typeface="Arial"/>
                <a:sym typeface="Arial"/>
              </a:rPr>
              <a:t> in front of the White House against the pipeline. The pipeline builder, TransCanada, reached an agreement with Nebraska in November to </a:t>
            </a:r>
            <a:r>
              <a:rPr lang="en" sz="1050" b="0" i="0" u="sng" strike="noStrike" cap="none">
                <a:solidFill>
                  <a:schemeClr val="hlink"/>
                </a:solidFill>
                <a:latin typeface="Arial"/>
                <a:ea typeface="Arial"/>
                <a:cs typeface="Arial"/>
                <a:sym typeface="Arial"/>
                <a:hlinkClick r:id="rId5"/>
              </a:rPr>
              <a:t>re-route the pipeline away from a major water source</a:t>
            </a:r>
            <a:r>
              <a:rPr lang="en" sz="1050" b="0" i="0" u="none" strike="noStrike" cap="none">
                <a:solidFill>
                  <a:srgbClr val="6E6E6E"/>
                </a:solidFill>
                <a:latin typeface="Arial"/>
                <a:ea typeface="Arial"/>
                <a:cs typeface="Arial"/>
                <a:sym typeface="Arial"/>
              </a:rPr>
              <a:t>. Nebraska Governor Dave Heineman signed two bills in November that will affect the Keystone XL and any future oil pipelines in the state. One law allows the state to perform an environmental review of pipeline projects and the other "asserts Nebraska's authority over future oil pipeline projects,"</a:t>
            </a:r>
            <a:r>
              <a:rPr lang="en" sz="1050" b="0" i="0" u="sng" strike="noStrike" cap="none">
                <a:solidFill>
                  <a:schemeClr val="hlink"/>
                </a:solidFill>
                <a:latin typeface="Arial"/>
                <a:ea typeface="Arial"/>
                <a:cs typeface="Arial"/>
                <a:sym typeface="Arial"/>
                <a:hlinkClick r:id="rId6"/>
              </a:rPr>
              <a:t>reported the Associated Press</a:t>
            </a:r>
            <a:r>
              <a:rPr lang="en" sz="1050" b="0" i="0" u="none" strike="noStrike" cap="none">
                <a:solidFill>
                  <a:srgbClr val="6E6E6E"/>
                </a:solidFill>
                <a:latin typeface="Arial"/>
                <a:ea typeface="Arial"/>
                <a:cs typeface="Arial"/>
                <a:sym typeface="Arial"/>
              </a:rPr>
              <a:t>. In mid-December, TransCanada's CEO expressed his fear that the Keystone XL has become tied to larger U.S. energy policy issues. Russ Girling said the pipeline's debate "</a:t>
            </a:r>
            <a:r>
              <a:rPr lang="en" sz="1050" b="0" i="0" u="sng" strike="noStrike" cap="none">
                <a:solidFill>
                  <a:schemeClr val="hlink"/>
                </a:solidFill>
                <a:latin typeface="Arial"/>
                <a:ea typeface="Arial"/>
                <a:cs typeface="Arial"/>
                <a:sym typeface="Arial"/>
                <a:hlinkClick r:id="rId7"/>
              </a:rPr>
              <a:t>has gone off on tangents</a:t>
            </a:r>
            <a:r>
              <a:rPr lang="en" sz="1050" b="0" i="0" u="none" strike="noStrike" cap="none">
                <a:solidFill>
                  <a:srgbClr val="6E6E6E"/>
                </a:solidFill>
                <a:latin typeface="Arial"/>
                <a:ea typeface="Arial"/>
                <a:cs typeface="Arial"/>
                <a:sym typeface="Arial"/>
              </a:rPr>
              <a:t>." Meanwhile, HuffPost's Tom Zeller reported on the pipeline's fuzzy math and "persistent illusion of jobs, jobs and more jobs."</a:t>
            </a:r>
            <a:endParaRPr/>
          </a:p>
        </p:txBody>
      </p:sp>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405"/>
        <p:cNvGrpSpPr/>
        <p:nvPr/>
      </p:nvGrpSpPr>
      <p:grpSpPr>
        <a:xfrm>
          <a:off x="0" y="0"/>
          <a:ext cx="0" cy="0"/>
          <a:chOff x="0" y="0"/>
          <a:chExt cx="0" cy="0"/>
        </a:xfrm>
      </p:grpSpPr>
      <p:sp>
        <p:nvSpPr>
          <p:cNvPr id="406" name="Google Shape;406;p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584200" marR="584200" lvl="0" indent="-76200" algn="l" rtl="0">
              <a:lnSpc>
                <a:spcPct val="115000"/>
              </a:lnSpc>
              <a:spcBef>
                <a:spcPts val="0"/>
              </a:spcBef>
              <a:spcAft>
                <a:spcPts val="0"/>
              </a:spcAft>
              <a:buClr>
                <a:schemeClr val="dk1"/>
              </a:buClr>
              <a:buFont typeface="Arial"/>
              <a:buNone/>
            </a:pPr>
            <a:r>
              <a:rPr lang="en" sz="1800" b="1" i="0" u="none" strike="noStrike" cap="none">
                <a:solidFill>
                  <a:srgbClr val="3F3F3F"/>
                </a:solidFill>
                <a:highlight>
                  <a:srgbClr val="FFFFFF"/>
                </a:highlight>
                <a:latin typeface="Arial"/>
                <a:ea typeface="Arial"/>
                <a:cs typeface="Arial"/>
                <a:sym typeface="Arial"/>
              </a:rPr>
              <a:t>Atmospheric CO</a:t>
            </a:r>
            <a:r>
              <a:rPr lang="en" sz="1800" b="1" i="0" u="none" strike="noStrike" cap="none" baseline="-25000">
                <a:solidFill>
                  <a:srgbClr val="3F3F3F"/>
                </a:solidFill>
                <a:highlight>
                  <a:srgbClr val="FFFFFF"/>
                </a:highlight>
                <a:latin typeface="Arial"/>
                <a:ea typeface="Arial"/>
                <a:cs typeface="Arial"/>
                <a:sym typeface="Arial"/>
              </a:rPr>
              <a:t>2</a:t>
            </a:r>
            <a:r>
              <a:rPr lang="en" sz="1800" b="1" i="0" u="none" strike="noStrike" cap="none">
                <a:solidFill>
                  <a:srgbClr val="3F3F3F"/>
                </a:solidFill>
                <a:highlight>
                  <a:srgbClr val="FFFFFF"/>
                </a:highlight>
                <a:latin typeface="Arial"/>
                <a:ea typeface="Arial"/>
                <a:cs typeface="Arial"/>
                <a:sym typeface="Arial"/>
              </a:rPr>
              <a:t> Tops 400 PPM</a:t>
            </a:r>
            <a:endParaRPr/>
          </a:p>
          <a:p>
            <a:pPr marL="0" marR="0" lvl="0" indent="0" algn="l" rtl="0">
              <a:lnSpc>
                <a:spcPct val="100000"/>
              </a:lnSpc>
              <a:spcBef>
                <a:spcPts val="0"/>
              </a:spcBef>
              <a:spcAft>
                <a:spcPts val="0"/>
              </a:spcAft>
              <a:buClr>
                <a:schemeClr val="dk1"/>
              </a:buClr>
              <a:buFont typeface="Arial"/>
              <a:buNone/>
            </a:pPr>
            <a:endParaRPr sz="2800" b="0" i="0" u="none" strike="noStrike" cap="none">
              <a:solidFill>
                <a:schemeClr val="dk1"/>
              </a:solidFill>
              <a:latin typeface="Arial"/>
              <a:ea typeface="Arial"/>
              <a:cs typeface="Arial"/>
              <a:sym typeface="Arial"/>
            </a:endParaRPr>
          </a:p>
        </p:txBody>
      </p:sp>
      <p:sp>
        <p:nvSpPr>
          <p:cNvPr id="407" name="Google Shape;407;p6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 b="0" i="0" u="none" strike="noStrike" cap="none">
                <a:solidFill>
                  <a:schemeClr val="dk1"/>
                </a:solidFill>
                <a:highlight>
                  <a:srgbClr val="FFFFFF"/>
                </a:highlight>
                <a:latin typeface="Arial"/>
                <a:ea typeface="Arial"/>
                <a:cs typeface="Arial"/>
                <a:sym typeface="Arial"/>
              </a:rPr>
              <a:t>Since 1958, </a:t>
            </a:r>
            <a:r>
              <a:rPr lang="en" b="0" i="0" u="sng" strike="noStrike" cap="none">
                <a:solidFill>
                  <a:schemeClr val="hlink"/>
                </a:solidFill>
                <a:highlight>
                  <a:srgbClr val="FFFFFF"/>
                </a:highlight>
                <a:latin typeface="Arial"/>
                <a:ea typeface="Arial"/>
                <a:cs typeface="Arial"/>
                <a:sym typeface="Arial"/>
                <a:hlinkClick r:id="rId3"/>
              </a:rPr>
              <a:t>the Mauna Loa Observatory</a:t>
            </a:r>
            <a:r>
              <a:rPr lang="en" b="0" i="0" u="none" strike="noStrike" cap="none">
                <a:solidFill>
                  <a:schemeClr val="dk1"/>
                </a:solidFill>
                <a:highlight>
                  <a:srgbClr val="FFFFFF"/>
                </a:highlight>
                <a:latin typeface="Arial"/>
                <a:ea typeface="Arial"/>
                <a:cs typeface="Arial"/>
                <a:sym typeface="Arial"/>
              </a:rPr>
              <a:t> on Hawai‘i’s Big Island has been keeping track of the amount of CO</a:t>
            </a:r>
            <a:r>
              <a:rPr lang="en" b="0" i="0" u="none" strike="noStrike" cap="none" baseline="-25000">
                <a:solidFill>
                  <a:schemeClr val="dk1"/>
                </a:solidFill>
                <a:highlight>
                  <a:srgbClr val="FFFFFF"/>
                </a:highlight>
                <a:latin typeface="Arial"/>
                <a:ea typeface="Arial"/>
                <a:cs typeface="Arial"/>
                <a:sym typeface="Arial"/>
              </a:rPr>
              <a:t>2</a:t>
            </a:r>
            <a:r>
              <a:rPr lang="en" b="0" i="0" u="none" strike="noStrike" cap="none">
                <a:solidFill>
                  <a:schemeClr val="dk1"/>
                </a:solidFill>
                <a:highlight>
                  <a:srgbClr val="FFFFFF"/>
                </a:highlight>
                <a:latin typeface="Arial"/>
                <a:ea typeface="Arial"/>
                <a:cs typeface="Arial"/>
                <a:sym typeface="Arial"/>
              </a:rPr>
              <a:t> in the atmosphere, and in May its readings crossed a worrisome threshold. For the first time in recorded history, the global concentration of carbon dioxide in the atmosphere is 400 parts per million. The last time Earth had such a high concentration of the heat-trapping gas was about four million years ago – and global temperatures then were 4 degrees Celsius higher than they are today, while global sea levels were between 5 and 40 meters higher. Scientists at Mauna Loa say we’re on track to hit 450 ppm of CO</a:t>
            </a:r>
            <a:r>
              <a:rPr lang="en" b="0" i="0" u="none" strike="noStrike" cap="none" baseline="-25000">
                <a:solidFill>
                  <a:schemeClr val="dk1"/>
                </a:solidFill>
                <a:highlight>
                  <a:srgbClr val="FFFFFF"/>
                </a:highlight>
                <a:latin typeface="Arial"/>
                <a:ea typeface="Arial"/>
                <a:cs typeface="Arial"/>
                <a:sym typeface="Arial"/>
              </a:rPr>
              <a:t>2</a:t>
            </a:r>
            <a:r>
              <a:rPr lang="en" b="0" i="0" u="none" strike="noStrike" cap="none">
                <a:solidFill>
                  <a:schemeClr val="dk1"/>
                </a:solidFill>
                <a:highlight>
                  <a:srgbClr val="FFFFFF"/>
                </a:highlight>
                <a:latin typeface="Arial"/>
                <a:ea typeface="Arial"/>
                <a:cs typeface="Arial"/>
                <a:sym typeface="Arial"/>
              </a:rPr>
              <a:t> within a few decades – far beyond the </a:t>
            </a:r>
            <a:r>
              <a:rPr lang="en" b="0" i="0" u="sng" strike="noStrike" cap="none">
                <a:solidFill>
                  <a:schemeClr val="hlink"/>
                </a:solidFill>
                <a:highlight>
                  <a:srgbClr val="FFFFFF"/>
                </a:highlight>
                <a:latin typeface="Arial"/>
                <a:ea typeface="Arial"/>
                <a:cs typeface="Arial"/>
                <a:sym typeface="Arial"/>
                <a:hlinkClick r:id="rId4"/>
              </a:rPr>
              <a:t>350 ppm</a:t>
            </a:r>
            <a:r>
              <a:rPr lang="en" b="0" i="0" u="none" strike="noStrike" cap="none">
                <a:solidFill>
                  <a:schemeClr val="dk1"/>
                </a:solidFill>
                <a:highlight>
                  <a:srgbClr val="FFFFFF"/>
                </a:highlight>
                <a:latin typeface="Arial"/>
                <a:ea typeface="Arial"/>
                <a:cs typeface="Arial"/>
                <a:sym typeface="Arial"/>
              </a:rPr>
              <a:t> level that NASA climatologist James Hansen says is a safe number. </a:t>
            </a:r>
            <a:endParaRPr/>
          </a:p>
        </p:txBody>
      </p:sp>
    </p:spTree>
  </p:cSld>
  <p:clrMapOvr>
    <a:masterClrMapping/>
  </p:clrMapOvr>
  <p:transition spd="slow">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4"/>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a:t>Palm Oil Deforestation </a:t>
            </a:r>
            <a:endParaRPr sz="2800" b="0" i="0" u="none" strike="noStrike" cap="none">
              <a:solidFill>
                <a:schemeClr val="lt1"/>
              </a:solidFill>
              <a:latin typeface="Calibri"/>
              <a:ea typeface="Calibri"/>
              <a:cs typeface="Calibri"/>
              <a:sym typeface="Calibri"/>
            </a:endParaRPr>
          </a:p>
        </p:txBody>
      </p:sp>
      <p:sp>
        <p:nvSpPr>
          <p:cNvPr id="413" name="Google Shape;413;p64"/>
          <p:cNvSpPr txBox="1">
            <a:spLocks noGrp="1"/>
          </p:cNvSpPr>
          <p:nvPr>
            <p:ph type="body" idx="1"/>
          </p:nvPr>
        </p:nvSpPr>
        <p:spPr>
          <a:xfrm>
            <a:off x="0" y="685800"/>
            <a:ext cx="5105400" cy="35502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Palm oil </a:t>
            </a:r>
            <a:endParaRPr/>
          </a:p>
          <a:p>
            <a:pPr marL="742950" marR="0" lvl="1" indent="-285750" algn="l" rtl="0">
              <a:spcBef>
                <a:spcPts val="480"/>
              </a:spcBef>
              <a:spcAft>
                <a:spcPts val="0"/>
              </a:spcAft>
              <a:buClr>
                <a:srgbClr val="464646"/>
              </a:buClr>
              <a:buSzPts val="2400"/>
              <a:buFont typeface="Arial"/>
              <a:buChar char="–"/>
            </a:pPr>
            <a:r>
              <a:rPr lang="en" sz="2400" b="0" i="0" u="none" strike="noStrike" cap="none">
                <a:solidFill>
                  <a:srgbClr val="464646"/>
                </a:solidFill>
                <a:latin typeface="Calibri"/>
                <a:ea typeface="Calibri"/>
                <a:cs typeface="Calibri"/>
                <a:sym typeface="Calibri"/>
              </a:rPr>
              <a:t>Used in foods and beauty products</a:t>
            </a:r>
            <a:endParaRPr/>
          </a:p>
          <a:p>
            <a:pPr marL="742950" marR="0" lvl="1" indent="-285750" algn="l" rtl="0">
              <a:spcBef>
                <a:spcPts val="480"/>
              </a:spcBef>
              <a:spcAft>
                <a:spcPts val="0"/>
              </a:spcAft>
              <a:buClr>
                <a:srgbClr val="464646"/>
              </a:buClr>
              <a:buSzPts val="2400"/>
              <a:buFont typeface="Arial"/>
              <a:buChar char="–"/>
            </a:pPr>
            <a:r>
              <a:rPr lang="en" sz="2400" b="0" i="0" u="none" strike="noStrike" cap="none">
                <a:solidFill>
                  <a:srgbClr val="464646"/>
                </a:solidFill>
                <a:latin typeface="Calibri"/>
                <a:ea typeface="Calibri"/>
                <a:cs typeface="Calibri"/>
                <a:sym typeface="Calibri"/>
              </a:rPr>
              <a:t>Replaces partially hydrogenated oils</a:t>
            </a:r>
            <a:endParaRPr/>
          </a:p>
          <a:p>
            <a:pPr marL="742950" marR="0" lvl="1" indent="-285750" algn="l" rtl="0">
              <a:spcBef>
                <a:spcPts val="480"/>
              </a:spcBef>
              <a:spcAft>
                <a:spcPts val="0"/>
              </a:spcAft>
              <a:buClr>
                <a:srgbClr val="464646"/>
              </a:buClr>
              <a:buSzPts val="2400"/>
              <a:buFont typeface="Arial"/>
              <a:buChar char="–"/>
            </a:pPr>
            <a:r>
              <a:rPr lang="en" sz="2400" b="0" i="0" u="none" strike="noStrike" cap="none">
                <a:solidFill>
                  <a:srgbClr val="464646"/>
                </a:solidFill>
                <a:latin typeface="Calibri"/>
                <a:ea typeface="Calibri"/>
                <a:cs typeface="Calibri"/>
                <a:sym typeface="Calibri"/>
              </a:rPr>
              <a:t>Grown in tropics</a:t>
            </a:r>
            <a:endParaRPr/>
          </a:p>
          <a:p>
            <a:pPr marL="742950" marR="0" lvl="1" indent="-285750" algn="l" rtl="0">
              <a:spcBef>
                <a:spcPts val="480"/>
              </a:spcBef>
              <a:spcAft>
                <a:spcPts val="1600"/>
              </a:spcAft>
              <a:buClr>
                <a:srgbClr val="464646"/>
              </a:buClr>
              <a:buSzPts val="2400"/>
              <a:buFont typeface="Arial"/>
              <a:buChar char="–"/>
            </a:pPr>
            <a:r>
              <a:rPr lang="en" sz="2400" b="0" i="0" u="none" strike="noStrike" cap="none">
                <a:solidFill>
                  <a:srgbClr val="464646"/>
                </a:solidFill>
                <a:latin typeface="Calibri"/>
                <a:ea typeface="Calibri"/>
                <a:cs typeface="Calibri"/>
                <a:sym typeface="Calibri"/>
              </a:rPr>
              <a:t>Deforestation, species loss (</a:t>
            </a:r>
            <a:r>
              <a:rPr lang="en"/>
              <a:t>orangutans</a:t>
            </a:r>
            <a:r>
              <a:rPr lang="en" sz="2400" b="0" i="0" u="none" strike="noStrike" cap="none">
                <a:solidFill>
                  <a:srgbClr val="464646"/>
                </a:solidFill>
                <a:latin typeface="Calibri"/>
                <a:ea typeface="Calibri"/>
                <a:cs typeface="Calibri"/>
                <a:sym typeface="Calibri"/>
              </a:rPr>
              <a:t>), HIPPCO</a:t>
            </a:r>
            <a:endParaRPr sz="2400" b="0" i="0" u="none" strike="noStrike" cap="none">
              <a:solidFill>
                <a:srgbClr val="464646"/>
              </a:solidFill>
              <a:latin typeface="Calibri"/>
              <a:ea typeface="Calibri"/>
              <a:cs typeface="Calibri"/>
              <a:sym typeface="Calibri"/>
            </a:endParaRPr>
          </a:p>
        </p:txBody>
      </p:sp>
      <p:pic>
        <p:nvPicPr>
          <p:cNvPr id="414" name="Google Shape;414;p64"/>
          <p:cNvPicPr preferRelativeResize="0">
            <a:picLocks noGrp="1"/>
          </p:cNvPicPr>
          <p:nvPr>
            <p:ph type="body" idx="2"/>
          </p:nvPr>
        </p:nvPicPr>
        <p:blipFill rotWithShape="1">
          <a:blip r:embed="rId3">
            <a:alphaModFix/>
          </a:blip>
          <a:srcRect/>
          <a:stretch/>
        </p:blipFill>
        <p:spPr>
          <a:xfrm>
            <a:off x="5334000" y="914400"/>
            <a:ext cx="3777900" cy="1892100"/>
          </a:xfrm>
          <a:prstGeom prst="rect">
            <a:avLst/>
          </a:prstGeom>
          <a:noFill/>
          <a:ln>
            <a:noFill/>
          </a:ln>
        </p:spPr>
      </p:pic>
      <p:pic>
        <p:nvPicPr>
          <p:cNvPr id="415" name="Google Shape;415;p64"/>
          <p:cNvPicPr preferRelativeResize="0"/>
          <p:nvPr/>
        </p:nvPicPr>
        <p:blipFill rotWithShape="1">
          <a:blip r:embed="rId4">
            <a:alphaModFix/>
          </a:blip>
          <a:srcRect/>
          <a:stretch/>
        </p:blipFill>
        <p:spPr>
          <a:xfrm>
            <a:off x="5943600" y="3924182"/>
            <a:ext cx="3200400" cy="1228200"/>
          </a:xfrm>
          <a:prstGeom prst="rect">
            <a:avLst/>
          </a:prstGeom>
          <a:noFill/>
          <a:ln>
            <a:noFill/>
          </a:ln>
        </p:spPr>
      </p:pic>
      <p:pic>
        <p:nvPicPr>
          <p:cNvPr id="416" name="Google Shape;416;p64"/>
          <p:cNvPicPr preferRelativeResize="0"/>
          <p:nvPr/>
        </p:nvPicPr>
        <p:blipFill rotWithShape="1">
          <a:blip r:embed="rId5">
            <a:alphaModFix/>
          </a:blip>
          <a:srcRect/>
          <a:stretch/>
        </p:blipFill>
        <p:spPr>
          <a:xfrm>
            <a:off x="5206650" y="2463776"/>
            <a:ext cx="2690400" cy="1460400"/>
          </a:xfrm>
          <a:prstGeom prst="rect">
            <a:avLst/>
          </a:prstGeom>
          <a:noFill/>
          <a:ln>
            <a:noFill/>
          </a:ln>
        </p:spPr>
      </p:pic>
    </p:spTree>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5"/>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sz="2800" b="0" i="0" u="none" strike="noStrike" cap="none">
                <a:solidFill>
                  <a:schemeClr val="lt1"/>
                </a:solidFill>
                <a:latin typeface="Calibri"/>
                <a:ea typeface="Calibri"/>
                <a:cs typeface="Calibri"/>
                <a:sym typeface="Calibri"/>
              </a:rPr>
              <a:t>Possible FRQ topics</a:t>
            </a:r>
            <a:endParaRPr sz="2800" b="0" i="0" u="none" strike="noStrike" cap="none">
              <a:solidFill>
                <a:schemeClr val="lt1"/>
              </a:solidFill>
              <a:latin typeface="Calibri"/>
              <a:ea typeface="Calibri"/>
              <a:cs typeface="Calibri"/>
              <a:sym typeface="Calibri"/>
            </a:endParaRPr>
          </a:p>
        </p:txBody>
      </p:sp>
      <p:sp>
        <p:nvSpPr>
          <p:cNvPr id="422" name="Google Shape;422;p65"/>
          <p:cNvSpPr txBox="1">
            <a:spLocks noGrp="1"/>
          </p:cNvSpPr>
          <p:nvPr>
            <p:ph type="body" idx="1"/>
          </p:nvPr>
        </p:nvSpPr>
        <p:spPr>
          <a:xfrm>
            <a:off x="152400" y="914400"/>
            <a:ext cx="4343400" cy="38862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Mass extinction</a:t>
            </a:r>
            <a:endParaRPr/>
          </a:p>
          <a:p>
            <a:pPr marL="742950" marR="0" lvl="1" indent="-285750" algn="l" rtl="0">
              <a:spcBef>
                <a:spcPts val="480"/>
              </a:spcBef>
              <a:spcAft>
                <a:spcPts val="0"/>
              </a:spcAft>
              <a:buClr>
                <a:srgbClr val="464646"/>
              </a:buClr>
              <a:buSzPts val="2400"/>
              <a:buFont typeface="Arial"/>
              <a:buChar char="–"/>
            </a:pPr>
            <a:r>
              <a:rPr lang="en" sz="2400" b="0" i="0" u="none" strike="noStrike" cap="none">
                <a:solidFill>
                  <a:srgbClr val="464646"/>
                </a:solidFill>
                <a:latin typeface="Calibri"/>
                <a:ea typeface="Calibri"/>
                <a:cs typeface="Calibri"/>
                <a:sym typeface="Calibri"/>
              </a:rPr>
              <a:t>We are in the middle of the 6</a:t>
            </a:r>
            <a:r>
              <a:rPr lang="en" sz="2400" b="0" i="0" u="none" strike="noStrike" cap="none" baseline="30000">
                <a:solidFill>
                  <a:srgbClr val="464646"/>
                </a:solidFill>
                <a:latin typeface="Calibri"/>
                <a:ea typeface="Calibri"/>
                <a:cs typeface="Calibri"/>
                <a:sym typeface="Calibri"/>
              </a:rPr>
              <a:t>th</a:t>
            </a:r>
            <a:r>
              <a:rPr lang="en" sz="2400" b="0" i="0" u="none" strike="noStrike" cap="none">
                <a:solidFill>
                  <a:srgbClr val="464646"/>
                </a:solidFill>
                <a:latin typeface="Calibri"/>
                <a:ea typeface="Calibri"/>
                <a:cs typeface="Calibri"/>
                <a:sym typeface="Calibri"/>
              </a:rPr>
              <a:t> mass extinction</a:t>
            </a:r>
            <a:endParaRPr/>
          </a:p>
          <a:p>
            <a:pPr marL="742950" marR="0" lvl="1" indent="-285750" algn="l" rtl="0">
              <a:spcBef>
                <a:spcPts val="480"/>
              </a:spcBef>
              <a:spcAft>
                <a:spcPts val="0"/>
              </a:spcAft>
              <a:buClr>
                <a:srgbClr val="464646"/>
              </a:buClr>
              <a:buSzPts val="2400"/>
              <a:buFont typeface="Arial"/>
              <a:buChar char="–"/>
            </a:pPr>
            <a:r>
              <a:rPr lang="en" sz="2400" b="0" i="0" u="none" strike="noStrike" cap="none">
                <a:solidFill>
                  <a:srgbClr val="464646"/>
                </a:solidFill>
                <a:latin typeface="Calibri"/>
                <a:ea typeface="Calibri"/>
                <a:cs typeface="Calibri"/>
                <a:sym typeface="Calibri"/>
              </a:rPr>
              <a:t>This one is being caused by humans</a:t>
            </a:r>
            <a:endParaRPr/>
          </a:p>
          <a:p>
            <a:pPr marL="742950" marR="0" lvl="1" indent="-285750" algn="l" rtl="0">
              <a:spcBef>
                <a:spcPts val="480"/>
              </a:spcBef>
              <a:spcAft>
                <a:spcPts val="0"/>
              </a:spcAft>
              <a:buClr>
                <a:srgbClr val="464646"/>
              </a:buClr>
              <a:buSzPts val="2400"/>
              <a:buFont typeface="Arial"/>
              <a:buChar char="–"/>
            </a:pPr>
            <a:r>
              <a:rPr lang="en" sz="2400" b="0" i="0" u="none" strike="noStrike" cap="none">
                <a:solidFill>
                  <a:srgbClr val="464646"/>
                </a:solidFill>
                <a:latin typeface="Calibri"/>
                <a:ea typeface="Calibri"/>
                <a:cs typeface="Calibri"/>
                <a:sym typeface="Calibri"/>
              </a:rPr>
              <a:t>HIPPCO</a:t>
            </a:r>
            <a:endParaRPr/>
          </a:p>
          <a:p>
            <a:pPr marL="742950" marR="0" lvl="1" indent="-285750" algn="l" rtl="0">
              <a:spcBef>
                <a:spcPts val="480"/>
              </a:spcBef>
              <a:spcAft>
                <a:spcPts val="0"/>
              </a:spcAft>
              <a:buClr>
                <a:srgbClr val="464646"/>
              </a:buClr>
              <a:buSzPts val="2400"/>
              <a:buFont typeface="Arial"/>
              <a:buChar char="–"/>
            </a:pPr>
            <a:r>
              <a:rPr lang="en" sz="2400" b="0" i="0" u="none" strike="noStrike" cap="none">
                <a:solidFill>
                  <a:srgbClr val="464646"/>
                </a:solidFill>
                <a:latin typeface="Calibri"/>
                <a:ea typeface="Calibri"/>
                <a:cs typeface="Calibri"/>
                <a:sym typeface="Calibri"/>
              </a:rPr>
              <a:t>Why do we need predators? </a:t>
            </a:r>
            <a:endParaRPr/>
          </a:p>
          <a:p>
            <a:pPr marL="742950" marR="0" lvl="1" indent="-285750" algn="l" rtl="0">
              <a:spcBef>
                <a:spcPts val="480"/>
              </a:spcBef>
              <a:spcAft>
                <a:spcPts val="0"/>
              </a:spcAft>
              <a:buClr>
                <a:srgbClr val="464646"/>
              </a:buClr>
              <a:buSzPts val="2400"/>
              <a:buFont typeface="Arial"/>
              <a:buChar char="–"/>
            </a:pPr>
            <a:r>
              <a:rPr lang="en" sz="2400" b="0" i="0" u="none" strike="noStrike" cap="none">
                <a:solidFill>
                  <a:srgbClr val="464646"/>
                </a:solidFill>
                <a:latin typeface="Calibri"/>
                <a:ea typeface="Calibri"/>
                <a:cs typeface="Calibri"/>
                <a:sym typeface="Calibri"/>
              </a:rPr>
              <a:t>Why do we need insects?</a:t>
            </a:r>
            <a:endParaRPr/>
          </a:p>
          <a:p>
            <a:pPr marL="742950" marR="0" lvl="1" indent="-133350" algn="l" rtl="0">
              <a:spcBef>
                <a:spcPts val="480"/>
              </a:spcBef>
              <a:spcAft>
                <a:spcPts val="1600"/>
              </a:spcAft>
              <a:buClr>
                <a:srgbClr val="464646"/>
              </a:buClr>
              <a:buSzPts val="2400"/>
              <a:buFont typeface="Arial"/>
              <a:buNone/>
            </a:pPr>
            <a:endParaRPr sz="2400" b="0" i="0" u="none" strike="noStrike" cap="none">
              <a:solidFill>
                <a:srgbClr val="464646"/>
              </a:solidFill>
              <a:latin typeface="Calibri"/>
              <a:ea typeface="Calibri"/>
              <a:cs typeface="Calibri"/>
              <a:sym typeface="Calibri"/>
            </a:endParaRPr>
          </a:p>
        </p:txBody>
      </p:sp>
      <p:pic>
        <p:nvPicPr>
          <p:cNvPr id="423" name="Google Shape;423;p65"/>
          <p:cNvPicPr preferRelativeResize="0">
            <a:picLocks noGrp="1"/>
          </p:cNvPicPr>
          <p:nvPr>
            <p:ph type="body" idx="2"/>
          </p:nvPr>
        </p:nvPicPr>
        <p:blipFill rotWithShape="1">
          <a:blip r:embed="rId3">
            <a:alphaModFix/>
          </a:blip>
          <a:srcRect/>
          <a:stretch/>
        </p:blipFill>
        <p:spPr>
          <a:xfrm>
            <a:off x="4581516" y="57150"/>
            <a:ext cx="4526400" cy="5029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Delius Unicase"/>
                <a:ea typeface="Delius Unicase"/>
                <a:cs typeface="Delius Unicase"/>
                <a:sym typeface="Delius Unicase"/>
              </a:rPr>
              <a:t>Biodiversity </a:t>
            </a:r>
            <a:endParaRPr>
              <a:latin typeface="Delius Unicase"/>
              <a:ea typeface="Delius Unicase"/>
              <a:cs typeface="Delius Unicase"/>
              <a:sym typeface="Delius Unicase"/>
            </a:endParaRPr>
          </a:p>
        </p:txBody>
      </p:sp>
      <p:sp>
        <p:nvSpPr>
          <p:cNvPr id="429" name="Google Shape;429;p66"/>
          <p:cNvSpPr txBox="1">
            <a:spLocks noGrp="1"/>
          </p:cNvSpPr>
          <p:nvPr>
            <p:ph type="body" idx="1"/>
          </p:nvPr>
        </p:nvSpPr>
        <p:spPr>
          <a:xfrm>
            <a:off x="311700" y="1152475"/>
            <a:ext cx="49224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a:t>Cecil the Lion </a:t>
            </a:r>
            <a:endParaRPr sz="2400"/>
          </a:p>
          <a:p>
            <a:pPr marL="457200" lvl="0" indent="-381000" algn="l" rtl="0">
              <a:spcBef>
                <a:spcPts val="0"/>
              </a:spcBef>
              <a:spcAft>
                <a:spcPts val="0"/>
              </a:spcAft>
              <a:buSzPts val="2400"/>
              <a:buChar char="●"/>
            </a:pPr>
            <a:r>
              <a:rPr lang="en" sz="2400"/>
              <a:t>Mountain Gorillas (CR is involved in this cause) </a:t>
            </a:r>
            <a:endParaRPr sz="2400"/>
          </a:p>
        </p:txBody>
      </p:sp>
      <p:pic>
        <p:nvPicPr>
          <p:cNvPr id="430" name="Google Shape;430;p66"/>
          <p:cNvPicPr preferRelativeResize="0"/>
          <p:nvPr/>
        </p:nvPicPr>
        <p:blipFill>
          <a:blip r:embed="rId3">
            <a:alphaModFix/>
          </a:blip>
          <a:stretch>
            <a:fillRect/>
          </a:stretch>
        </p:blipFill>
        <p:spPr>
          <a:xfrm>
            <a:off x="1360551" y="2820825"/>
            <a:ext cx="3245901" cy="2163950"/>
          </a:xfrm>
          <a:prstGeom prst="rect">
            <a:avLst/>
          </a:prstGeom>
          <a:noFill/>
          <a:ln>
            <a:noFill/>
          </a:ln>
        </p:spPr>
      </p:pic>
      <p:pic>
        <p:nvPicPr>
          <p:cNvPr id="431" name="Google Shape;431;p66"/>
          <p:cNvPicPr preferRelativeResize="0"/>
          <p:nvPr/>
        </p:nvPicPr>
        <p:blipFill>
          <a:blip r:embed="rId4">
            <a:alphaModFix/>
          </a:blip>
          <a:stretch>
            <a:fillRect/>
          </a:stretch>
        </p:blipFill>
        <p:spPr>
          <a:xfrm>
            <a:off x="4746677" y="110075"/>
            <a:ext cx="4168000" cy="3647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7"/>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a:t>Mountaintop Removal </a:t>
            </a:r>
            <a:endParaRPr sz="2800" b="0" i="0" u="none" strike="noStrike" cap="none">
              <a:solidFill>
                <a:schemeClr val="lt1"/>
              </a:solidFill>
              <a:latin typeface="Calibri"/>
              <a:ea typeface="Calibri"/>
              <a:cs typeface="Calibri"/>
              <a:sym typeface="Calibri"/>
            </a:endParaRPr>
          </a:p>
        </p:txBody>
      </p:sp>
      <p:sp>
        <p:nvSpPr>
          <p:cNvPr id="437" name="Google Shape;437;p67"/>
          <p:cNvSpPr txBox="1">
            <a:spLocks noGrp="1"/>
          </p:cNvSpPr>
          <p:nvPr>
            <p:ph type="body" idx="1"/>
          </p:nvPr>
        </p:nvSpPr>
        <p:spPr>
          <a:xfrm>
            <a:off x="152400" y="914400"/>
            <a:ext cx="4343400" cy="3886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464646"/>
              </a:buClr>
              <a:buSzPts val="2800"/>
              <a:buFont typeface="Arial"/>
              <a:buChar char="•"/>
            </a:pPr>
            <a:r>
              <a:rPr lang="en"/>
              <a:t>Major form of mining </a:t>
            </a:r>
            <a:endParaRPr/>
          </a:p>
          <a:p>
            <a:pPr marL="742950" marR="0" lvl="1" indent="-285750" algn="l" rtl="0">
              <a:lnSpc>
                <a:spcPct val="100000"/>
              </a:lnSpc>
              <a:spcBef>
                <a:spcPts val="0"/>
              </a:spcBef>
              <a:spcAft>
                <a:spcPts val="0"/>
              </a:spcAft>
              <a:buClr>
                <a:srgbClr val="464646"/>
              </a:buClr>
              <a:buSzPts val="2400"/>
              <a:buFont typeface="Arial"/>
              <a:buChar char="–"/>
            </a:pPr>
            <a:r>
              <a:rPr lang="en"/>
              <a:t>W.V. has seen sig changes to its topography </a:t>
            </a:r>
            <a:endParaRPr/>
          </a:p>
          <a:p>
            <a:pPr marL="342900" marR="0" lvl="0" indent="-342900" algn="l" rtl="0">
              <a:lnSpc>
                <a:spcPct val="100000"/>
              </a:lnSpc>
              <a:spcBef>
                <a:spcPts val="0"/>
              </a:spcBef>
              <a:spcAft>
                <a:spcPts val="0"/>
              </a:spcAft>
              <a:buClr>
                <a:srgbClr val="464646"/>
              </a:buClr>
              <a:buSzPts val="2800"/>
              <a:buFont typeface="Arial"/>
              <a:buChar char="•"/>
            </a:pPr>
            <a:r>
              <a:rPr lang="en"/>
              <a:t>Massive habitat destruction </a:t>
            </a:r>
            <a:endParaRPr/>
          </a:p>
          <a:p>
            <a:pPr marL="342900" marR="0" lvl="0" indent="-342900" algn="l" rtl="0">
              <a:lnSpc>
                <a:spcPct val="100000"/>
              </a:lnSpc>
              <a:spcBef>
                <a:spcPts val="0"/>
              </a:spcBef>
              <a:spcAft>
                <a:spcPts val="0"/>
              </a:spcAft>
              <a:buClr>
                <a:srgbClr val="464646"/>
              </a:buClr>
              <a:buSzPts val="2800"/>
              <a:buFont typeface="Arial"/>
              <a:buChar char="•"/>
            </a:pPr>
            <a:r>
              <a:rPr lang="en"/>
              <a:t>Regulated by SMCRA</a:t>
            </a:r>
            <a:endParaRPr/>
          </a:p>
          <a:p>
            <a:pPr marL="742950" marR="0" lvl="1" indent="-133350" algn="l" rtl="0">
              <a:spcBef>
                <a:spcPts val="480"/>
              </a:spcBef>
              <a:spcAft>
                <a:spcPts val="1600"/>
              </a:spcAft>
              <a:buClr>
                <a:srgbClr val="464646"/>
              </a:buClr>
              <a:buSzPts val="2400"/>
              <a:buFont typeface="Arial"/>
              <a:buNone/>
            </a:pPr>
            <a:endParaRPr sz="2400" b="0" i="0" u="none" strike="noStrike" cap="none">
              <a:solidFill>
                <a:srgbClr val="464646"/>
              </a:solidFill>
              <a:latin typeface="Calibri"/>
              <a:ea typeface="Calibri"/>
              <a:cs typeface="Calibri"/>
              <a:sym typeface="Calibri"/>
            </a:endParaRPr>
          </a:p>
        </p:txBody>
      </p:sp>
      <p:pic>
        <p:nvPicPr>
          <p:cNvPr id="438" name="Google Shape;438;p67"/>
          <p:cNvPicPr preferRelativeResize="0"/>
          <p:nvPr/>
        </p:nvPicPr>
        <p:blipFill rotWithShape="1">
          <a:blip r:embed="rId3">
            <a:alphaModFix/>
          </a:blip>
          <a:srcRect/>
          <a:stretch/>
        </p:blipFill>
        <p:spPr>
          <a:xfrm>
            <a:off x="4122685" y="106645"/>
            <a:ext cx="4921800" cy="278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68"/>
          <p:cNvPicPr preferRelativeResize="0"/>
          <p:nvPr/>
        </p:nvPicPr>
        <p:blipFill rotWithShape="1">
          <a:blip r:embed="rId3">
            <a:alphaModFix/>
          </a:blip>
          <a:srcRect/>
          <a:stretch/>
        </p:blipFill>
        <p:spPr>
          <a:xfrm>
            <a:off x="1535850" y="353700"/>
            <a:ext cx="6072029" cy="44361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447"/>
        <p:cNvGrpSpPr/>
        <p:nvPr/>
      </p:nvGrpSpPr>
      <p:grpSpPr>
        <a:xfrm>
          <a:off x="0" y="0"/>
          <a:ext cx="0" cy="0"/>
          <a:chOff x="0" y="0"/>
          <a:chExt cx="0" cy="0"/>
        </a:xfrm>
      </p:grpSpPr>
      <p:sp>
        <p:nvSpPr>
          <p:cNvPr id="448" name="Google Shape;448;p6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10000"/>
              </a:lnSpc>
              <a:spcBef>
                <a:spcPts val="0"/>
              </a:spcBef>
              <a:spcAft>
                <a:spcPts val="0"/>
              </a:spcAft>
              <a:buClr>
                <a:schemeClr val="dk1"/>
              </a:buClr>
              <a:buFont typeface="Arial"/>
              <a:buNone/>
            </a:pPr>
            <a:r>
              <a:rPr lang="en" sz="2250" b="1" i="0" u="none" strike="noStrike" cap="none">
                <a:solidFill>
                  <a:srgbClr val="333333"/>
                </a:solidFill>
                <a:highlight>
                  <a:srgbClr val="FFFFFF"/>
                </a:highlight>
                <a:latin typeface="Arial"/>
                <a:ea typeface="Arial"/>
                <a:cs typeface="Arial"/>
                <a:sym typeface="Arial"/>
              </a:rPr>
              <a:t>West Virginia mine disaster kills 29, prompts investigations</a:t>
            </a:r>
            <a:endParaRPr/>
          </a:p>
          <a:p>
            <a:pPr marL="0" marR="0" lvl="0" indent="0" algn="l" rtl="0">
              <a:lnSpc>
                <a:spcPct val="100000"/>
              </a:lnSpc>
              <a:spcBef>
                <a:spcPts val="400"/>
              </a:spcBef>
              <a:spcAft>
                <a:spcPts val="0"/>
              </a:spcAft>
              <a:buClr>
                <a:schemeClr val="dk1"/>
              </a:buClr>
              <a:buFont typeface="Arial"/>
              <a:buNone/>
            </a:pPr>
            <a:endParaRPr sz="2800" b="0" i="0" u="none" strike="noStrike" cap="none">
              <a:solidFill>
                <a:schemeClr val="dk1"/>
              </a:solidFill>
              <a:latin typeface="Arial"/>
              <a:ea typeface="Arial"/>
              <a:cs typeface="Arial"/>
              <a:sym typeface="Arial"/>
            </a:endParaRPr>
          </a:p>
        </p:txBody>
      </p:sp>
      <p:sp>
        <p:nvSpPr>
          <p:cNvPr id="449" name="Google Shape;449;p69"/>
          <p:cNvSpPr txBox="1">
            <a:spLocks noGrp="1"/>
          </p:cNvSpPr>
          <p:nvPr>
            <p:ph type="body" idx="1"/>
          </p:nvPr>
        </p:nvSpPr>
        <p:spPr>
          <a:xfrm>
            <a:off x="257425" y="955700"/>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42857"/>
              </a:lnSpc>
              <a:spcBef>
                <a:spcPts val="0"/>
              </a:spcBef>
              <a:spcAft>
                <a:spcPts val="0"/>
              </a:spcAft>
              <a:buClr>
                <a:schemeClr val="dk1"/>
              </a:buClr>
              <a:buFont typeface="Arial"/>
              <a:buNone/>
            </a:pPr>
            <a:r>
              <a:rPr lang="en" sz="1400" b="1" i="0" u="sng" strike="noStrike" cap="none">
                <a:solidFill>
                  <a:schemeClr val="hlink"/>
                </a:solidFill>
                <a:highlight>
                  <a:srgbClr val="FFFFFF"/>
                </a:highlight>
                <a:latin typeface="Arial"/>
                <a:ea typeface="Arial"/>
                <a:cs typeface="Arial"/>
                <a:sym typeface="Arial"/>
                <a:hlinkClick r:id="rId3"/>
              </a:rPr>
              <a:t>Mine disaster calls attention to revolving door between industry, government.</a:t>
            </a:r>
            <a:r>
              <a:rPr lang="en" sz="1400" b="0" i="0" u="none" strike="noStrike" cap="none">
                <a:solidFill>
                  <a:srgbClr val="333333"/>
                </a:solidFill>
                <a:highlight>
                  <a:srgbClr val="FFFFFF"/>
                </a:highlight>
                <a:latin typeface="Arial"/>
                <a:ea typeface="Arial"/>
                <a:cs typeface="Arial"/>
                <a:sym typeface="Arial"/>
              </a:rPr>
              <a:t> More than 200 former congressional staff members, federal regulators and lawmakers are employed by the mining industry as lobbyists, consultants or senior executives, including dozens who work for coal companies with the worst safety records in the nation, a Washington Post analysis shows. </a:t>
            </a:r>
            <a:r>
              <a:rPr lang="en" sz="1400" b="0" i="0" u="sng" strike="noStrike" cap="none">
                <a:solidFill>
                  <a:schemeClr val="hlink"/>
                </a:solidFill>
                <a:highlight>
                  <a:srgbClr val="FFFFFF"/>
                </a:highlight>
                <a:latin typeface="Arial"/>
                <a:ea typeface="Arial"/>
                <a:cs typeface="Arial"/>
                <a:sym typeface="Arial"/>
                <a:hlinkClick r:id="rId4"/>
              </a:rPr>
              <a:t>Washington Post</a:t>
            </a:r>
            <a:r>
              <a:rPr lang="en" sz="1400" b="0" i="0" u="none" strike="noStrike" cap="none">
                <a:solidFill>
                  <a:srgbClr val="333333"/>
                </a:solidFill>
                <a:highlight>
                  <a:srgbClr val="FFFFFF"/>
                </a:highlight>
                <a:latin typeface="Arial"/>
                <a:ea typeface="Arial"/>
                <a:cs typeface="Arial"/>
                <a:sym typeface="Arial"/>
              </a:rPr>
              <a:t>. 18 April 2010. [Registration Required]</a:t>
            </a:r>
            <a:endParaRPr sz="1400"/>
          </a:p>
          <a:p>
            <a:pPr marL="0" marR="0" lvl="0" indent="0" algn="l" rtl="0">
              <a:lnSpc>
                <a:spcPct val="142857"/>
              </a:lnSpc>
              <a:spcBef>
                <a:spcPts val="800"/>
              </a:spcBef>
              <a:spcAft>
                <a:spcPts val="0"/>
              </a:spcAft>
              <a:buClr>
                <a:schemeClr val="dk1"/>
              </a:buClr>
              <a:buFont typeface="Arial"/>
              <a:buNone/>
            </a:pPr>
            <a:r>
              <a:rPr lang="en" sz="1400" b="1" i="0" u="sng" strike="noStrike" cap="none">
                <a:solidFill>
                  <a:schemeClr val="hlink"/>
                </a:solidFill>
                <a:highlight>
                  <a:srgbClr val="FFFFFF"/>
                </a:highlight>
                <a:latin typeface="Arial"/>
                <a:ea typeface="Arial"/>
                <a:cs typeface="Arial"/>
                <a:sym typeface="Arial"/>
                <a:hlinkClick r:id="rId5"/>
              </a:rPr>
              <a:t>Mountaintop coal mining rules may send more miners underground.</a:t>
            </a:r>
            <a:r>
              <a:rPr lang="en" sz="1400" b="0" i="0" u="none" strike="noStrike" cap="none">
                <a:solidFill>
                  <a:srgbClr val="333333"/>
                </a:solidFill>
                <a:highlight>
                  <a:srgbClr val="FFFFFF"/>
                </a:highlight>
                <a:latin typeface="Arial"/>
                <a:ea typeface="Arial"/>
                <a:cs typeface="Arial"/>
                <a:sym typeface="Arial"/>
              </a:rPr>
              <a:t> A U.S. Environmental Protection Agency crackdown on mountaintop mining in Appalachia may force coal producers to rely increasingly on underground sites such as the Massey Energy Co. mine where 29 workers were killed this month in West Virginia.</a:t>
            </a:r>
            <a:r>
              <a:rPr lang="en" sz="1400" b="0" i="0" u="sng" strike="noStrike" cap="none">
                <a:solidFill>
                  <a:schemeClr val="hlink"/>
                </a:solidFill>
                <a:highlight>
                  <a:srgbClr val="FFFFFF"/>
                </a:highlight>
                <a:latin typeface="Arial"/>
                <a:ea typeface="Arial"/>
                <a:cs typeface="Arial"/>
                <a:sym typeface="Arial"/>
                <a:hlinkClick r:id="rId6"/>
              </a:rPr>
              <a:t>Bloomberg News</a:t>
            </a:r>
            <a:r>
              <a:rPr lang="en" sz="1400" b="0" i="0" u="none" strike="noStrike" cap="none">
                <a:solidFill>
                  <a:srgbClr val="333333"/>
                </a:solidFill>
                <a:highlight>
                  <a:srgbClr val="FFFFFF"/>
                </a:highlight>
                <a:latin typeface="Arial"/>
                <a:ea typeface="Arial"/>
                <a:cs typeface="Arial"/>
                <a:sym typeface="Arial"/>
              </a:rPr>
              <a:t>. 23 April 2010.</a:t>
            </a:r>
            <a:endParaRPr sz="1400"/>
          </a:p>
          <a:p>
            <a:pPr marL="0" marR="0" lvl="0" indent="0" algn="l" rtl="0">
              <a:lnSpc>
                <a:spcPct val="142857"/>
              </a:lnSpc>
              <a:spcBef>
                <a:spcPts val="800"/>
              </a:spcBef>
              <a:spcAft>
                <a:spcPts val="0"/>
              </a:spcAft>
              <a:buClr>
                <a:schemeClr val="dk1"/>
              </a:buClr>
              <a:buFont typeface="Arial"/>
              <a:buNone/>
            </a:pPr>
            <a:r>
              <a:rPr lang="en" sz="1400" b="1" i="0" u="sng" strike="noStrike" cap="none">
                <a:solidFill>
                  <a:schemeClr val="hlink"/>
                </a:solidFill>
                <a:highlight>
                  <a:srgbClr val="FFFFFF"/>
                </a:highlight>
                <a:latin typeface="Arial"/>
                <a:ea typeface="Arial"/>
                <a:cs typeface="Arial"/>
                <a:sym typeface="Arial"/>
                <a:hlinkClick r:id="rId7"/>
              </a:rPr>
              <a:t>Massey under criminal inquiry.</a:t>
            </a:r>
            <a:r>
              <a:rPr lang="en" sz="1400" b="0" i="0" u="none" strike="noStrike" cap="none">
                <a:solidFill>
                  <a:srgbClr val="333333"/>
                </a:solidFill>
                <a:highlight>
                  <a:srgbClr val="FFFFFF"/>
                </a:highlight>
                <a:latin typeface="Arial"/>
                <a:ea typeface="Arial"/>
                <a:cs typeface="Arial"/>
                <a:sym typeface="Arial"/>
              </a:rPr>
              <a:t> Federal agents are interviewing current and former Massey Energy employees as part of a sprawling criminal investigation into the April 5 explosion that killed 29 miners at the company's Upper Big Branch Mine in Raleigh County, according to sources familiar with the inquiry. </a:t>
            </a:r>
            <a:r>
              <a:rPr lang="en" sz="1400" b="0" i="0" u="sng" strike="noStrike" cap="none">
                <a:solidFill>
                  <a:schemeClr val="hlink"/>
                </a:solidFill>
                <a:highlight>
                  <a:srgbClr val="FFFFFF"/>
                </a:highlight>
                <a:latin typeface="Arial"/>
                <a:ea typeface="Arial"/>
                <a:cs typeface="Arial"/>
                <a:sym typeface="Arial"/>
                <a:hlinkClick r:id="rId8"/>
              </a:rPr>
              <a:t>Charleston Gazette</a:t>
            </a:r>
            <a:r>
              <a:rPr lang="en" sz="1400" b="0" i="0" u="none" strike="noStrike" cap="none">
                <a:solidFill>
                  <a:srgbClr val="333333"/>
                </a:solidFill>
                <a:highlight>
                  <a:srgbClr val="FFFFFF"/>
                </a:highlight>
                <a:latin typeface="Arial"/>
                <a:ea typeface="Arial"/>
                <a:cs typeface="Arial"/>
                <a:sym typeface="Arial"/>
              </a:rPr>
              <a:t>, West Virginia. 2 May 2010.</a:t>
            </a:r>
            <a:endParaRPr sz="1400"/>
          </a:p>
          <a:p>
            <a:pPr marL="0" marR="0" lvl="0" indent="0" algn="l" rtl="0">
              <a:lnSpc>
                <a:spcPct val="115000"/>
              </a:lnSpc>
              <a:spcBef>
                <a:spcPts val="800"/>
              </a:spcBef>
              <a:spcAft>
                <a:spcPts val="0"/>
              </a:spcAft>
              <a:buClr>
                <a:schemeClr val="dk1"/>
              </a:buClr>
              <a:buFont typeface="Arial"/>
              <a:buNone/>
            </a:pPr>
            <a:endParaRPr sz="1400" b="0" i="0" u="none" strike="noStrike" cap="none">
              <a:solidFill>
                <a:srgbClr val="333333"/>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2"/>
              </a:buClr>
              <a:buFont typeface="Arial"/>
              <a:buNone/>
            </a:pPr>
            <a:endParaRPr sz="1800" b="0" i="0" u="none" strike="noStrike" cap="none">
              <a:solidFill>
                <a:schemeClr val="dk2"/>
              </a:solidFill>
              <a:latin typeface="Arial"/>
              <a:ea typeface="Arial"/>
              <a:cs typeface="Arial"/>
              <a:sym typeface="Arial"/>
            </a:endParaRPr>
          </a:p>
        </p:txBody>
      </p:sp>
    </p:spTree>
  </p:cSld>
  <p:clrMapOvr>
    <a:masterClrMapping/>
  </p:clrMapOvr>
  <p:transition spd="slow">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0"/>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a:t>Hydrogen Fuel Cells </a:t>
            </a:r>
            <a:endParaRPr sz="2800" b="0" i="0" u="none" strike="noStrike" cap="none">
              <a:solidFill>
                <a:schemeClr val="lt1"/>
              </a:solidFill>
              <a:latin typeface="Calibri"/>
              <a:ea typeface="Calibri"/>
              <a:cs typeface="Calibri"/>
              <a:sym typeface="Calibri"/>
            </a:endParaRPr>
          </a:p>
        </p:txBody>
      </p:sp>
      <p:sp>
        <p:nvSpPr>
          <p:cNvPr id="455" name="Google Shape;455;p70"/>
          <p:cNvSpPr txBox="1">
            <a:spLocks noGrp="1"/>
          </p:cNvSpPr>
          <p:nvPr>
            <p:ph type="body" idx="1"/>
          </p:nvPr>
        </p:nvSpPr>
        <p:spPr>
          <a:xfrm>
            <a:off x="186325" y="628500"/>
            <a:ext cx="5208300" cy="4020000"/>
          </a:xfrm>
          <a:prstGeom prst="rect">
            <a:avLst/>
          </a:prstGeom>
          <a:noFill/>
          <a:ln>
            <a:noFill/>
          </a:ln>
        </p:spPr>
        <p:txBody>
          <a:bodyPr spcFirstLastPara="1" wrap="square" lIns="91425" tIns="45700" rIns="91425" bIns="45700" anchor="t" anchorCtr="0">
            <a:noAutofit/>
          </a:bodyPr>
          <a:lstStyle/>
          <a:p>
            <a:pPr marL="342900" marR="0" lvl="0" indent="-241300" algn="l" rtl="0">
              <a:lnSpc>
                <a:spcPct val="100000"/>
              </a:lnSpc>
              <a:spcBef>
                <a:spcPts val="0"/>
              </a:spcBef>
              <a:spcAft>
                <a:spcPts val="0"/>
              </a:spcAft>
              <a:buClr>
                <a:srgbClr val="464646"/>
              </a:buClr>
              <a:buSzPts val="1200"/>
              <a:buFont typeface="Arial"/>
              <a:buChar char="•"/>
            </a:pPr>
            <a:r>
              <a:rPr lang="en" sz="1200"/>
              <a:t>Alternative to combustion engines </a:t>
            </a:r>
            <a:r>
              <a:rPr lang="en" sz="1200">
                <a:solidFill>
                  <a:srgbClr val="000000"/>
                </a:solidFill>
                <a:latin typeface="Arial"/>
                <a:ea typeface="Arial"/>
                <a:cs typeface="Arial"/>
                <a:sym typeface="Arial"/>
              </a:rPr>
              <a:t>2H</a:t>
            </a:r>
            <a:r>
              <a:rPr lang="en" sz="1200" baseline="-25000">
                <a:solidFill>
                  <a:srgbClr val="000000"/>
                </a:solidFill>
                <a:latin typeface="Arial"/>
                <a:ea typeface="Arial"/>
                <a:cs typeface="Arial"/>
                <a:sym typeface="Arial"/>
              </a:rPr>
              <a:t>2</a:t>
            </a:r>
            <a:r>
              <a:rPr lang="en" sz="1200">
                <a:solidFill>
                  <a:srgbClr val="000000"/>
                </a:solidFill>
                <a:latin typeface="Arial"/>
                <a:ea typeface="Arial"/>
                <a:cs typeface="Arial"/>
                <a:sym typeface="Arial"/>
              </a:rPr>
              <a:t> + O</a:t>
            </a:r>
            <a:r>
              <a:rPr lang="en" sz="1200" baseline="-25000">
                <a:solidFill>
                  <a:srgbClr val="000000"/>
                </a:solidFill>
                <a:latin typeface="Arial"/>
                <a:ea typeface="Arial"/>
                <a:cs typeface="Arial"/>
                <a:sym typeface="Arial"/>
              </a:rPr>
              <a:t>2</a:t>
            </a:r>
            <a:r>
              <a:rPr lang="en" sz="1200">
                <a:solidFill>
                  <a:srgbClr val="000000"/>
                </a:solidFill>
                <a:latin typeface="Arial"/>
                <a:ea typeface="Arial"/>
                <a:cs typeface="Arial"/>
                <a:sym typeface="Arial"/>
              </a:rPr>
              <a:t> → 2H</a:t>
            </a:r>
            <a:r>
              <a:rPr lang="en" sz="1200" baseline="-25000">
                <a:solidFill>
                  <a:srgbClr val="000000"/>
                </a:solidFill>
                <a:latin typeface="Arial"/>
                <a:ea typeface="Arial"/>
                <a:cs typeface="Arial"/>
                <a:sym typeface="Arial"/>
              </a:rPr>
              <a:t>2</a:t>
            </a:r>
            <a:r>
              <a:rPr lang="en" sz="1200">
                <a:solidFill>
                  <a:srgbClr val="000000"/>
                </a:solidFill>
                <a:latin typeface="Arial"/>
                <a:ea typeface="Arial"/>
                <a:cs typeface="Arial"/>
                <a:sym typeface="Arial"/>
              </a:rPr>
              <a:t>O</a:t>
            </a:r>
            <a:endParaRPr sz="1200">
              <a:solidFill>
                <a:schemeClr val="dk2"/>
              </a:solidFill>
              <a:latin typeface="Arial"/>
              <a:ea typeface="Arial"/>
              <a:cs typeface="Arial"/>
              <a:sym typeface="Arial"/>
            </a:endParaRPr>
          </a:p>
          <a:p>
            <a:pPr marL="742950" lvl="1" indent="-209550" algn="l" rtl="0">
              <a:lnSpc>
                <a:spcPct val="100000"/>
              </a:lnSpc>
              <a:spcBef>
                <a:spcPts val="359"/>
              </a:spcBef>
              <a:spcAft>
                <a:spcPts val="0"/>
              </a:spcAft>
              <a:buClr>
                <a:srgbClr val="93A299"/>
              </a:buClr>
              <a:buSzPts val="1200"/>
              <a:buFont typeface="Arial"/>
              <a:buChar char="–"/>
            </a:pPr>
            <a:r>
              <a:rPr lang="en" sz="1200">
                <a:solidFill>
                  <a:srgbClr val="000000"/>
                </a:solidFill>
                <a:latin typeface="Arial"/>
                <a:ea typeface="Arial"/>
                <a:cs typeface="Arial"/>
                <a:sym typeface="Arial"/>
              </a:rPr>
              <a:t>No emissions</a:t>
            </a:r>
            <a:endParaRPr sz="1200">
              <a:solidFill>
                <a:srgbClr val="000000"/>
              </a:solidFill>
              <a:latin typeface="Arial"/>
              <a:ea typeface="Arial"/>
              <a:cs typeface="Arial"/>
              <a:sym typeface="Arial"/>
            </a:endParaRPr>
          </a:p>
          <a:p>
            <a:pPr marL="742950" lvl="1" indent="-209550" algn="l" rtl="0">
              <a:lnSpc>
                <a:spcPct val="100000"/>
              </a:lnSpc>
              <a:spcBef>
                <a:spcPts val="1600"/>
              </a:spcBef>
              <a:spcAft>
                <a:spcPts val="0"/>
              </a:spcAft>
              <a:buClr>
                <a:srgbClr val="93A299"/>
              </a:buClr>
              <a:buSzPts val="1200"/>
              <a:buFont typeface="Arial"/>
              <a:buChar char="–"/>
            </a:pPr>
            <a:r>
              <a:rPr lang="en" sz="1200">
                <a:solidFill>
                  <a:srgbClr val="000000"/>
                </a:solidFill>
                <a:latin typeface="Arial"/>
                <a:ea typeface="Arial"/>
                <a:cs typeface="Arial"/>
                <a:sym typeface="Arial"/>
              </a:rPr>
              <a:t>Silent</a:t>
            </a:r>
            <a:endParaRPr sz="1200">
              <a:solidFill>
                <a:schemeClr val="dk2"/>
              </a:solidFill>
              <a:latin typeface="Arial"/>
              <a:ea typeface="Arial"/>
              <a:cs typeface="Arial"/>
              <a:sym typeface="Arial"/>
            </a:endParaRPr>
          </a:p>
          <a:p>
            <a:pPr marL="742950" lvl="1" indent="-209550" algn="l" rtl="0">
              <a:lnSpc>
                <a:spcPct val="100000"/>
              </a:lnSpc>
              <a:spcBef>
                <a:spcPts val="1600"/>
              </a:spcBef>
              <a:spcAft>
                <a:spcPts val="0"/>
              </a:spcAft>
              <a:buClr>
                <a:srgbClr val="93A299"/>
              </a:buClr>
              <a:buSzPts val="1200"/>
              <a:buFont typeface="Arial"/>
              <a:buChar char="–"/>
            </a:pPr>
            <a:r>
              <a:rPr lang="en" sz="1200">
                <a:solidFill>
                  <a:srgbClr val="000000"/>
                </a:solidFill>
                <a:latin typeface="Arial"/>
                <a:ea typeface="Arial"/>
                <a:cs typeface="Arial"/>
                <a:sym typeface="Arial"/>
              </a:rPr>
              <a:t>No recharging</a:t>
            </a:r>
            <a:endParaRPr sz="1200">
              <a:solidFill>
                <a:schemeClr val="dk2"/>
              </a:solidFill>
              <a:latin typeface="Arial"/>
              <a:ea typeface="Arial"/>
              <a:cs typeface="Arial"/>
              <a:sym typeface="Arial"/>
            </a:endParaRPr>
          </a:p>
          <a:p>
            <a:pPr marL="742950" lvl="1" indent="-209550" algn="l" rtl="0">
              <a:lnSpc>
                <a:spcPct val="100000"/>
              </a:lnSpc>
              <a:spcBef>
                <a:spcPts val="1600"/>
              </a:spcBef>
              <a:spcAft>
                <a:spcPts val="0"/>
              </a:spcAft>
              <a:buClr>
                <a:srgbClr val="93A299"/>
              </a:buClr>
              <a:buSzPts val="1200"/>
              <a:buFont typeface="Arial"/>
              <a:buChar char="–"/>
            </a:pPr>
            <a:r>
              <a:rPr lang="en" sz="1200">
                <a:solidFill>
                  <a:srgbClr val="000000"/>
                </a:solidFill>
                <a:latin typeface="Arial"/>
                <a:ea typeface="Arial"/>
                <a:cs typeface="Arial"/>
                <a:sym typeface="Arial"/>
              </a:rPr>
              <a:t>Can use renewable fuels to pull H</a:t>
            </a:r>
            <a:r>
              <a:rPr lang="en" sz="1200" baseline="-25000">
                <a:solidFill>
                  <a:srgbClr val="000000"/>
                </a:solidFill>
                <a:latin typeface="Arial"/>
                <a:ea typeface="Arial"/>
                <a:cs typeface="Arial"/>
                <a:sym typeface="Arial"/>
              </a:rPr>
              <a:t>2 </a:t>
            </a:r>
            <a:r>
              <a:rPr lang="en" sz="1200">
                <a:solidFill>
                  <a:srgbClr val="000000"/>
                </a:solidFill>
                <a:latin typeface="Arial"/>
                <a:ea typeface="Arial"/>
                <a:cs typeface="Arial"/>
                <a:sym typeface="Arial"/>
              </a:rPr>
              <a:t>from water - </a:t>
            </a:r>
            <a:r>
              <a:rPr lang="en" sz="1200" u="sng">
                <a:solidFill>
                  <a:srgbClr val="000000"/>
                </a:solidFill>
                <a:latin typeface="Arial"/>
                <a:ea typeface="Arial"/>
                <a:cs typeface="Arial"/>
                <a:sym typeface="Arial"/>
              </a:rPr>
              <a:t>electrolysis</a:t>
            </a:r>
            <a:endParaRPr sz="1200">
              <a:solidFill>
                <a:schemeClr val="dk2"/>
              </a:solidFill>
              <a:latin typeface="Arial"/>
              <a:ea typeface="Arial"/>
              <a:cs typeface="Arial"/>
              <a:sym typeface="Arial"/>
            </a:endParaRPr>
          </a:p>
          <a:p>
            <a:pPr marL="742950" lvl="1" indent="-209550" algn="l" rtl="0">
              <a:lnSpc>
                <a:spcPct val="100000"/>
              </a:lnSpc>
              <a:spcBef>
                <a:spcPts val="1600"/>
              </a:spcBef>
              <a:spcAft>
                <a:spcPts val="0"/>
              </a:spcAft>
              <a:buClr>
                <a:srgbClr val="93A299"/>
              </a:buClr>
              <a:buSzPts val="1200"/>
              <a:buFont typeface="Arial"/>
              <a:buChar char="–"/>
            </a:pPr>
            <a:r>
              <a:rPr lang="en" sz="1200">
                <a:solidFill>
                  <a:srgbClr val="000000"/>
                </a:solidFill>
                <a:latin typeface="Arial"/>
                <a:ea typeface="Arial"/>
                <a:cs typeface="Arial"/>
                <a:sym typeface="Arial"/>
              </a:rPr>
              <a:t>Fuel itself is efficient</a:t>
            </a:r>
            <a:endParaRPr sz="1200">
              <a:solidFill>
                <a:schemeClr val="dk2"/>
              </a:solidFill>
              <a:latin typeface="Arial"/>
              <a:ea typeface="Arial"/>
              <a:cs typeface="Arial"/>
              <a:sym typeface="Arial"/>
            </a:endParaRPr>
          </a:p>
          <a:p>
            <a:pPr marL="742950" lvl="1" indent="-209550" algn="l" rtl="0">
              <a:lnSpc>
                <a:spcPct val="100000"/>
              </a:lnSpc>
              <a:spcBef>
                <a:spcPts val="1600"/>
              </a:spcBef>
              <a:spcAft>
                <a:spcPts val="0"/>
              </a:spcAft>
              <a:buClr>
                <a:srgbClr val="93A299"/>
              </a:buClr>
              <a:buSzPts val="1200"/>
              <a:buFont typeface="Arial"/>
              <a:buChar char="–"/>
            </a:pPr>
            <a:r>
              <a:rPr lang="en" sz="1200">
                <a:solidFill>
                  <a:srgbClr val="000000"/>
                </a:solidFill>
                <a:latin typeface="Arial"/>
                <a:ea typeface="Arial"/>
                <a:cs typeface="Arial"/>
                <a:sym typeface="Arial"/>
              </a:rPr>
              <a:t>expensive – materials, R&amp;D</a:t>
            </a:r>
            <a:endParaRPr sz="1200">
              <a:solidFill>
                <a:schemeClr val="dk2"/>
              </a:solidFill>
              <a:latin typeface="Arial"/>
              <a:ea typeface="Arial"/>
              <a:cs typeface="Arial"/>
              <a:sym typeface="Arial"/>
            </a:endParaRPr>
          </a:p>
          <a:p>
            <a:pPr marL="742950" lvl="1" indent="-209550" algn="l" rtl="0">
              <a:lnSpc>
                <a:spcPct val="100000"/>
              </a:lnSpc>
              <a:spcBef>
                <a:spcPts val="1600"/>
              </a:spcBef>
              <a:spcAft>
                <a:spcPts val="0"/>
              </a:spcAft>
              <a:buClr>
                <a:srgbClr val="93A299"/>
              </a:buClr>
              <a:buSzPts val="1200"/>
              <a:buFont typeface="Arial"/>
              <a:buChar char="–"/>
            </a:pPr>
            <a:r>
              <a:rPr lang="en" sz="1200">
                <a:solidFill>
                  <a:srgbClr val="000000"/>
                </a:solidFill>
                <a:latin typeface="Arial"/>
                <a:ea typeface="Arial"/>
                <a:cs typeface="Arial"/>
                <a:sym typeface="Arial"/>
              </a:rPr>
              <a:t>Need H</a:t>
            </a:r>
            <a:r>
              <a:rPr lang="en" sz="1200" baseline="-25000">
                <a:solidFill>
                  <a:srgbClr val="000000"/>
                </a:solidFill>
                <a:latin typeface="Arial"/>
                <a:ea typeface="Arial"/>
                <a:cs typeface="Arial"/>
                <a:sym typeface="Arial"/>
              </a:rPr>
              <a:t>2</a:t>
            </a:r>
            <a:r>
              <a:rPr lang="en" sz="1200">
                <a:solidFill>
                  <a:srgbClr val="000000"/>
                </a:solidFill>
                <a:latin typeface="Arial"/>
                <a:ea typeface="Arial"/>
                <a:cs typeface="Arial"/>
                <a:sym typeface="Arial"/>
              </a:rPr>
              <a:t> – takes energy to extract (often fossil fuels used!) – reduces overall efficiency</a:t>
            </a:r>
            <a:endParaRPr sz="1200">
              <a:solidFill>
                <a:schemeClr val="dk2"/>
              </a:solidFill>
              <a:latin typeface="Arial"/>
              <a:ea typeface="Arial"/>
              <a:cs typeface="Arial"/>
              <a:sym typeface="Arial"/>
            </a:endParaRPr>
          </a:p>
          <a:p>
            <a:pPr marL="742950" lvl="1" indent="-209550" algn="l" rtl="0">
              <a:lnSpc>
                <a:spcPct val="100000"/>
              </a:lnSpc>
              <a:spcBef>
                <a:spcPts val="1600"/>
              </a:spcBef>
              <a:spcAft>
                <a:spcPts val="0"/>
              </a:spcAft>
              <a:buClr>
                <a:srgbClr val="93A299"/>
              </a:buClr>
              <a:buSzPts val="1200"/>
              <a:buFont typeface="Arial"/>
              <a:buChar char="–"/>
            </a:pPr>
            <a:r>
              <a:rPr lang="en" sz="1200">
                <a:solidFill>
                  <a:srgbClr val="000000"/>
                </a:solidFill>
                <a:latin typeface="Arial"/>
                <a:ea typeface="Arial"/>
                <a:cs typeface="Arial"/>
                <a:sym typeface="Arial"/>
              </a:rPr>
              <a:t>Often pulled from CH</a:t>
            </a:r>
            <a:r>
              <a:rPr lang="en" sz="1200" baseline="-25000">
                <a:solidFill>
                  <a:srgbClr val="000000"/>
                </a:solidFill>
                <a:latin typeface="Arial"/>
                <a:ea typeface="Arial"/>
                <a:cs typeface="Arial"/>
                <a:sym typeface="Arial"/>
              </a:rPr>
              <a:t>4</a:t>
            </a:r>
            <a:r>
              <a:rPr lang="en" sz="1200">
                <a:solidFill>
                  <a:srgbClr val="000000"/>
                </a:solidFill>
                <a:latin typeface="Arial"/>
                <a:ea typeface="Arial"/>
                <a:cs typeface="Arial"/>
                <a:sym typeface="Arial"/>
              </a:rPr>
              <a:t>  - </a:t>
            </a:r>
            <a:r>
              <a:rPr lang="en" sz="1200" u="sng">
                <a:solidFill>
                  <a:srgbClr val="000000"/>
                </a:solidFill>
                <a:latin typeface="Arial"/>
                <a:ea typeface="Arial"/>
                <a:cs typeface="Arial"/>
                <a:sym typeface="Arial"/>
              </a:rPr>
              <a:t>Steam reforming </a:t>
            </a:r>
            <a:r>
              <a:rPr lang="en" sz="1200">
                <a:solidFill>
                  <a:srgbClr val="000000"/>
                </a:solidFill>
                <a:latin typeface="Arial"/>
                <a:ea typeface="Arial"/>
                <a:cs typeface="Arial"/>
                <a:sym typeface="Arial"/>
              </a:rPr>
              <a:t>(releases greenhouse gases)</a:t>
            </a:r>
            <a:endParaRPr sz="1200">
              <a:solidFill>
                <a:schemeClr val="dk2"/>
              </a:solidFill>
              <a:latin typeface="Arial"/>
              <a:ea typeface="Arial"/>
              <a:cs typeface="Arial"/>
              <a:sym typeface="Arial"/>
            </a:endParaRPr>
          </a:p>
          <a:p>
            <a:pPr marL="742950" lvl="1" indent="-209550" algn="l" rtl="0">
              <a:lnSpc>
                <a:spcPct val="100000"/>
              </a:lnSpc>
              <a:spcBef>
                <a:spcPts val="1600"/>
              </a:spcBef>
              <a:spcAft>
                <a:spcPts val="0"/>
              </a:spcAft>
              <a:buClr>
                <a:srgbClr val="93A299"/>
              </a:buClr>
              <a:buSzPts val="1200"/>
              <a:buFont typeface="Arial"/>
              <a:buChar char="–"/>
            </a:pPr>
            <a:r>
              <a:rPr lang="en" sz="1200">
                <a:solidFill>
                  <a:srgbClr val="000000"/>
                </a:solidFill>
                <a:latin typeface="Arial"/>
                <a:ea typeface="Arial"/>
                <a:cs typeface="Arial"/>
                <a:sym typeface="Arial"/>
              </a:rPr>
              <a:t>Low density – hard to transport</a:t>
            </a:r>
            <a:endParaRPr sz="1200">
              <a:solidFill>
                <a:schemeClr val="dk2"/>
              </a:solidFill>
              <a:latin typeface="Arial"/>
              <a:ea typeface="Arial"/>
              <a:cs typeface="Arial"/>
              <a:sym typeface="Arial"/>
            </a:endParaRPr>
          </a:p>
          <a:p>
            <a:pPr marL="742950" lvl="1" indent="-209550" algn="l" rtl="0">
              <a:lnSpc>
                <a:spcPct val="100000"/>
              </a:lnSpc>
              <a:spcBef>
                <a:spcPts val="1600"/>
              </a:spcBef>
              <a:spcAft>
                <a:spcPts val="0"/>
              </a:spcAft>
              <a:buClr>
                <a:srgbClr val="93A299"/>
              </a:buClr>
              <a:buSzPts val="1200"/>
              <a:buFont typeface="Arial"/>
              <a:buChar char="–"/>
            </a:pPr>
            <a:r>
              <a:rPr lang="en" sz="1200">
                <a:solidFill>
                  <a:srgbClr val="000000"/>
                </a:solidFill>
                <a:latin typeface="Arial"/>
                <a:ea typeface="Arial"/>
                <a:cs typeface="Arial"/>
                <a:sym typeface="Arial"/>
              </a:rPr>
              <a:t>Very flammable, no smell</a:t>
            </a:r>
            <a:endParaRPr sz="1200">
              <a:solidFill>
                <a:schemeClr val="dk2"/>
              </a:solidFill>
              <a:latin typeface="Arial"/>
              <a:ea typeface="Arial"/>
              <a:cs typeface="Arial"/>
              <a:sym typeface="Arial"/>
            </a:endParaRPr>
          </a:p>
          <a:p>
            <a:pPr marL="457200" marR="0" lvl="0" indent="0" algn="l" rtl="0">
              <a:lnSpc>
                <a:spcPct val="100000"/>
              </a:lnSpc>
              <a:spcBef>
                <a:spcPts val="1600"/>
              </a:spcBef>
              <a:spcAft>
                <a:spcPts val="0"/>
              </a:spcAft>
              <a:buNone/>
            </a:pPr>
            <a:endParaRPr sz="1400"/>
          </a:p>
          <a:p>
            <a:pPr marL="742950" marR="0" lvl="1" indent="-133350" algn="l" rtl="0">
              <a:lnSpc>
                <a:spcPct val="100000"/>
              </a:lnSpc>
              <a:spcBef>
                <a:spcPts val="480"/>
              </a:spcBef>
              <a:spcAft>
                <a:spcPts val="1600"/>
              </a:spcAft>
              <a:buClr>
                <a:srgbClr val="464646"/>
              </a:buClr>
              <a:buSzPts val="2400"/>
              <a:buFont typeface="Arial"/>
              <a:buNone/>
            </a:pPr>
            <a:endParaRPr sz="2400" b="0" i="0" u="none" strike="noStrike" cap="none">
              <a:solidFill>
                <a:srgbClr val="464646"/>
              </a:solidFill>
              <a:latin typeface="Calibri"/>
              <a:ea typeface="Calibri"/>
              <a:cs typeface="Calibri"/>
              <a:sym typeface="Calibri"/>
            </a:endParaRPr>
          </a:p>
        </p:txBody>
      </p:sp>
      <p:pic>
        <p:nvPicPr>
          <p:cNvPr id="456" name="Google Shape;456;p70"/>
          <p:cNvPicPr preferRelativeResize="0"/>
          <p:nvPr/>
        </p:nvPicPr>
        <p:blipFill rotWithShape="1">
          <a:blip r:embed="rId3">
            <a:alphaModFix/>
          </a:blip>
          <a:srcRect/>
          <a:stretch/>
        </p:blipFill>
        <p:spPr>
          <a:xfrm>
            <a:off x="5231725" y="67850"/>
            <a:ext cx="3912300" cy="4081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71"/>
          <p:cNvSpPr txBox="1">
            <a:spLocks noGrp="1"/>
          </p:cNvSpPr>
          <p:nvPr>
            <p:ph type="title"/>
          </p:nvPr>
        </p:nvSpPr>
        <p:spPr>
          <a:xfrm>
            <a:off x="380999" y="1"/>
            <a:ext cx="7068000" cy="62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Clean Coal </a:t>
            </a:r>
            <a:endParaRPr/>
          </a:p>
        </p:txBody>
      </p:sp>
      <p:sp>
        <p:nvSpPr>
          <p:cNvPr id="462" name="Google Shape;462;p71"/>
          <p:cNvSpPr txBox="1">
            <a:spLocks noGrp="1"/>
          </p:cNvSpPr>
          <p:nvPr>
            <p:ph type="body" idx="1"/>
          </p:nvPr>
        </p:nvSpPr>
        <p:spPr>
          <a:xfrm>
            <a:off x="457200" y="1257301"/>
            <a:ext cx="4038600" cy="2978700"/>
          </a:xfrm>
          <a:prstGeom prst="rect">
            <a:avLst/>
          </a:prstGeom>
        </p:spPr>
        <p:txBody>
          <a:bodyPr spcFirstLastPara="1" wrap="square" lIns="91425" tIns="91425" rIns="91425" bIns="91425" anchor="t" anchorCtr="0">
            <a:noAutofit/>
          </a:bodyPr>
          <a:lstStyle/>
          <a:p>
            <a:pPr marL="342900" lvl="0" indent="-165100" algn="l" rtl="0">
              <a:spcBef>
                <a:spcPts val="560"/>
              </a:spcBef>
              <a:spcAft>
                <a:spcPts val="1600"/>
              </a:spcAft>
              <a:buNone/>
            </a:pPr>
            <a:endParaRPr/>
          </a:p>
        </p:txBody>
      </p:sp>
      <p:sp>
        <p:nvSpPr>
          <p:cNvPr id="463" name="Google Shape;463;p71"/>
          <p:cNvSpPr txBox="1">
            <a:spLocks noGrp="1"/>
          </p:cNvSpPr>
          <p:nvPr>
            <p:ph type="body" idx="2"/>
          </p:nvPr>
        </p:nvSpPr>
        <p:spPr>
          <a:xfrm>
            <a:off x="4648200" y="1257300"/>
            <a:ext cx="4038600" cy="2978700"/>
          </a:xfrm>
          <a:prstGeom prst="rect">
            <a:avLst/>
          </a:prstGeom>
        </p:spPr>
        <p:txBody>
          <a:bodyPr spcFirstLastPara="1" wrap="square" lIns="91425" tIns="91425" rIns="91425" bIns="91425" anchor="t" anchorCtr="0">
            <a:noAutofit/>
          </a:bodyPr>
          <a:lstStyle/>
          <a:p>
            <a:pPr marL="342900" lvl="0" indent="-165100" algn="l" rtl="0">
              <a:spcBef>
                <a:spcPts val="560"/>
              </a:spcBef>
              <a:spcAft>
                <a:spcPts val="1600"/>
              </a:spcAft>
              <a:buNone/>
            </a:pPr>
            <a:endParaRPr/>
          </a:p>
        </p:txBody>
      </p:sp>
      <p:pic>
        <p:nvPicPr>
          <p:cNvPr id="464" name="Google Shape;464;p71"/>
          <p:cNvPicPr preferRelativeResize="0"/>
          <p:nvPr/>
        </p:nvPicPr>
        <p:blipFill rotWithShape="1">
          <a:blip r:embed="rId3">
            <a:alphaModFix/>
          </a:blip>
          <a:srcRect/>
          <a:stretch/>
        </p:blipFill>
        <p:spPr>
          <a:xfrm>
            <a:off x="2192651" y="890189"/>
            <a:ext cx="5098800" cy="3786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72"/>
          <p:cNvSpPr txBox="1">
            <a:spLocks noGrp="1"/>
          </p:cNvSpPr>
          <p:nvPr>
            <p:ph type="title"/>
          </p:nvPr>
        </p:nvSpPr>
        <p:spPr>
          <a:xfrm>
            <a:off x="380999" y="1"/>
            <a:ext cx="7068000" cy="62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Haiti Earthquake 2010 </a:t>
            </a:r>
            <a:endParaRPr/>
          </a:p>
        </p:txBody>
      </p:sp>
      <p:sp>
        <p:nvSpPr>
          <p:cNvPr id="470" name="Google Shape;470;p72"/>
          <p:cNvSpPr txBox="1">
            <a:spLocks noGrp="1"/>
          </p:cNvSpPr>
          <p:nvPr>
            <p:ph type="body" idx="1"/>
          </p:nvPr>
        </p:nvSpPr>
        <p:spPr>
          <a:xfrm>
            <a:off x="457200" y="552300"/>
            <a:ext cx="5083800" cy="3607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93A299"/>
              </a:buClr>
              <a:buSzPts val="1530"/>
              <a:buChar char="•"/>
            </a:pPr>
            <a:r>
              <a:rPr lang="en" sz="1800">
                <a:solidFill>
                  <a:srgbClr val="000000"/>
                </a:solidFill>
                <a:latin typeface="Arial"/>
                <a:ea typeface="Arial"/>
                <a:cs typeface="Arial"/>
                <a:sym typeface="Arial"/>
              </a:rPr>
              <a:t>3 million people affected</a:t>
            </a:r>
            <a:endParaRPr sz="1800">
              <a:solidFill>
                <a:schemeClr val="dk2"/>
              </a:solidFill>
              <a:latin typeface="Arial"/>
              <a:ea typeface="Arial"/>
              <a:cs typeface="Arial"/>
              <a:sym typeface="Arial"/>
            </a:endParaRPr>
          </a:p>
          <a:p>
            <a:pPr marL="0" lvl="0" indent="0" algn="l" rtl="0">
              <a:lnSpc>
                <a:spcPct val="100000"/>
              </a:lnSpc>
              <a:spcBef>
                <a:spcPts val="1600"/>
              </a:spcBef>
              <a:spcAft>
                <a:spcPts val="0"/>
              </a:spcAft>
              <a:buClr>
                <a:srgbClr val="93A299"/>
              </a:buClr>
              <a:buSzPts val="1530"/>
              <a:buChar char="•"/>
            </a:pPr>
            <a:r>
              <a:rPr lang="en" sz="1800">
                <a:solidFill>
                  <a:srgbClr val="000000"/>
                </a:solidFill>
                <a:latin typeface="Arial"/>
                <a:ea typeface="Arial"/>
                <a:cs typeface="Arial"/>
                <a:sym typeface="Arial"/>
              </a:rPr>
              <a:t>&gt;200,000 killed</a:t>
            </a:r>
            <a:endParaRPr sz="1800">
              <a:solidFill>
                <a:schemeClr val="dk2"/>
              </a:solidFill>
              <a:latin typeface="Arial"/>
              <a:ea typeface="Arial"/>
              <a:cs typeface="Arial"/>
              <a:sym typeface="Arial"/>
            </a:endParaRPr>
          </a:p>
          <a:p>
            <a:pPr marL="0" lvl="0" indent="0" algn="l" rtl="0">
              <a:lnSpc>
                <a:spcPct val="100000"/>
              </a:lnSpc>
              <a:spcBef>
                <a:spcPts val="1600"/>
              </a:spcBef>
              <a:spcAft>
                <a:spcPts val="0"/>
              </a:spcAft>
              <a:buClr>
                <a:srgbClr val="93A299"/>
              </a:buClr>
              <a:buSzPts val="1530"/>
              <a:buChar char="•"/>
            </a:pPr>
            <a:r>
              <a:rPr lang="en" sz="1800">
                <a:solidFill>
                  <a:srgbClr val="000000"/>
                </a:solidFill>
                <a:latin typeface="Arial"/>
                <a:ea typeface="Arial"/>
                <a:cs typeface="Arial"/>
                <a:sym typeface="Arial"/>
              </a:rPr>
              <a:t>Magnitude 7.0</a:t>
            </a:r>
            <a:endParaRPr sz="1800">
              <a:solidFill>
                <a:schemeClr val="dk2"/>
              </a:solidFill>
              <a:latin typeface="Arial"/>
              <a:ea typeface="Arial"/>
              <a:cs typeface="Arial"/>
              <a:sym typeface="Arial"/>
            </a:endParaRPr>
          </a:p>
          <a:p>
            <a:pPr marL="0" lvl="0" indent="0" algn="l" rtl="0">
              <a:lnSpc>
                <a:spcPct val="100000"/>
              </a:lnSpc>
              <a:spcBef>
                <a:spcPts val="1600"/>
              </a:spcBef>
              <a:spcAft>
                <a:spcPts val="0"/>
              </a:spcAft>
              <a:buClr>
                <a:srgbClr val="93A299"/>
              </a:buClr>
              <a:buSzPts val="1530"/>
              <a:buChar char="•"/>
            </a:pPr>
            <a:r>
              <a:rPr lang="en" sz="1800">
                <a:solidFill>
                  <a:srgbClr val="000000"/>
                </a:solidFill>
                <a:latin typeface="Arial"/>
                <a:ea typeface="Arial"/>
                <a:cs typeface="Arial"/>
                <a:sym typeface="Arial"/>
              </a:rPr>
              <a:t>Transform Fault Boundary</a:t>
            </a:r>
            <a:endParaRPr sz="1800">
              <a:solidFill>
                <a:schemeClr val="dk2"/>
              </a:solidFill>
              <a:latin typeface="Arial"/>
              <a:ea typeface="Arial"/>
              <a:cs typeface="Arial"/>
              <a:sym typeface="Arial"/>
            </a:endParaRPr>
          </a:p>
          <a:p>
            <a:pPr marL="0" lvl="0" indent="0" algn="l" rtl="0">
              <a:lnSpc>
                <a:spcPct val="100000"/>
              </a:lnSpc>
              <a:spcBef>
                <a:spcPts val="1600"/>
              </a:spcBef>
              <a:spcAft>
                <a:spcPts val="0"/>
              </a:spcAft>
              <a:buClr>
                <a:srgbClr val="93A299"/>
              </a:buClr>
              <a:buSzPts val="1530"/>
              <a:buChar char="•"/>
            </a:pPr>
            <a:r>
              <a:rPr lang="en" sz="1800">
                <a:solidFill>
                  <a:srgbClr val="000000"/>
                </a:solidFill>
                <a:latin typeface="Arial"/>
                <a:ea typeface="Arial"/>
                <a:cs typeface="Arial"/>
                <a:sym typeface="Arial"/>
              </a:rPr>
              <a:t>Why so bad?</a:t>
            </a:r>
            <a:endParaRPr sz="1800">
              <a:solidFill>
                <a:schemeClr val="dk2"/>
              </a:solidFill>
              <a:latin typeface="Arial"/>
              <a:ea typeface="Arial"/>
              <a:cs typeface="Arial"/>
              <a:sym typeface="Arial"/>
            </a:endParaRPr>
          </a:p>
          <a:p>
            <a:pPr marL="0" lvl="1" indent="0" algn="l" rtl="0">
              <a:lnSpc>
                <a:spcPct val="100000"/>
              </a:lnSpc>
              <a:spcBef>
                <a:spcPts val="1600"/>
              </a:spcBef>
              <a:spcAft>
                <a:spcPts val="0"/>
              </a:spcAft>
              <a:buClr>
                <a:srgbClr val="93A299"/>
              </a:buClr>
              <a:buSzPts val="1275"/>
              <a:buChar char="•"/>
            </a:pPr>
            <a:r>
              <a:rPr lang="en" sz="1500">
                <a:solidFill>
                  <a:srgbClr val="000000"/>
                </a:solidFill>
                <a:latin typeface="Arial"/>
                <a:ea typeface="Arial"/>
                <a:cs typeface="Arial"/>
                <a:sym typeface="Arial"/>
              </a:rPr>
              <a:t>Focus’s shallow depth</a:t>
            </a:r>
            <a:endParaRPr sz="1400">
              <a:solidFill>
                <a:schemeClr val="dk2"/>
              </a:solidFill>
              <a:latin typeface="Arial"/>
              <a:ea typeface="Arial"/>
              <a:cs typeface="Arial"/>
              <a:sym typeface="Arial"/>
            </a:endParaRPr>
          </a:p>
          <a:p>
            <a:pPr marL="0" lvl="1" indent="0" algn="l" rtl="0">
              <a:lnSpc>
                <a:spcPct val="100000"/>
              </a:lnSpc>
              <a:spcBef>
                <a:spcPts val="1600"/>
              </a:spcBef>
              <a:spcAft>
                <a:spcPts val="0"/>
              </a:spcAft>
              <a:buClr>
                <a:srgbClr val="93A299"/>
              </a:buClr>
              <a:buSzPts val="1275"/>
              <a:buChar char="•"/>
            </a:pPr>
            <a:r>
              <a:rPr lang="en" sz="1500">
                <a:solidFill>
                  <a:srgbClr val="000000"/>
                </a:solidFill>
                <a:latin typeface="Arial"/>
                <a:ea typeface="Arial"/>
                <a:cs typeface="Arial"/>
                <a:sym typeface="Arial"/>
              </a:rPr>
              <a:t>Highly populous area</a:t>
            </a:r>
            <a:endParaRPr sz="1400">
              <a:solidFill>
                <a:schemeClr val="dk2"/>
              </a:solidFill>
              <a:latin typeface="Arial"/>
              <a:ea typeface="Arial"/>
              <a:cs typeface="Arial"/>
              <a:sym typeface="Arial"/>
            </a:endParaRPr>
          </a:p>
          <a:p>
            <a:pPr marL="0" lvl="1" indent="0" algn="l" rtl="0">
              <a:lnSpc>
                <a:spcPct val="100000"/>
              </a:lnSpc>
              <a:spcBef>
                <a:spcPts val="1600"/>
              </a:spcBef>
              <a:spcAft>
                <a:spcPts val="0"/>
              </a:spcAft>
              <a:buClr>
                <a:srgbClr val="93A299"/>
              </a:buClr>
              <a:buSzPts val="1275"/>
              <a:buChar char="•"/>
            </a:pPr>
            <a:r>
              <a:rPr lang="en" sz="1500">
                <a:solidFill>
                  <a:srgbClr val="000000"/>
                </a:solidFill>
                <a:latin typeface="Arial"/>
                <a:ea typeface="Arial"/>
                <a:cs typeface="Arial"/>
                <a:sym typeface="Arial"/>
              </a:rPr>
              <a:t>Extremely poor country – not well prepared</a:t>
            </a:r>
            <a:endParaRPr sz="1400">
              <a:solidFill>
                <a:schemeClr val="dk2"/>
              </a:solidFill>
              <a:latin typeface="Arial"/>
              <a:ea typeface="Arial"/>
              <a:cs typeface="Arial"/>
              <a:sym typeface="Arial"/>
            </a:endParaRPr>
          </a:p>
          <a:p>
            <a:pPr marL="0" lvl="1" indent="0" algn="l" rtl="0">
              <a:lnSpc>
                <a:spcPct val="100000"/>
              </a:lnSpc>
              <a:spcBef>
                <a:spcPts val="1600"/>
              </a:spcBef>
              <a:spcAft>
                <a:spcPts val="0"/>
              </a:spcAft>
              <a:buClr>
                <a:srgbClr val="93A299"/>
              </a:buClr>
              <a:buSzPts val="1275"/>
              <a:buChar char="•"/>
            </a:pPr>
            <a:r>
              <a:rPr lang="en" sz="1500">
                <a:solidFill>
                  <a:srgbClr val="000000"/>
                </a:solidFill>
                <a:latin typeface="Arial"/>
                <a:ea typeface="Arial"/>
                <a:cs typeface="Arial"/>
                <a:sym typeface="Arial"/>
              </a:rPr>
              <a:t>Basic infrastructure (communication, transportation, water supply) severely damaged</a:t>
            </a:r>
            <a:endParaRPr sz="1400">
              <a:solidFill>
                <a:schemeClr val="dk2"/>
              </a:solidFill>
              <a:latin typeface="Arial"/>
              <a:ea typeface="Arial"/>
              <a:cs typeface="Arial"/>
              <a:sym typeface="Arial"/>
            </a:endParaRPr>
          </a:p>
          <a:p>
            <a:pPr marL="0" lvl="1" indent="0" algn="l" rtl="0">
              <a:lnSpc>
                <a:spcPct val="100000"/>
              </a:lnSpc>
              <a:spcBef>
                <a:spcPts val="1600"/>
              </a:spcBef>
              <a:spcAft>
                <a:spcPts val="0"/>
              </a:spcAft>
              <a:buClr>
                <a:srgbClr val="93A299"/>
              </a:buClr>
              <a:buSzPts val="1275"/>
              <a:buChar char="•"/>
            </a:pPr>
            <a:r>
              <a:rPr lang="en" sz="1500">
                <a:solidFill>
                  <a:srgbClr val="000000"/>
                </a:solidFill>
                <a:latin typeface="Arial"/>
                <a:ea typeface="Arial"/>
                <a:cs typeface="Arial"/>
                <a:sym typeface="Arial"/>
              </a:rPr>
              <a:t>Spread of disease – cholera outbreak</a:t>
            </a:r>
            <a:endParaRPr sz="1400">
              <a:solidFill>
                <a:schemeClr val="dk2"/>
              </a:solidFill>
              <a:latin typeface="Arial"/>
              <a:ea typeface="Arial"/>
              <a:cs typeface="Arial"/>
              <a:sym typeface="Arial"/>
            </a:endParaRPr>
          </a:p>
          <a:p>
            <a:pPr marL="342900" lvl="0" indent="-165100" algn="l" rtl="0">
              <a:lnSpc>
                <a:spcPct val="100000"/>
              </a:lnSpc>
              <a:spcBef>
                <a:spcPts val="1600"/>
              </a:spcBef>
              <a:spcAft>
                <a:spcPts val="1600"/>
              </a:spcAft>
              <a:buNone/>
            </a:pPr>
            <a:endParaRPr/>
          </a:p>
        </p:txBody>
      </p:sp>
      <p:pic>
        <p:nvPicPr>
          <p:cNvPr id="471" name="Google Shape;471;p72"/>
          <p:cNvPicPr preferRelativeResize="0"/>
          <p:nvPr/>
        </p:nvPicPr>
        <p:blipFill rotWithShape="1">
          <a:blip r:embed="rId3">
            <a:alphaModFix/>
          </a:blip>
          <a:srcRect/>
          <a:stretch/>
        </p:blipFill>
        <p:spPr>
          <a:xfrm>
            <a:off x="4768830" y="762685"/>
            <a:ext cx="3950100" cy="2635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55769"/>
              </a:lnSpc>
              <a:spcBef>
                <a:spcPts val="0"/>
              </a:spcBef>
              <a:spcAft>
                <a:spcPts val="0"/>
              </a:spcAft>
              <a:buClr>
                <a:schemeClr val="dk1"/>
              </a:buClr>
              <a:buFont typeface="Arial"/>
              <a:buNone/>
            </a:pPr>
            <a:r>
              <a:rPr lang="en" sz="1300" b="1" i="0" u="none" strike="noStrike" cap="none">
                <a:solidFill>
                  <a:srgbClr val="222222"/>
                </a:solidFill>
                <a:latin typeface="Arial"/>
                <a:ea typeface="Arial"/>
                <a:cs typeface="Arial"/>
                <a:sym typeface="Arial"/>
              </a:rPr>
              <a:t>Mayflower, Arkansas</a:t>
            </a:r>
            <a:endParaRPr/>
          </a:p>
          <a:p>
            <a:pPr marL="0" marR="0" lvl="0" indent="0" algn="l" rtl="0">
              <a:lnSpc>
                <a:spcPct val="100000"/>
              </a:lnSpc>
              <a:spcBef>
                <a:spcPts val="0"/>
              </a:spcBef>
              <a:spcAft>
                <a:spcPts val="0"/>
              </a:spcAft>
              <a:buClr>
                <a:schemeClr val="dk1"/>
              </a:buClr>
              <a:buFont typeface="Arial"/>
              <a:buNone/>
            </a:pPr>
            <a:r>
              <a:rPr lang="en" sz="1300" b="1" i="0" u="none" strike="noStrike" cap="none">
                <a:solidFill>
                  <a:srgbClr val="222222"/>
                </a:solidFill>
                <a:latin typeface="Arial"/>
                <a:ea typeface="Arial"/>
                <a:cs typeface="Arial"/>
                <a:sym typeface="Arial"/>
              </a:rPr>
              <a:t>March 29, 2013</a:t>
            </a:r>
            <a:endParaRPr/>
          </a:p>
        </p:txBody>
      </p:sp>
      <p:sp>
        <p:nvSpPr>
          <p:cNvPr id="97" name="Google Shape;97;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 sz="1000" b="0" i="0" u="none" strike="noStrike" cap="none">
                <a:solidFill>
                  <a:srgbClr val="222222"/>
                </a:solidFill>
                <a:latin typeface="Arial"/>
                <a:ea typeface="Arial"/>
                <a:cs typeface="Arial"/>
                <a:sym typeface="Arial"/>
              </a:rPr>
              <a:t>Oil covers the ground around a slide in a neighborhood in Mayflower, Ark. days after a pipeline ruptured and spewed oil over lawns and roadways. Thousands of barrels spewed from the ruptured Pegasus pipeline, owned by ExxonMobil, forcing some residents to evacuate for months. (AP Photo/Jeannie Nuss)</a:t>
            </a:r>
            <a:endParaRPr/>
          </a:p>
          <a:p>
            <a:pPr marL="0" marR="0" lvl="0" indent="0" algn="l" rtl="0">
              <a:lnSpc>
                <a:spcPct val="115000"/>
              </a:lnSpc>
              <a:spcBef>
                <a:spcPts val="1600"/>
              </a:spcBef>
              <a:spcAft>
                <a:spcPts val="0"/>
              </a:spcAft>
              <a:buClr>
                <a:schemeClr val="dk2"/>
              </a:buClr>
              <a:buFont typeface="Arial"/>
              <a:buNone/>
            </a:pPr>
            <a:endParaRPr sz="1000" b="0" i="0" u="none" strike="noStrike" cap="none">
              <a:solidFill>
                <a:srgbClr val="222222"/>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r>
              <a:rPr lang="en" sz="1000" b="0" i="0" u="none" strike="noStrike" cap="none">
                <a:solidFill>
                  <a:srgbClr val="222222"/>
                </a:solidFill>
                <a:latin typeface="Arial"/>
                <a:ea typeface="Arial"/>
                <a:cs typeface="Arial"/>
                <a:sym typeface="Arial"/>
              </a:rPr>
              <a:t>Adds fuel to Keystone Pipeline Debate </a:t>
            </a:r>
            <a:endParaRPr/>
          </a:p>
        </p:txBody>
      </p:sp>
    </p:spTree>
  </p:cSld>
  <p:clrMapOvr>
    <a:masterClrMapping/>
  </p:clrMapOvr>
  <p:transition spd="slow">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73"/>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a:t>Flint Water Crisis  </a:t>
            </a:r>
            <a:endParaRPr sz="2800" b="0" i="0" u="none" strike="noStrike" cap="none">
              <a:solidFill>
                <a:schemeClr val="lt1"/>
              </a:solidFill>
              <a:latin typeface="Calibri"/>
              <a:ea typeface="Calibri"/>
              <a:cs typeface="Calibri"/>
              <a:sym typeface="Calibri"/>
            </a:endParaRPr>
          </a:p>
        </p:txBody>
      </p:sp>
      <p:sp>
        <p:nvSpPr>
          <p:cNvPr id="477" name="Google Shape;477;p73"/>
          <p:cNvSpPr txBox="1">
            <a:spLocks noGrp="1"/>
          </p:cNvSpPr>
          <p:nvPr>
            <p:ph type="body" idx="1"/>
          </p:nvPr>
        </p:nvSpPr>
        <p:spPr>
          <a:xfrm>
            <a:off x="152400" y="914400"/>
            <a:ext cx="4343400" cy="3886200"/>
          </a:xfrm>
          <a:prstGeom prst="rect">
            <a:avLst/>
          </a:prstGeom>
          <a:noFill/>
          <a:ln>
            <a:noFill/>
          </a:ln>
        </p:spPr>
        <p:txBody>
          <a:bodyPr spcFirstLastPara="1" wrap="square" lIns="91425" tIns="45700" rIns="91425" bIns="45700" anchor="t" anchorCtr="0">
            <a:noAutofit/>
          </a:bodyPr>
          <a:lstStyle/>
          <a:p>
            <a:pPr marL="342900" marR="0" lvl="0" indent="-279400" algn="l" rtl="0">
              <a:lnSpc>
                <a:spcPct val="100000"/>
              </a:lnSpc>
              <a:spcBef>
                <a:spcPts val="0"/>
              </a:spcBef>
              <a:spcAft>
                <a:spcPts val="0"/>
              </a:spcAft>
              <a:buClr>
                <a:srgbClr val="464646"/>
              </a:buClr>
              <a:buSzPts val="1800"/>
              <a:buFont typeface="Arial"/>
              <a:buChar char="•"/>
            </a:pPr>
            <a:r>
              <a:rPr lang="en" sz="1800"/>
              <a:t>Very high levels of lead and fecal coliform found in Michigan town </a:t>
            </a:r>
            <a:endParaRPr sz="1800"/>
          </a:p>
          <a:p>
            <a:pPr marL="742950" marR="0" lvl="1" indent="-222250" algn="l" rtl="0">
              <a:lnSpc>
                <a:spcPct val="100000"/>
              </a:lnSpc>
              <a:spcBef>
                <a:spcPts val="0"/>
              </a:spcBef>
              <a:spcAft>
                <a:spcPts val="0"/>
              </a:spcAft>
              <a:buClr>
                <a:srgbClr val="464646"/>
              </a:buClr>
              <a:buSzPts val="1400"/>
              <a:buFont typeface="Arial"/>
              <a:buChar char="–"/>
            </a:pPr>
            <a:r>
              <a:rPr lang="en" sz="1400"/>
              <a:t>Due to increased use of road salts for melting of snow, poor and outdated piping, and alternative use of water sources (Flint River) that required thihalomathanes due to contamination</a:t>
            </a:r>
            <a:endParaRPr sz="1400"/>
          </a:p>
          <a:p>
            <a:pPr marL="342900" marR="0" lvl="0" indent="-279400" algn="l" rtl="0">
              <a:lnSpc>
                <a:spcPct val="100000"/>
              </a:lnSpc>
              <a:spcBef>
                <a:spcPts val="0"/>
              </a:spcBef>
              <a:spcAft>
                <a:spcPts val="0"/>
              </a:spcAft>
              <a:buClr>
                <a:srgbClr val="464646"/>
              </a:buClr>
              <a:buSzPts val="1800"/>
              <a:buFont typeface="Arial"/>
              <a:buChar char="•"/>
            </a:pPr>
            <a:r>
              <a:rPr lang="en" sz="1800"/>
              <a:t>40% of town lives below the poverty line </a:t>
            </a:r>
            <a:endParaRPr sz="1800"/>
          </a:p>
          <a:p>
            <a:pPr marL="742950" marR="0" lvl="1" indent="-222250" algn="l" rtl="0">
              <a:lnSpc>
                <a:spcPct val="100000"/>
              </a:lnSpc>
              <a:spcBef>
                <a:spcPts val="0"/>
              </a:spcBef>
              <a:spcAft>
                <a:spcPts val="0"/>
              </a:spcAft>
              <a:buClr>
                <a:srgbClr val="464646"/>
              </a:buClr>
              <a:buSzPts val="1400"/>
              <a:buFont typeface="Arial"/>
              <a:buChar char="–"/>
            </a:pPr>
            <a:r>
              <a:rPr lang="en" sz="1400"/>
              <a:t>NIMBY </a:t>
            </a:r>
            <a:endParaRPr sz="1400"/>
          </a:p>
          <a:p>
            <a:pPr marL="742950" marR="0" lvl="1" indent="-222250" algn="l" rtl="0">
              <a:lnSpc>
                <a:spcPct val="100000"/>
              </a:lnSpc>
              <a:spcBef>
                <a:spcPts val="0"/>
              </a:spcBef>
              <a:spcAft>
                <a:spcPts val="0"/>
              </a:spcAft>
              <a:buClr>
                <a:srgbClr val="464646"/>
              </a:buClr>
              <a:buSzPts val="1400"/>
              <a:buFont typeface="Arial"/>
              <a:buChar char="–"/>
            </a:pPr>
            <a:r>
              <a:rPr lang="en" sz="1400"/>
              <a:t>Environmental Refugee?</a:t>
            </a:r>
            <a:endParaRPr sz="1400"/>
          </a:p>
          <a:p>
            <a:pPr marL="342900" marR="0" lvl="0" indent="-279400" algn="l" rtl="0">
              <a:lnSpc>
                <a:spcPct val="100000"/>
              </a:lnSpc>
              <a:spcBef>
                <a:spcPts val="0"/>
              </a:spcBef>
              <a:spcAft>
                <a:spcPts val="0"/>
              </a:spcAft>
              <a:buClr>
                <a:srgbClr val="464646"/>
              </a:buClr>
              <a:buSzPts val="1800"/>
              <a:buFont typeface="Arial"/>
              <a:buChar char="•"/>
            </a:pPr>
            <a:r>
              <a:rPr lang="en" sz="1800"/>
              <a:t>Lead is a neurotoxin </a:t>
            </a:r>
            <a:endParaRPr sz="1800"/>
          </a:p>
          <a:p>
            <a:pPr marL="742950" marR="0" lvl="1" indent="-222250" algn="l" rtl="0">
              <a:lnSpc>
                <a:spcPct val="100000"/>
              </a:lnSpc>
              <a:spcBef>
                <a:spcPts val="0"/>
              </a:spcBef>
              <a:spcAft>
                <a:spcPts val="0"/>
              </a:spcAft>
              <a:buClr>
                <a:srgbClr val="464646"/>
              </a:buClr>
              <a:buSzPts val="1400"/>
              <a:buFont typeface="Arial"/>
              <a:buChar char="–"/>
            </a:pPr>
            <a:r>
              <a:rPr lang="en" sz="1400"/>
              <a:t>Shown to cause neurological damage in babies and young children </a:t>
            </a:r>
            <a:endParaRPr sz="1400"/>
          </a:p>
          <a:p>
            <a:pPr marL="742950" marR="0" lvl="1" indent="-222250" algn="l" rtl="0">
              <a:lnSpc>
                <a:spcPct val="100000"/>
              </a:lnSpc>
              <a:spcBef>
                <a:spcPts val="0"/>
              </a:spcBef>
              <a:spcAft>
                <a:spcPts val="0"/>
              </a:spcAft>
              <a:buClr>
                <a:srgbClr val="464646"/>
              </a:buClr>
              <a:buSzPts val="1400"/>
              <a:buFont typeface="Arial"/>
              <a:buChar char="–"/>
            </a:pPr>
            <a:r>
              <a:rPr lang="en" sz="1400"/>
              <a:t>Bioaccumulation, biomagnification </a:t>
            </a:r>
            <a:endParaRPr sz="1400"/>
          </a:p>
          <a:p>
            <a:pPr marL="742950" marR="0" lvl="1" indent="-133350" algn="l" rtl="0">
              <a:spcBef>
                <a:spcPts val="480"/>
              </a:spcBef>
              <a:spcAft>
                <a:spcPts val="1600"/>
              </a:spcAft>
              <a:buClr>
                <a:srgbClr val="464646"/>
              </a:buClr>
              <a:buSzPts val="2400"/>
              <a:buFont typeface="Arial"/>
              <a:buNone/>
            </a:pPr>
            <a:endParaRPr sz="2400" b="0" i="0" u="none" strike="noStrike" cap="none">
              <a:solidFill>
                <a:srgbClr val="464646"/>
              </a:solidFill>
              <a:latin typeface="Calibri"/>
              <a:ea typeface="Calibri"/>
              <a:cs typeface="Calibri"/>
              <a:sym typeface="Calibri"/>
            </a:endParaRPr>
          </a:p>
        </p:txBody>
      </p:sp>
      <p:pic>
        <p:nvPicPr>
          <p:cNvPr id="478" name="Google Shape;478;p73"/>
          <p:cNvPicPr preferRelativeResize="0"/>
          <p:nvPr/>
        </p:nvPicPr>
        <p:blipFill>
          <a:blip r:embed="rId3">
            <a:alphaModFix/>
          </a:blip>
          <a:stretch>
            <a:fillRect/>
          </a:stretch>
        </p:blipFill>
        <p:spPr>
          <a:xfrm>
            <a:off x="4648200" y="780901"/>
            <a:ext cx="4210199" cy="42101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74"/>
          <p:cNvPicPr preferRelativeResize="0"/>
          <p:nvPr/>
        </p:nvPicPr>
        <p:blipFill>
          <a:blip r:embed="rId3">
            <a:alphaModFix/>
          </a:blip>
          <a:stretch>
            <a:fillRect/>
          </a:stretch>
        </p:blipFill>
        <p:spPr>
          <a:xfrm>
            <a:off x="1820659" y="0"/>
            <a:ext cx="5502684" cy="514350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7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Consider brushing up </a:t>
            </a:r>
            <a:r>
              <a:rPr lang="en" u="sng">
                <a:solidFill>
                  <a:schemeClr val="hlink"/>
                </a:solidFill>
                <a:hlinkClick r:id="rId3"/>
              </a:rPr>
              <a:t>using this notable toxins ppt</a:t>
            </a:r>
            <a:r>
              <a:rPr lang="en"/>
              <a:t> by Kristi Schertz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6"/>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a:t>Wildfires  </a:t>
            </a:r>
            <a:endParaRPr sz="2800" b="0" i="0" u="none" strike="noStrike" cap="none">
              <a:solidFill>
                <a:schemeClr val="lt1"/>
              </a:solidFill>
              <a:latin typeface="Calibri"/>
              <a:ea typeface="Calibri"/>
              <a:cs typeface="Calibri"/>
              <a:sym typeface="Calibri"/>
            </a:endParaRPr>
          </a:p>
        </p:txBody>
      </p:sp>
      <p:sp>
        <p:nvSpPr>
          <p:cNvPr id="494" name="Google Shape;494;p76"/>
          <p:cNvSpPr txBox="1">
            <a:spLocks noGrp="1"/>
          </p:cNvSpPr>
          <p:nvPr>
            <p:ph type="body" idx="1"/>
          </p:nvPr>
        </p:nvSpPr>
        <p:spPr>
          <a:xfrm>
            <a:off x="152400" y="914400"/>
            <a:ext cx="4343400" cy="38862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480"/>
              </a:spcBef>
              <a:spcAft>
                <a:spcPts val="0"/>
              </a:spcAft>
              <a:buSzPts val="1800"/>
              <a:buChar char="•"/>
            </a:pPr>
            <a:r>
              <a:rPr lang="en" sz="1800"/>
              <a:t>Increasing in severity due to climate change</a:t>
            </a:r>
            <a:endParaRPr sz="1800"/>
          </a:p>
          <a:p>
            <a:pPr marL="457200" marR="0" lvl="0" indent="-342900" algn="l" rtl="0">
              <a:spcBef>
                <a:spcPts val="0"/>
              </a:spcBef>
              <a:spcAft>
                <a:spcPts val="0"/>
              </a:spcAft>
              <a:buSzPts val="1800"/>
              <a:buChar char="•"/>
            </a:pPr>
            <a:r>
              <a:rPr lang="en" sz="1800"/>
              <a:t>In rainforest countries - these fires may be part of slash and burn agriculture which uses fires to restore nutrients </a:t>
            </a:r>
            <a:endParaRPr sz="1800"/>
          </a:p>
          <a:p>
            <a:pPr marL="457200" marR="0" lvl="0" indent="-342900" algn="l" rtl="0">
              <a:spcBef>
                <a:spcPts val="0"/>
              </a:spcBef>
              <a:spcAft>
                <a:spcPts val="0"/>
              </a:spcAft>
              <a:buSzPts val="1800"/>
              <a:buChar char="•"/>
            </a:pPr>
            <a:r>
              <a:rPr lang="en" sz="1800"/>
              <a:t>Fire Ecology </a:t>
            </a:r>
            <a:endParaRPr sz="1800"/>
          </a:p>
          <a:p>
            <a:pPr marL="914400" marR="0" lvl="1" indent="-342900" algn="l" rtl="0">
              <a:spcBef>
                <a:spcPts val="0"/>
              </a:spcBef>
              <a:spcAft>
                <a:spcPts val="0"/>
              </a:spcAft>
              <a:buSzPts val="1800"/>
              <a:buChar char="–"/>
            </a:pPr>
            <a:r>
              <a:rPr lang="en" sz="1800"/>
              <a:t>Setting fires purposefully to maintain ecosystem balance </a:t>
            </a:r>
            <a:endParaRPr sz="1800"/>
          </a:p>
          <a:p>
            <a:pPr marL="914400" marR="0" lvl="1" indent="-342900" algn="l" rtl="0">
              <a:spcBef>
                <a:spcPts val="0"/>
              </a:spcBef>
              <a:spcAft>
                <a:spcPts val="0"/>
              </a:spcAft>
              <a:buSzPts val="1800"/>
              <a:buChar char="–"/>
            </a:pPr>
            <a:r>
              <a:rPr lang="en" sz="1800"/>
              <a:t>Crown fires: determinantal - burn too hot and are too destructive </a:t>
            </a:r>
            <a:endParaRPr sz="1800"/>
          </a:p>
          <a:p>
            <a:pPr marL="914400" marR="0" lvl="1" indent="-342900" algn="l" rtl="0">
              <a:spcBef>
                <a:spcPts val="0"/>
              </a:spcBef>
              <a:spcAft>
                <a:spcPts val="0"/>
              </a:spcAft>
              <a:buSzPts val="1800"/>
              <a:buChar char="–"/>
            </a:pPr>
            <a:r>
              <a:rPr lang="en" sz="1800"/>
              <a:t>Surface fires: burn understory and deposit nutrients back  → promote secondary succession </a:t>
            </a:r>
            <a:endParaRPr sz="1800"/>
          </a:p>
          <a:p>
            <a:pPr marL="0" marR="0" lvl="0" indent="0" algn="l" rtl="0">
              <a:spcBef>
                <a:spcPts val="1600"/>
              </a:spcBef>
              <a:spcAft>
                <a:spcPts val="0"/>
              </a:spcAft>
              <a:buNone/>
            </a:pPr>
            <a:r>
              <a:rPr lang="en" sz="1800"/>
              <a:t> </a:t>
            </a:r>
            <a:endParaRPr sz="1800"/>
          </a:p>
          <a:p>
            <a:pPr marL="0" marR="0" lvl="0" indent="0" algn="l" rtl="0">
              <a:spcBef>
                <a:spcPts val="1600"/>
              </a:spcBef>
              <a:spcAft>
                <a:spcPts val="1600"/>
              </a:spcAft>
              <a:buNone/>
            </a:pPr>
            <a:endParaRPr sz="1800"/>
          </a:p>
        </p:txBody>
      </p:sp>
      <p:pic>
        <p:nvPicPr>
          <p:cNvPr id="495" name="Google Shape;495;p76"/>
          <p:cNvPicPr preferRelativeResize="0"/>
          <p:nvPr/>
        </p:nvPicPr>
        <p:blipFill>
          <a:blip r:embed="rId3">
            <a:alphaModFix/>
          </a:blip>
          <a:stretch>
            <a:fillRect/>
          </a:stretch>
        </p:blipFill>
        <p:spPr>
          <a:xfrm>
            <a:off x="4730175" y="1420750"/>
            <a:ext cx="4343400" cy="287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7"/>
          <p:cNvSpPr txBox="1">
            <a:spLocks noGrp="1"/>
          </p:cNvSpPr>
          <p:nvPr>
            <p:ph type="title"/>
          </p:nvPr>
        </p:nvSpPr>
        <p:spPr>
          <a:xfrm>
            <a:off x="380999" y="1"/>
            <a:ext cx="7068000" cy="62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501" name="Google Shape;501;p77"/>
          <p:cNvSpPr txBox="1">
            <a:spLocks noGrp="1"/>
          </p:cNvSpPr>
          <p:nvPr>
            <p:ph type="body" idx="1"/>
          </p:nvPr>
        </p:nvSpPr>
        <p:spPr>
          <a:xfrm>
            <a:off x="457200" y="1257301"/>
            <a:ext cx="4038600" cy="2978700"/>
          </a:xfrm>
          <a:prstGeom prst="rect">
            <a:avLst/>
          </a:prstGeom>
        </p:spPr>
        <p:txBody>
          <a:bodyPr spcFirstLastPara="1" wrap="square" lIns="91425" tIns="91425" rIns="91425" bIns="91425" anchor="t" anchorCtr="0">
            <a:noAutofit/>
          </a:bodyPr>
          <a:lstStyle/>
          <a:p>
            <a:pPr marL="0" lvl="0" indent="0" algn="l" rtl="0">
              <a:spcBef>
                <a:spcPts val="560"/>
              </a:spcBef>
              <a:spcAft>
                <a:spcPts val="1600"/>
              </a:spcAft>
              <a:buNone/>
            </a:pPr>
            <a:endParaRPr/>
          </a:p>
        </p:txBody>
      </p:sp>
      <p:sp>
        <p:nvSpPr>
          <p:cNvPr id="502" name="Google Shape;502;p77"/>
          <p:cNvSpPr txBox="1">
            <a:spLocks noGrp="1"/>
          </p:cNvSpPr>
          <p:nvPr>
            <p:ph type="body" idx="2"/>
          </p:nvPr>
        </p:nvSpPr>
        <p:spPr>
          <a:xfrm>
            <a:off x="4648200" y="1257300"/>
            <a:ext cx="4038600" cy="2978700"/>
          </a:xfrm>
          <a:prstGeom prst="rect">
            <a:avLst/>
          </a:prstGeom>
        </p:spPr>
        <p:txBody>
          <a:bodyPr spcFirstLastPara="1" wrap="square" lIns="91425" tIns="91425" rIns="91425" bIns="91425" anchor="t" anchorCtr="0">
            <a:noAutofit/>
          </a:bodyPr>
          <a:lstStyle/>
          <a:p>
            <a:pPr marL="0" lvl="0" indent="0" algn="l" rtl="0">
              <a:spcBef>
                <a:spcPts val="560"/>
              </a:spcBef>
              <a:spcAft>
                <a:spcPts val="1600"/>
              </a:spcAft>
              <a:buNone/>
            </a:pPr>
            <a:endParaRPr/>
          </a:p>
        </p:txBody>
      </p:sp>
      <p:pic>
        <p:nvPicPr>
          <p:cNvPr id="503" name="Google Shape;503;p77"/>
          <p:cNvPicPr preferRelativeResize="0"/>
          <p:nvPr/>
        </p:nvPicPr>
        <p:blipFill>
          <a:blip r:embed="rId3">
            <a:alphaModFix/>
          </a:blip>
          <a:stretch>
            <a:fillRect/>
          </a:stretch>
        </p:blipFill>
        <p:spPr>
          <a:xfrm>
            <a:off x="2183030" y="0"/>
            <a:ext cx="4777940" cy="514350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Shape 507"/>
        <p:cNvGrpSpPr/>
        <p:nvPr/>
      </p:nvGrpSpPr>
      <p:grpSpPr>
        <a:xfrm>
          <a:off x="0" y="0"/>
          <a:ext cx="0" cy="0"/>
          <a:chOff x="0" y="0"/>
          <a:chExt cx="0" cy="0"/>
        </a:xfrm>
      </p:grpSpPr>
      <p:sp>
        <p:nvSpPr>
          <p:cNvPr id="508" name="Google Shape;508;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 sz="2800" b="0" i="0" u="none" strike="noStrike" cap="none">
                <a:solidFill>
                  <a:schemeClr val="dk1"/>
                </a:solidFill>
                <a:latin typeface="Arial"/>
                <a:ea typeface="Arial"/>
                <a:cs typeface="Arial"/>
                <a:sym typeface="Arial"/>
              </a:rPr>
              <a:t>Wildfires, </a:t>
            </a:r>
            <a:endParaRPr/>
          </a:p>
        </p:txBody>
      </p:sp>
      <p:sp>
        <p:nvSpPr>
          <p:cNvPr id="509" name="Google Shape;509;p7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 sz="1000" b="0" i="0" u="none" strike="noStrike" cap="none">
                <a:solidFill>
                  <a:srgbClr val="222222"/>
                </a:solidFill>
                <a:latin typeface="Arial"/>
                <a:ea typeface="Arial"/>
                <a:cs typeface="Arial"/>
                <a:sym typeface="Arial"/>
              </a:rPr>
              <a:t>Firefighters work near a wildfire burning along a ridge in Yarnell, Ariz., in this photo provided by the U.S. Forest Service. The lightning-sparked fire spread to at least 2,000 acres amid triple-digit temperatures, and overtook an elite group of hotshot firefighters, killing 19 members as they tried to protect themselves from the flames under fire-resistant shields.</a:t>
            </a:r>
            <a:endParaRPr/>
          </a:p>
          <a:p>
            <a:pPr marL="0" marR="0" lvl="0" indent="0" algn="l" rtl="0">
              <a:lnSpc>
                <a:spcPct val="115000"/>
              </a:lnSpc>
              <a:spcBef>
                <a:spcPts val="1600"/>
              </a:spcBef>
              <a:spcAft>
                <a:spcPts val="0"/>
              </a:spcAft>
              <a:buClr>
                <a:schemeClr val="dk2"/>
              </a:buClr>
              <a:buFont typeface="Arial"/>
              <a:buNone/>
            </a:pPr>
            <a:endParaRPr sz="1000" b="0" i="0" u="none" strike="noStrike" cap="none">
              <a:solidFill>
                <a:srgbClr val="222222"/>
              </a:solidFill>
              <a:latin typeface="Arial"/>
              <a:ea typeface="Arial"/>
              <a:cs typeface="Arial"/>
              <a:sym typeface="Arial"/>
            </a:endParaRPr>
          </a:p>
          <a:p>
            <a:pPr marL="0" marR="0" lvl="0" indent="0" algn="l" rtl="0">
              <a:lnSpc>
                <a:spcPct val="155769"/>
              </a:lnSpc>
              <a:spcBef>
                <a:spcPts val="1600"/>
              </a:spcBef>
              <a:spcAft>
                <a:spcPts val="0"/>
              </a:spcAft>
              <a:buClr>
                <a:schemeClr val="dk2"/>
              </a:buClr>
              <a:buFont typeface="Arial"/>
              <a:buNone/>
            </a:pPr>
            <a:r>
              <a:rPr lang="en" sz="1300" b="1" i="0" u="none" strike="noStrike" cap="none">
                <a:solidFill>
                  <a:srgbClr val="222222"/>
                </a:solidFill>
                <a:latin typeface="Arial"/>
                <a:ea typeface="Arial"/>
                <a:cs typeface="Arial"/>
                <a:sym typeface="Arial"/>
              </a:rPr>
              <a:t>Rim Fire, Yosemite National Park, California, August 25, 2013</a:t>
            </a:r>
            <a:endParaRPr/>
          </a:p>
          <a:p>
            <a:pPr marL="0" marR="0" lvl="0" indent="0" algn="l" rtl="0">
              <a:lnSpc>
                <a:spcPct val="155769"/>
              </a:lnSpc>
              <a:spcBef>
                <a:spcPts val="0"/>
              </a:spcBef>
              <a:spcAft>
                <a:spcPts val="0"/>
              </a:spcAft>
              <a:buClr>
                <a:schemeClr val="dk2"/>
              </a:buClr>
              <a:buFont typeface="Arial"/>
              <a:buNone/>
            </a:pPr>
            <a:r>
              <a:rPr lang="en" sz="1000" b="0" i="0" u="none" strike="noStrike" cap="none">
                <a:solidFill>
                  <a:srgbClr val="222222"/>
                </a:solidFill>
                <a:latin typeface="Arial"/>
                <a:ea typeface="Arial"/>
                <a:cs typeface="Arial"/>
                <a:sym typeface="Arial"/>
              </a:rPr>
              <a:t>A firefighter watches for spot fires during a burnout operation while battling the Rim Fire near Yosemite National Park, Calif. The blaze, caused by a hunter’s illegal fire, destroyed more than 30,000 acres of forest and become the third-largest in state history.</a:t>
            </a:r>
            <a:endParaRPr/>
          </a:p>
        </p:txBody>
      </p:sp>
    </p:spTree>
  </p:cSld>
  <p:clrMapOvr>
    <a:masterClrMapping/>
  </p:clrMapOvr>
  <p:transition spd="slow">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79"/>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a:t>Indicator Species </a:t>
            </a:r>
            <a:endParaRPr sz="2800" b="0" i="0" u="none" strike="noStrike" cap="none">
              <a:solidFill>
                <a:schemeClr val="lt1"/>
              </a:solidFill>
              <a:latin typeface="Calibri"/>
              <a:ea typeface="Calibri"/>
              <a:cs typeface="Calibri"/>
              <a:sym typeface="Calibri"/>
            </a:endParaRPr>
          </a:p>
        </p:txBody>
      </p:sp>
      <p:sp>
        <p:nvSpPr>
          <p:cNvPr id="515" name="Google Shape;515;p79"/>
          <p:cNvSpPr txBox="1">
            <a:spLocks noGrp="1"/>
          </p:cNvSpPr>
          <p:nvPr>
            <p:ph type="body" idx="1"/>
          </p:nvPr>
        </p:nvSpPr>
        <p:spPr>
          <a:xfrm>
            <a:off x="152400" y="914400"/>
            <a:ext cx="4343400" cy="38862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480"/>
              </a:spcBef>
              <a:spcAft>
                <a:spcPts val="0"/>
              </a:spcAft>
              <a:buClr>
                <a:srgbClr val="464646"/>
              </a:buClr>
              <a:buSzPts val="1800"/>
              <a:buFont typeface="Arial"/>
              <a:buChar char="•"/>
            </a:pPr>
            <a:r>
              <a:rPr lang="en" sz="1800"/>
              <a:t>Species that show early signs of distress in an ecosystem that may shadow a larger problem is at play </a:t>
            </a:r>
            <a:endParaRPr sz="1800"/>
          </a:p>
          <a:p>
            <a:pPr marL="914400" marR="0" lvl="1" indent="-342900" algn="l" rtl="0">
              <a:lnSpc>
                <a:spcPct val="100000"/>
              </a:lnSpc>
              <a:spcBef>
                <a:spcPts val="0"/>
              </a:spcBef>
              <a:spcAft>
                <a:spcPts val="0"/>
              </a:spcAft>
              <a:buClr>
                <a:srgbClr val="464646"/>
              </a:buClr>
              <a:buSzPts val="1800"/>
              <a:buFont typeface="Arial"/>
              <a:buChar char="–"/>
            </a:pPr>
            <a:r>
              <a:rPr lang="en" sz="1800"/>
              <a:t>Frogs are often indicator species as they live in both aquatic and terrestrial environments </a:t>
            </a:r>
            <a:endParaRPr sz="1800"/>
          </a:p>
          <a:p>
            <a:pPr marL="914400" marR="0" lvl="1" indent="-342900" algn="l" rtl="0">
              <a:lnSpc>
                <a:spcPct val="100000"/>
              </a:lnSpc>
              <a:spcBef>
                <a:spcPts val="0"/>
              </a:spcBef>
              <a:spcAft>
                <a:spcPts val="0"/>
              </a:spcAft>
              <a:buClr>
                <a:srgbClr val="464646"/>
              </a:buClr>
              <a:buSzPts val="1800"/>
              <a:buFont typeface="Arial"/>
              <a:buChar char="–"/>
            </a:pPr>
            <a:r>
              <a:rPr lang="en" sz="1800"/>
              <a:t>Birds are indicator species for air quality due to sensitive lungs “canary in a coal mine” </a:t>
            </a:r>
            <a:endParaRPr sz="1800"/>
          </a:p>
          <a:p>
            <a:pPr marL="914400" marR="0" lvl="1" indent="-342900" algn="l" rtl="0">
              <a:lnSpc>
                <a:spcPct val="100000"/>
              </a:lnSpc>
              <a:spcBef>
                <a:spcPts val="0"/>
              </a:spcBef>
              <a:spcAft>
                <a:spcPts val="0"/>
              </a:spcAft>
              <a:buClr>
                <a:srgbClr val="464646"/>
              </a:buClr>
              <a:buSzPts val="1800"/>
              <a:buFont typeface="Arial"/>
              <a:buChar char="–"/>
            </a:pPr>
            <a:r>
              <a:rPr lang="en" sz="1800"/>
              <a:t>Aquatic macroinvertebrates signify water quality </a:t>
            </a:r>
            <a:endParaRPr sz="1800"/>
          </a:p>
          <a:p>
            <a:pPr marL="914400" marR="0" lvl="1" indent="-342900" algn="l" rtl="0">
              <a:lnSpc>
                <a:spcPct val="100000"/>
              </a:lnSpc>
              <a:spcBef>
                <a:spcPts val="0"/>
              </a:spcBef>
              <a:spcAft>
                <a:spcPts val="0"/>
              </a:spcAft>
              <a:buClr>
                <a:srgbClr val="464646"/>
              </a:buClr>
              <a:buSzPts val="1800"/>
              <a:buFont typeface="Arial"/>
              <a:buChar char="–"/>
            </a:pPr>
            <a:r>
              <a:rPr lang="en" sz="1800"/>
              <a:t>Scale --&gt; </a:t>
            </a:r>
            <a:endParaRPr sz="1800"/>
          </a:p>
          <a:p>
            <a:pPr marL="0" marR="0" lvl="0" indent="0" algn="l" rtl="0">
              <a:spcBef>
                <a:spcPts val="480"/>
              </a:spcBef>
              <a:spcAft>
                <a:spcPts val="0"/>
              </a:spcAft>
              <a:buNone/>
            </a:pPr>
            <a:r>
              <a:rPr lang="en" sz="1800"/>
              <a:t> </a:t>
            </a:r>
            <a:endParaRPr sz="1800"/>
          </a:p>
          <a:p>
            <a:pPr marL="0" marR="0" lvl="0" indent="0" algn="l" rtl="0">
              <a:spcBef>
                <a:spcPts val="1600"/>
              </a:spcBef>
              <a:spcAft>
                <a:spcPts val="1600"/>
              </a:spcAft>
              <a:buNone/>
            </a:pPr>
            <a:endParaRPr sz="1800"/>
          </a:p>
        </p:txBody>
      </p:sp>
      <p:pic>
        <p:nvPicPr>
          <p:cNvPr id="516" name="Google Shape;516;p79"/>
          <p:cNvPicPr preferRelativeResize="0"/>
          <p:nvPr/>
        </p:nvPicPr>
        <p:blipFill>
          <a:blip r:embed="rId3">
            <a:alphaModFix/>
          </a:blip>
          <a:stretch>
            <a:fillRect/>
          </a:stretch>
        </p:blipFill>
        <p:spPr>
          <a:xfrm>
            <a:off x="2459050" y="3799675"/>
            <a:ext cx="6036026" cy="1274000"/>
          </a:xfrm>
          <a:prstGeom prst="rect">
            <a:avLst/>
          </a:prstGeom>
          <a:noFill/>
          <a:ln>
            <a:noFill/>
          </a:ln>
        </p:spPr>
      </p:pic>
      <p:pic>
        <p:nvPicPr>
          <p:cNvPr id="517" name="Google Shape;517;p79"/>
          <p:cNvPicPr preferRelativeResize="0"/>
          <p:nvPr/>
        </p:nvPicPr>
        <p:blipFill>
          <a:blip r:embed="rId4">
            <a:alphaModFix/>
          </a:blip>
          <a:stretch>
            <a:fillRect/>
          </a:stretch>
        </p:blipFill>
        <p:spPr>
          <a:xfrm>
            <a:off x="5382777" y="1270500"/>
            <a:ext cx="3566050" cy="23767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80"/>
          <p:cNvSpPr txBox="1">
            <a:spLocks noGrp="1"/>
          </p:cNvSpPr>
          <p:nvPr>
            <p:ph type="title"/>
          </p:nvPr>
        </p:nvSpPr>
        <p:spPr>
          <a:xfrm>
            <a:off x="380999" y="1"/>
            <a:ext cx="7068000" cy="62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Noise Pollution </a:t>
            </a:r>
            <a:endParaRPr/>
          </a:p>
        </p:txBody>
      </p:sp>
      <p:sp>
        <p:nvSpPr>
          <p:cNvPr id="523" name="Google Shape;523;p80"/>
          <p:cNvSpPr txBox="1">
            <a:spLocks noGrp="1"/>
          </p:cNvSpPr>
          <p:nvPr>
            <p:ph type="body" idx="1"/>
          </p:nvPr>
        </p:nvSpPr>
        <p:spPr>
          <a:xfrm>
            <a:off x="457200" y="821050"/>
            <a:ext cx="4038600" cy="3414900"/>
          </a:xfrm>
          <a:prstGeom prst="rect">
            <a:avLst/>
          </a:prstGeom>
        </p:spPr>
        <p:txBody>
          <a:bodyPr spcFirstLastPara="1" wrap="square" lIns="91425" tIns="91425" rIns="91425" bIns="91425" anchor="t" anchorCtr="0">
            <a:noAutofit/>
          </a:bodyPr>
          <a:lstStyle/>
          <a:p>
            <a:pPr marL="457200" lvl="0" indent="-342900" algn="l" rtl="0">
              <a:spcBef>
                <a:spcPts val="560"/>
              </a:spcBef>
              <a:spcAft>
                <a:spcPts val="0"/>
              </a:spcAft>
              <a:buSzPts val="1800"/>
              <a:buChar char="•"/>
            </a:pPr>
            <a:r>
              <a:rPr lang="en" sz="1800"/>
              <a:t>Anthropogenic usually: </a:t>
            </a:r>
            <a:endParaRPr sz="1800"/>
          </a:p>
          <a:p>
            <a:pPr marL="914400" lvl="1" indent="-342900" algn="l" rtl="0">
              <a:spcBef>
                <a:spcPts val="0"/>
              </a:spcBef>
              <a:spcAft>
                <a:spcPts val="0"/>
              </a:spcAft>
              <a:buSzPts val="1800"/>
              <a:buChar char="–"/>
            </a:pPr>
            <a:r>
              <a:rPr lang="en" sz="1800"/>
              <a:t>Planes, cars, Geothermal energy production, etc. </a:t>
            </a:r>
            <a:endParaRPr sz="1800"/>
          </a:p>
          <a:p>
            <a:pPr marL="457200" lvl="0" indent="-342900" algn="l" rtl="0">
              <a:spcBef>
                <a:spcPts val="0"/>
              </a:spcBef>
              <a:spcAft>
                <a:spcPts val="0"/>
              </a:spcAft>
              <a:buSzPts val="1800"/>
              <a:buChar char="•"/>
            </a:pPr>
            <a:r>
              <a:rPr lang="en" sz="1800"/>
              <a:t>Ecological Impacts	</a:t>
            </a:r>
            <a:endParaRPr sz="1800"/>
          </a:p>
          <a:p>
            <a:pPr marL="914400" lvl="1" indent="-342900" algn="l" rtl="0">
              <a:spcBef>
                <a:spcPts val="0"/>
              </a:spcBef>
              <a:spcAft>
                <a:spcPts val="0"/>
              </a:spcAft>
              <a:buSzPts val="1800"/>
              <a:buChar char="–"/>
            </a:pPr>
            <a:r>
              <a:rPr lang="en" sz="1800"/>
              <a:t>Birds are unable to hear mating calls, or find suitable nesting locations </a:t>
            </a:r>
            <a:endParaRPr sz="1800"/>
          </a:p>
          <a:p>
            <a:pPr marL="914400" lvl="1" indent="-342900" algn="l" rtl="0">
              <a:spcBef>
                <a:spcPts val="0"/>
              </a:spcBef>
              <a:spcAft>
                <a:spcPts val="0"/>
              </a:spcAft>
              <a:buSzPts val="1800"/>
              <a:buChar char="–"/>
            </a:pPr>
            <a:r>
              <a:rPr lang="en" sz="1800"/>
              <a:t>Whales and dolphins: extensive use of sonar disrupts echolocation faculties </a:t>
            </a:r>
            <a:endParaRPr sz="1800"/>
          </a:p>
          <a:p>
            <a:pPr marL="457200" lvl="0" indent="-342900" algn="l" rtl="0">
              <a:spcBef>
                <a:spcPts val="0"/>
              </a:spcBef>
              <a:spcAft>
                <a:spcPts val="0"/>
              </a:spcAft>
              <a:buSzPts val="1800"/>
              <a:buChar char="•"/>
            </a:pPr>
            <a:r>
              <a:rPr lang="en" sz="1800"/>
              <a:t>Human health impacts</a:t>
            </a:r>
            <a:endParaRPr sz="1800"/>
          </a:p>
          <a:p>
            <a:pPr marL="914400" lvl="1" indent="-342900" algn="l" rtl="0">
              <a:spcBef>
                <a:spcPts val="0"/>
              </a:spcBef>
              <a:spcAft>
                <a:spcPts val="0"/>
              </a:spcAft>
              <a:buSzPts val="1800"/>
              <a:buChar char="–"/>
            </a:pPr>
            <a:r>
              <a:rPr lang="en" sz="1800"/>
              <a:t>Can cause hearing problems</a:t>
            </a:r>
            <a:endParaRPr sz="1800"/>
          </a:p>
          <a:p>
            <a:pPr marL="914400" lvl="1" indent="-342900" algn="l" rtl="0">
              <a:spcBef>
                <a:spcPts val="0"/>
              </a:spcBef>
              <a:spcAft>
                <a:spcPts val="0"/>
              </a:spcAft>
              <a:buSzPts val="1800"/>
              <a:buChar char="–"/>
            </a:pPr>
            <a:r>
              <a:rPr lang="en" sz="1800"/>
              <a:t>Anxiety and stress  </a:t>
            </a:r>
            <a:endParaRPr sz="1800"/>
          </a:p>
        </p:txBody>
      </p:sp>
      <p:pic>
        <p:nvPicPr>
          <p:cNvPr id="524" name="Google Shape;524;p80"/>
          <p:cNvPicPr preferRelativeResize="0"/>
          <p:nvPr/>
        </p:nvPicPr>
        <p:blipFill>
          <a:blip r:embed="rId3">
            <a:alphaModFix/>
          </a:blip>
          <a:stretch>
            <a:fillRect/>
          </a:stretch>
        </p:blipFill>
        <p:spPr>
          <a:xfrm>
            <a:off x="5950650" y="95621"/>
            <a:ext cx="3066875" cy="2244525"/>
          </a:xfrm>
          <a:prstGeom prst="rect">
            <a:avLst/>
          </a:prstGeom>
          <a:noFill/>
          <a:ln>
            <a:noFill/>
          </a:ln>
        </p:spPr>
      </p:pic>
      <p:pic>
        <p:nvPicPr>
          <p:cNvPr id="525" name="Google Shape;525;p80"/>
          <p:cNvPicPr preferRelativeResize="0"/>
          <p:nvPr/>
        </p:nvPicPr>
        <p:blipFill>
          <a:blip r:embed="rId4">
            <a:alphaModFix/>
          </a:blip>
          <a:stretch>
            <a:fillRect/>
          </a:stretch>
        </p:blipFill>
        <p:spPr>
          <a:xfrm>
            <a:off x="4548825" y="2267776"/>
            <a:ext cx="3972526" cy="25704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81"/>
          <p:cNvSpPr txBox="1">
            <a:spLocks noGrp="1"/>
          </p:cNvSpPr>
          <p:nvPr>
            <p:ph type="title"/>
          </p:nvPr>
        </p:nvSpPr>
        <p:spPr>
          <a:xfrm>
            <a:off x="380999" y="1"/>
            <a:ext cx="7068000" cy="62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Super ENSO </a:t>
            </a:r>
            <a:endParaRPr/>
          </a:p>
        </p:txBody>
      </p:sp>
      <p:sp>
        <p:nvSpPr>
          <p:cNvPr id="531" name="Google Shape;531;p81"/>
          <p:cNvSpPr txBox="1">
            <a:spLocks noGrp="1"/>
          </p:cNvSpPr>
          <p:nvPr>
            <p:ph type="body" idx="1"/>
          </p:nvPr>
        </p:nvSpPr>
        <p:spPr>
          <a:xfrm>
            <a:off x="457200" y="687925"/>
            <a:ext cx="4038600" cy="3548100"/>
          </a:xfrm>
          <a:prstGeom prst="rect">
            <a:avLst/>
          </a:prstGeom>
        </p:spPr>
        <p:txBody>
          <a:bodyPr spcFirstLastPara="1" wrap="square" lIns="91425" tIns="91425" rIns="91425" bIns="91425" anchor="t" anchorCtr="0">
            <a:noAutofit/>
          </a:bodyPr>
          <a:lstStyle/>
          <a:p>
            <a:pPr marL="457200" lvl="0" indent="-381000" algn="l" rtl="0">
              <a:spcBef>
                <a:spcPts val="560"/>
              </a:spcBef>
              <a:spcAft>
                <a:spcPts val="0"/>
              </a:spcAft>
              <a:buSzPts val="2400"/>
              <a:buChar char="•"/>
            </a:pPr>
            <a:r>
              <a:rPr lang="en" sz="2400"/>
              <a:t>Impacted by climate change?</a:t>
            </a:r>
            <a:endParaRPr sz="2400"/>
          </a:p>
          <a:p>
            <a:pPr marL="457200" lvl="0" indent="-381000" algn="l" rtl="0">
              <a:spcBef>
                <a:spcPts val="0"/>
              </a:spcBef>
              <a:spcAft>
                <a:spcPts val="0"/>
              </a:spcAft>
              <a:buSzPts val="2400"/>
              <a:buChar char="•"/>
            </a:pPr>
            <a:r>
              <a:rPr lang="en" sz="2400"/>
              <a:t>ENSO - naturally occuring </a:t>
            </a:r>
            <a:endParaRPr sz="2400"/>
          </a:p>
          <a:p>
            <a:pPr marL="457200" lvl="0" indent="-381000" algn="l" rtl="0">
              <a:spcBef>
                <a:spcPts val="0"/>
              </a:spcBef>
              <a:spcAft>
                <a:spcPts val="0"/>
              </a:spcAft>
              <a:buSzPts val="2400"/>
              <a:buChar char="•"/>
            </a:pPr>
            <a:r>
              <a:rPr lang="en" sz="2400"/>
              <a:t>Cold, nutrient rich upwelling is suppressed </a:t>
            </a:r>
            <a:endParaRPr sz="2400"/>
          </a:p>
          <a:p>
            <a:pPr marL="914400" lvl="1" indent="-355600" algn="l" rtl="0">
              <a:spcBef>
                <a:spcPts val="0"/>
              </a:spcBef>
              <a:spcAft>
                <a:spcPts val="0"/>
              </a:spcAft>
              <a:buSzPts val="2000"/>
              <a:buChar char="–"/>
            </a:pPr>
            <a:r>
              <a:rPr lang="en" sz="2000"/>
              <a:t>Biodiversity impacted </a:t>
            </a:r>
            <a:endParaRPr sz="2000"/>
          </a:p>
          <a:p>
            <a:pPr marL="914400" lvl="1" indent="-355600" algn="l" rtl="0">
              <a:spcBef>
                <a:spcPts val="0"/>
              </a:spcBef>
              <a:spcAft>
                <a:spcPts val="0"/>
              </a:spcAft>
              <a:buSzPts val="2000"/>
              <a:buChar char="–"/>
            </a:pPr>
            <a:r>
              <a:rPr lang="en" sz="2000"/>
              <a:t>Fishing industry impacted </a:t>
            </a:r>
            <a:endParaRPr sz="2000"/>
          </a:p>
          <a:p>
            <a:pPr marL="0" lvl="0" indent="0" algn="l" rtl="0">
              <a:spcBef>
                <a:spcPts val="1600"/>
              </a:spcBef>
              <a:spcAft>
                <a:spcPts val="1600"/>
              </a:spcAft>
              <a:buNone/>
            </a:pPr>
            <a:endParaRPr/>
          </a:p>
        </p:txBody>
      </p:sp>
      <p:sp>
        <p:nvSpPr>
          <p:cNvPr id="532" name="Google Shape;532;p81"/>
          <p:cNvSpPr txBox="1">
            <a:spLocks noGrp="1"/>
          </p:cNvSpPr>
          <p:nvPr>
            <p:ph type="body" idx="2"/>
          </p:nvPr>
        </p:nvSpPr>
        <p:spPr>
          <a:xfrm>
            <a:off x="4648200" y="1257300"/>
            <a:ext cx="4038600" cy="2978700"/>
          </a:xfrm>
          <a:prstGeom prst="rect">
            <a:avLst/>
          </a:prstGeom>
        </p:spPr>
        <p:txBody>
          <a:bodyPr spcFirstLastPara="1" wrap="square" lIns="91425" tIns="91425" rIns="91425" bIns="91425" anchor="t" anchorCtr="0">
            <a:noAutofit/>
          </a:bodyPr>
          <a:lstStyle/>
          <a:p>
            <a:pPr marL="342900" lvl="0" indent="-165100" algn="l" rtl="0">
              <a:spcBef>
                <a:spcPts val="560"/>
              </a:spcBef>
              <a:spcAft>
                <a:spcPts val="1600"/>
              </a:spcAft>
              <a:buNone/>
            </a:pPr>
            <a:endParaRPr/>
          </a:p>
        </p:txBody>
      </p:sp>
      <p:pic>
        <p:nvPicPr>
          <p:cNvPr id="533" name="Google Shape;533;p81"/>
          <p:cNvPicPr preferRelativeResize="0"/>
          <p:nvPr/>
        </p:nvPicPr>
        <p:blipFill>
          <a:blip r:embed="rId3">
            <a:alphaModFix/>
          </a:blip>
          <a:stretch>
            <a:fillRect/>
          </a:stretch>
        </p:blipFill>
        <p:spPr>
          <a:xfrm>
            <a:off x="4335730" y="1082400"/>
            <a:ext cx="4765919" cy="29787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82"/>
          <p:cNvPicPr preferRelativeResize="0"/>
          <p:nvPr/>
        </p:nvPicPr>
        <p:blipFill>
          <a:blip r:embed="rId3">
            <a:alphaModFix/>
          </a:blip>
          <a:stretch>
            <a:fillRect/>
          </a:stretch>
        </p:blipFill>
        <p:spPr>
          <a:xfrm>
            <a:off x="152400" y="152400"/>
            <a:ext cx="7928198"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sz="2800" b="0" i="0" u="none" strike="noStrike" cap="none">
                <a:solidFill>
                  <a:schemeClr val="lt1"/>
                </a:solidFill>
                <a:latin typeface="Calibri"/>
                <a:ea typeface="Calibri"/>
                <a:cs typeface="Calibri"/>
                <a:sym typeface="Calibri"/>
              </a:rPr>
              <a:t>Mercury deposition</a:t>
            </a:r>
            <a:endParaRPr sz="2800" b="0" i="0" u="none" strike="noStrike" cap="none">
              <a:solidFill>
                <a:schemeClr val="lt1"/>
              </a:solidFill>
              <a:latin typeface="Calibri"/>
              <a:ea typeface="Calibri"/>
              <a:cs typeface="Calibri"/>
              <a:sym typeface="Calibri"/>
            </a:endParaRPr>
          </a:p>
        </p:txBody>
      </p:sp>
      <p:sp>
        <p:nvSpPr>
          <p:cNvPr id="103" name="Google Shape;103;p20"/>
          <p:cNvSpPr txBox="1">
            <a:spLocks noGrp="1"/>
          </p:cNvSpPr>
          <p:nvPr>
            <p:ph type="body" idx="1"/>
          </p:nvPr>
        </p:nvSpPr>
        <p:spPr>
          <a:xfrm>
            <a:off x="0" y="685800"/>
            <a:ext cx="6096000" cy="35502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Hg in air from burning coal</a:t>
            </a:r>
            <a:endParaRPr/>
          </a:p>
          <a:p>
            <a:pPr marL="342900" marR="0" lvl="0" indent="-342900" algn="l" rtl="0">
              <a:spcBef>
                <a:spcPts val="56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Deposits into water</a:t>
            </a:r>
            <a:endParaRPr/>
          </a:p>
          <a:p>
            <a:pPr marL="342900" marR="0" lvl="0" indent="-342900" algn="l" rtl="0">
              <a:spcBef>
                <a:spcPts val="56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Bioaccumulates and biomagnifies in food web</a:t>
            </a:r>
            <a:endParaRPr/>
          </a:p>
          <a:p>
            <a:pPr marL="342900" marR="0" lvl="0" indent="-342900" algn="l" rtl="0">
              <a:spcBef>
                <a:spcPts val="56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Hg is a neurotoxin</a:t>
            </a:r>
            <a:endParaRPr/>
          </a:p>
          <a:p>
            <a:pPr marL="342900" marR="0" lvl="0" indent="-342900" algn="l" rtl="0">
              <a:spcBef>
                <a:spcPts val="56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What about deposition on land?</a:t>
            </a:r>
            <a:endParaRPr/>
          </a:p>
          <a:p>
            <a:pPr marL="742950" marR="0" lvl="1" indent="-285750" algn="l" rtl="0">
              <a:spcBef>
                <a:spcPts val="480"/>
              </a:spcBef>
              <a:spcAft>
                <a:spcPts val="1600"/>
              </a:spcAft>
              <a:buClr>
                <a:srgbClr val="464646"/>
              </a:buClr>
              <a:buSzPts val="2400"/>
              <a:buFont typeface="Arial"/>
              <a:buChar char="–"/>
            </a:pPr>
            <a:r>
              <a:rPr lang="en" sz="2400" b="0" i="0" u="none" strike="noStrike" cap="none">
                <a:solidFill>
                  <a:srgbClr val="464646"/>
                </a:solidFill>
                <a:latin typeface="Calibri"/>
                <a:ea typeface="Calibri"/>
                <a:cs typeface="Calibri"/>
                <a:sym typeface="Calibri"/>
              </a:rPr>
              <a:t>Bird songs</a:t>
            </a:r>
            <a:endParaRPr/>
          </a:p>
        </p:txBody>
      </p:sp>
      <p:pic>
        <p:nvPicPr>
          <p:cNvPr id="104" name="Google Shape;104;p20" descr="MercuryFoodChain-01.png"/>
          <p:cNvPicPr preferRelativeResize="0">
            <a:picLocks noGrp="1"/>
          </p:cNvPicPr>
          <p:nvPr>
            <p:ph type="body" idx="2"/>
          </p:nvPr>
        </p:nvPicPr>
        <p:blipFill rotWithShape="1">
          <a:blip r:embed="rId3">
            <a:alphaModFix/>
          </a:blip>
          <a:srcRect l="-9227" r="-9227"/>
          <a:stretch/>
        </p:blipFill>
        <p:spPr>
          <a:xfrm>
            <a:off x="5253700" y="3286800"/>
            <a:ext cx="1887900" cy="1856700"/>
          </a:xfrm>
          <a:prstGeom prst="rect">
            <a:avLst/>
          </a:prstGeom>
          <a:noFill/>
          <a:ln>
            <a:noFill/>
          </a:ln>
        </p:spPr>
      </p:pic>
      <p:pic>
        <p:nvPicPr>
          <p:cNvPr id="105" name="Google Shape;105;p20" descr="biomagnification.jpg"/>
          <p:cNvPicPr preferRelativeResize="0"/>
          <p:nvPr/>
        </p:nvPicPr>
        <p:blipFill rotWithShape="1">
          <a:blip r:embed="rId4">
            <a:alphaModFix/>
          </a:blip>
          <a:srcRect/>
          <a:stretch/>
        </p:blipFill>
        <p:spPr>
          <a:xfrm>
            <a:off x="6083136" y="-9833"/>
            <a:ext cx="3034500" cy="33816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83"/>
          <p:cNvSpPr txBox="1">
            <a:spLocks noGrp="1"/>
          </p:cNvSpPr>
          <p:nvPr>
            <p:ph type="title"/>
          </p:nvPr>
        </p:nvSpPr>
        <p:spPr>
          <a:xfrm>
            <a:off x="380999" y="1"/>
            <a:ext cx="7068000" cy="62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Agriculture/feeding 10 Billion </a:t>
            </a:r>
            <a:endParaRPr/>
          </a:p>
        </p:txBody>
      </p:sp>
      <p:sp>
        <p:nvSpPr>
          <p:cNvPr id="544" name="Google Shape;544;p83"/>
          <p:cNvSpPr txBox="1">
            <a:spLocks noGrp="1"/>
          </p:cNvSpPr>
          <p:nvPr>
            <p:ph type="body" idx="1"/>
          </p:nvPr>
        </p:nvSpPr>
        <p:spPr>
          <a:xfrm>
            <a:off x="457200" y="484850"/>
            <a:ext cx="4038600" cy="3751200"/>
          </a:xfrm>
          <a:prstGeom prst="rect">
            <a:avLst/>
          </a:prstGeom>
        </p:spPr>
        <p:txBody>
          <a:bodyPr spcFirstLastPara="1" wrap="square" lIns="91425" tIns="91425" rIns="91425" bIns="91425" anchor="t" anchorCtr="0">
            <a:noAutofit/>
          </a:bodyPr>
          <a:lstStyle/>
          <a:p>
            <a:pPr marL="457200" lvl="0" indent="-381000" algn="l" rtl="0">
              <a:spcBef>
                <a:spcPts val="560"/>
              </a:spcBef>
              <a:spcAft>
                <a:spcPts val="0"/>
              </a:spcAft>
              <a:buSzPts val="2400"/>
              <a:buChar char="•"/>
            </a:pPr>
            <a:r>
              <a:rPr lang="en" sz="2400"/>
              <a:t>Impacted by climate change?</a:t>
            </a:r>
            <a:endParaRPr sz="2400"/>
          </a:p>
          <a:p>
            <a:pPr marL="457200" marR="0" lvl="0" indent="-381000" algn="l" rtl="0">
              <a:lnSpc>
                <a:spcPct val="115000"/>
              </a:lnSpc>
              <a:spcBef>
                <a:spcPts val="0"/>
              </a:spcBef>
              <a:spcAft>
                <a:spcPts val="0"/>
              </a:spcAft>
              <a:buClr>
                <a:srgbClr val="464646"/>
              </a:buClr>
              <a:buSzPts val="2400"/>
              <a:buFont typeface="Arial"/>
              <a:buChar char="•"/>
            </a:pPr>
            <a:r>
              <a:rPr lang="en" sz="2400"/>
              <a:t>Factory farming increases production, but has impacts: </a:t>
            </a:r>
            <a:endParaRPr sz="2400"/>
          </a:p>
          <a:p>
            <a:pPr marL="914400" marR="0" lvl="1" indent="-381000" algn="l" rtl="0">
              <a:lnSpc>
                <a:spcPct val="115000"/>
              </a:lnSpc>
              <a:spcBef>
                <a:spcPts val="0"/>
              </a:spcBef>
              <a:spcAft>
                <a:spcPts val="0"/>
              </a:spcAft>
              <a:buClr>
                <a:srgbClr val="464646"/>
              </a:buClr>
              <a:buSzPts val="2400"/>
              <a:buFont typeface="Arial"/>
              <a:buChar char="–"/>
            </a:pPr>
            <a:r>
              <a:rPr lang="en" sz="2000"/>
              <a:t>Animal abuse </a:t>
            </a:r>
            <a:endParaRPr sz="2000"/>
          </a:p>
          <a:p>
            <a:pPr marL="914400" marR="0" lvl="1" indent="-381000" algn="l" rtl="0">
              <a:lnSpc>
                <a:spcPct val="115000"/>
              </a:lnSpc>
              <a:spcBef>
                <a:spcPts val="0"/>
              </a:spcBef>
              <a:spcAft>
                <a:spcPts val="0"/>
              </a:spcAft>
              <a:buClr>
                <a:srgbClr val="464646"/>
              </a:buClr>
              <a:buSzPts val="2400"/>
              <a:buFont typeface="Arial"/>
              <a:buChar char="–"/>
            </a:pPr>
            <a:r>
              <a:rPr lang="en" sz="2000"/>
              <a:t>Fertilizer use </a:t>
            </a:r>
            <a:endParaRPr sz="2000"/>
          </a:p>
          <a:p>
            <a:pPr marL="914400" marR="0" lvl="1" indent="-381000" algn="l" rtl="0">
              <a:lnSpc>
                <a:spcPct val="115000"/>
              </a:lnSpc>
              <a:spcBef>
                <a:spcPts val="0"/>
              </a:spcBef>
              <a:spcAft>
                <a:spcPts val="0"/>
              </a:spcAft>
              <a:buClr>
                <a:srgbClr val="464646"/>
              </a:buClr>
              <a:buSzPts val="2400"/>
              <a:buFont typeface="Arial"/>
              <a:buChar char="–"/>
            </a:pPr>
            <a:r>
              <a:rPr lang="en" sz="2000"/>
              <a:t>Energy intensive </a:t>
            </a:r>
            <a:endParaRPr sz="2000"/>
          </a:p>
          <a:p>
            <a:pPr marL="914400" marR="0" lvl="1" indent="-381000" algn="l" rtl="0">
              <a:lnSpc>
                <a:spcPct val="115000"/>
              </a:lnSpc>
              <a:spcBef>
                <a:spcPts val="0"/>
              </a:spcBef>
              <a:spcAft>
                <a:spcPts val="0"/>
              </a:spcAft>
              <a:buClr>
                <a:srgbClr val="464646"/>
              </a:buClr>
              <a:buSzPts val="2400"/>
              <a:buFont typeface="Arial"/>
              <a:buChar char="–"/>
            </a:pPr>
            <a:r>
              <a:rPr lang="en" sz="2000"/>
              <a:t>Water intensive </a:t>
            </a:r>
            <a:endParaRPr sz="2000"/>
          </a:p>
          <a:p>
            <a:pPr marL="914400" marR="0" lvl="1" indent="-381000" algn="l" rtl="0">
              <a:lnSpc>
                <a:spcPct val="115000"/>
              </a:lnSpc>
              <a:spcBef>
                <a:spcPts val="0"/>
              </a:spcBef>
              <a:spcAft>
                <a:spcPts val="0"/>
              </a:spcAft>
              <a:buClr>
                <a:srgbClr val="464646"/>
              </a:buClr>
              <a:buSzPts val="2400"/>
              <a:buFont typeface="Arial"/>
              <a:buChar char="–"/>
            </a:pPr>
            <a:r>
              <a:rPr lang="en" sz="2000"/>
              <a:t>Antibiotic resistance</a:t>
            </a:r>
            <a:endParaRPr sz="2000"/>
          </a:p>
          <a:p>
            <a:pPr marL="914400" marR="0" lvl="1" indent="-381000" algn="l" rtl="0">
              <a:lnSpc>
                <a:spcPct val="115000"/>
              </a:lnSpc>
              <a:spcBef>
                <a:spcPts val="0"/>
              </a:spcBef>
              <a:spcAft>
                <a:spcPts val="0"/>
              </a:spcAft>
              <a:buClr>
                <a:srgbClr val="464646"/>
              </a:buClr>
              <a:buSzPts val="2400"/>
              <a:buFont typeface="Arial"/>
              <a:buChar char="–"/>
            </a:pPr>
            <a:r>
              <a:rPr lang="en" sz="2000"/>
              <a:t>Importance of bees  </a:t>
            </a:r>
            <a:endParaRPr sz="2000"/>
          </a:p>
          <a:p>
            <a:pPr marL="457200" marR="0" lvl="0" indent="0" algn="l" rtl="0">
              <a:lnSpc>
                <a:spcPct val="115000"/>
              </a:lnSpc>
              <a:spcBef>
                <a:spcPts val="1600"/>
              </a:spcBef>
              <a:spcAft>
                <a:spcPts val="0"/>
              </a:spcAft>
              <a:buNone/>
            </a:pPr>
            <a:r>
              <a:rPr lang="en" sz="2000"/>
              <a:t> </a:t>
            </a:r>
            <a:endParaRPr sz="2000"/>
          </a:p>
          <a:p>
            <a:pPr marL="0" lvl="0" indent="0" algn="l" rtl="0">
              <a:spcBef>
                <a:spcPts val="1600"/>
              </a:spcBef>
              <a:spcAft>
                <a:spcPts val="1600"/>
              </a:spcAft>
              <a:buNone/>
            </a:pPr>
            <a:endParaRPr/>
          </a:p>
        </p:txBody>
      </p:sp>
      <p:sp>
        <p:nvSpPr>
          <p:cNvPr id="545" name="Google Shape;545;p83"/>
          <p:cNvSpPr txBox="1">
            <a:spLocks noGrp="1"/>
          </p:cNvSpPr>
          <p:nvPr>
            <p:ph type="body" idx="2"/>
          </p:nvPr>
        </p:nvSpPr>
        <p:spPr>
          <a:xfrm>
            <a:off x="4648200" y="1257300"/>
            <a:ext cx="4038600" cy="2978700"/>
          </a:xfrm>
          <a:prstGeom prst="rect">
            <a:avLst/>
          </a:prstGeom>
        </p:spPr>
        <p:txBody>
          <a:bodyPr spcFirstLastPara="1" wrap="square" lIns="91425" tIns="91425" rIns="91425" bIns="91425" anchor="t" anchorCtr="0">
            <a:noAutofit/>
          </a:bodyPr>
          <a:lstStyle/>
          <a:p>
            <a:pPr marL="342900" lvl="0" indent="-165100" algn="l" rtl="0">
              <a:spcBef>
                <a:spcPts val="560"/>
              </a:spcBef>
              <a:spcAft>
                <a:spcPts val="1600"/>
              </a:spcAft>
              <a:buNone/>
            </a:pPr>
            <a:endParaRPr/>
          </a:p>
        </p:txBody>
      </p:sp>
      <p:pic>
        <p:nvPicPr>
          <p:cNvPr id="546" name="Google Shape;546;p83"/>
          <p:cNvPicPr preferRelativeResize="0"/>
          <p:nvPr/>
        </p:nvPicPr>
        <p:blipFill>
          <a:blip r:embed="rId3">
            <a:alphaModFix/>
          </a:blip>
          <a:stretch>
            <a:fillRect/>
          </a:stretch>
        </p:blipFill>
        <p:spPr>
          <a:xfrm>
            <a:off x="4204453" y="687925"/>
            <a:ext cx="5047324" cy="338332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84"/>
          <p:cNvSpPr txBox="1">
            <a:spLocks noGrp="1"/>
          </p:cNvSpPr>
          <p:nvPr>
            <p:ph type="title"/>
          </p:nvPr>
        </p:nvSpPr>
        <p:spPr>
          <a:xfrm>
            <a:off x="380999" y="1"/>
            <a:ext cx="7068000" cy="62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China drops 1-child policy </a:t>
            </a:r>
            <a:endParaRPr/>
          </a:p>
        </p:txBody>
      </p:sp>
      <p:sp>
        <p:nvSpPr>
          <p:cNvPr id="552" name="Google Shape;552;p84"/>
          <p:cNvSpPr txBox="1">
            <a:spLocks noGrp="1"/>
          </p:cNvSpPr>
          <p:nvPr>
            <p:ph type="body" idx="1"/>
          </p:nvPr>
        </p:nvSpPr>
        <p:spPr>
          <a:xfrm>
            <a:off x="457200" y="628500"/>
            <a:ext cx="4038600" cy="3607500"/>
          </a:xfrm>
          <a:prstGeom prst="rect">
            <a:avLst/>
          </a:prstGeom>
        </p:spPr>
        <p:txBody>
          <a:bodyPr spcFirstLastPara="1" wrap="square" lIns="91425" tIns="91425" rIns="91425" bIns="91425" anchor="t" anchorCtr="0">
            <a:noAutofit/>
          </a:bodyPr>
          <a:lstStyle/>
          <a:p>
            <a:pPr marL="457200" lvl="0" indent="-406400" algn="l" rtl="0">
              <a:spcBef>
                <a:spcPts val="560"/>
              </a:spcBef>
              <a:spcAft>
                <a:spcPts val="0"/>
              </a:spcAft>
              <a:buSzPts val="2800"/>
              <a:buChar char="•"/>
            </a:pPr>
            <a:r>
              <a:rPr lang="en"/>
              <a:t>Drastically reduced China’s fertility starting in 1981 </a:t>
            </a:r>
            <a:endParaRPr/>
          </a:p>
          <a:p>
            <a:pPr marL="457200" lvl="0" indent="-406400" algn="l" rtl="0">
              <a:spcBef>
                <a:spcPts val="0"/>
              </a:spcBef>
              <a:spcAft>
                <a:spcPts val="0"/>
              </a:spcAft>
              <a:buSzPts val="2800"/>
              <a:buChar char="•"/>
            </a:pPr>
            <a:r>
              <a:rPr lang="en"/>
              <a:t>Smaller workforce </a:t>
            </a:r>
            <a:endParaRPr/>
          </a:p>
          <a:p>
            <a:pPr marL="914400" lvl="1" indent="-381000" algn="l" rtl="0">
              <a:spcBef>
                <a:spcPts val="0"/>
              </a:spcBef>
              <a:spcAft>
                <a:spcPts val="0"/>
              </a:spcAft>
              <a:buSzPts val="2400"/>
              <a:buChar char="–"/>
            </a:pPr>
            <a:r>
              <a:rPr lang="en"/>
              <a:t>Impacts on declining population </a:t>
            </a:r>
            <a:endParaRPr/>
          </a:p>
          <a:p>
            <a:pPr marL="457200" lvl="0" indent="-406400" algn="l" rtl="0">
              <a:spcBef>
                <a:spcPts val="0"/>
              </a:spcBef>
              <a:spcAft>
                <a:spcPts val="0"/>
              </a:spcAft>
              <a:buSzPts val="2800"/>
              <a:buChar char="•"/>
            </a:pPr>
            <a:r>
              <a:rPr lang="en"/>
              <a:t>Imbalance in gender </a:t>
            </a:r>
            <a:endParaRPr/>
          </a:p>
          <a:p>
            <a:pPr marL="457200" lvl="0" indent="-406400" algn="l" rtl="0">
              <a:spcBef>
                <a:spcPts val="0"/>
              </a:spcBef>
              <a:spcAft>
                <a:spcPts val="0"/>
              </a:spcAft>
              <a:buSzPts val="2800"/>
              <a:buChar char="•"/>
            </a:pPr>
            <a:r>
              <a:rPr lang="en"/>
              <a:t>Who cares for the elderly?</a:t>
            </a:r>
            <a:endParaRPr/>
          </a:p>
        </p:txBody>
      </p:sp>
      <p:sp>
        <p:nvSpPr>
          <p:cNvPr id="553" name="Google Shape;553;p84"/>
          <p:cNvSpPr txBox="1">
            <a:spLocks noGrp="1"/>
          </p:cNvSpPr>
          <p:nvPr>
            <p:ph type="body" idx="2"/>
          </p:nvPr>
        </p:nvSpPr>
        <p:spPr>
          <a:xfrm>
            <a:off x="4648200" y="1257300"/>
            <a:ext cx="4038600" cy="2978700"/>
          </a:xfrm>
          <a:prstGeom prst="rect">
            <a:avLst/>
          </a:prstGeom>
        </p:spPr>
        <p:txBody>
          <a:bodyPr spcFirstLastPara="1" wrap="square" lIns="91425" tIns="91425" rIns="91425" bIns="91425" anchor="t" anchorCtr="0">
            <a:noAutofit/>
          </a:bodyPr>
          <a:lstStyle/>
          <a:p>
            <a:pPr marL="342900" lvl="0" indent="-165100" algn="l" rtl="0">
              <a:spcBef>
                <a:spcPts val="560"/>
              </a:spcBef>
              <a:spcAft>
                <a:spcPts val="1600"/>
              </a:spcAft>
              <a:buNone/>
            </a:pPr>
            <a:endParaRPr/>
          </a:p>
        </p:txBody>
      </p:sp>
      <p:pic>
        <p:nvPicPr>
          <p:cNvPr id="554" name="Google Shape;554;p84"/>
          <p:cNvPicPr preferRelativeResize="0"/>
          <p:nvPr/>
        </p:nvPicPr>
        <p:blipFill>
          <a:blip r:embed="rId3">
            <a:alphaModFix/>
          </a:blip>
          <a:stretch>
            <a:fillRect/>
          </a:stretch>
        </p:blipFill>
        <p:spPr>
          <a:xfrm>
            <a:off x="5033174" y="295725"/>
            <a:ext cx="3808651" cy="378105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85"/>
          <p:cNvSpPr txBox="1">
            <a:spLocks noGrp="1"/>
          </p:cNvSpPr>
          <p:nvPr>
            <p:ph type="title"/>
          </p:nvPr>
        </p:nvSpPr>
        <p:spPr>
          <a:xfrm>
            <a:off x="490250" y="450150"/>
            <a:ext cx="3399600" cy="409080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3000" b="0" i="0" u="none" strike="noStrike" cap="none">
                <a:solidFill>
                  <a:schemeClr val="dk1"/>
                </a:solidFill>
                <a:latin typeface="Arial"/>
                <a:ea typeface="Arial"/>
                <a:cs typeface="Arial"/>
                <a:sym typeface="Arial"/>
              </a:rPr>
              <a:t>Human Population</a:t>
            </a:r>
            <a:endParaRPr sz="3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Noto Sans Symbols"/>
              <a:buNone/>
            </a:pPr>
            <a:endParaRPr sz="3000"/>
          </a:p>
          <a:p>
            <a:pPr marL="457200" marR="0" lvl="0" indent="-342900" algn="l" rtl="0">
              <a:lnSpc>
                <a:spcPct val="100000"/>
              </a:lnSpc>
              <a:spcBef>
                <a:spcPts val="0"/>
              </a:spcBef>
              <a:spcAft>
                <a:spcPts val="0"/>
              </a:spcAft>
              <a:buSzPts val="1800"/>
              <a:buChar char="●"/>
            </a:pPr>
            <a:r>
              <a:rPr lang="en" sz="1800"/>
              <a:t>What are the impacts of a declining population?</a:t>
            </a:r>
            <a:endParaRPr sz="1800"/>
          </a:p>
          <a:p>
            <a:pPr marL="914400" marR="0" lvl="1" indent="-342900" algn="l" rtl="0">
              <a:lnSpc>
                <a:spcPct val="100000"/>
              </a:lnSpc>
              <a:spcBef>
                <a:spcPts val="0"/>
              </a:spcBef>
              <a:spcAft>
                <a:spcPts val="0"/>
              </a:spcAft>
              <a:buSzPts val="1800"/>
              <a:buChar char="○"/>
            </a:pPr>
            <a:r>
              <a:rPr lang="en" sz="1800"/>
              <a:t>Economic loss </a:t>
            </a:r>
            <a:endParaRPr sz="1800"/>
          </a:p>
          <a:p>
            <a:pPr marL="914400" marR="0" lvl="1" indent="-342900" algn="l" rtl="0">
              <a:lnSpc>
                <a:spcPct val="100000"/>
              </a:lnSpc>
              <a:spcBef>
                <a:spcPts val="0"/>
              </a:spcBef>
              <a:spcAft>
                <a:spcPts val="0"/>
              </a:spcAft>
              <a:buSzPts val="1800"/>
              <a:buChar char="○"/>
            </a:pPr>
            <a:r>
              <a:rPr lang="en" sz="1800"/>
              <a:t>Impacts to social security and other programs </a:t>
            </a:r>
            <a:endParaRPr sz="1800"/>
          </a:p>
          <a:p>
            <a:pPr marL="914400" marR="0" lvl="1" indent="-342900" algn="l" rtl="0">
              <a:lnSpc>
                <a:spcPct val="100000"/>
              </a:lnSpc>
              <a:spcBef>
                <a:spcPts val="0"/>
              </a:spcBef>
              <a:spcAft>
                <a:spcPts val="0"/>
              </a:spcAft>
              <a:buSzPts val="1800"/>
              <a:buChar char="○"/>
            </a:pPr>
            <a:r>
              <a:rPr lang="en" sz="1800"/>
              <a:t>People unable to retire </a:t>
            </a:r>
            <a:endParaRPr sz="1800"/>
          </a:p>
          <a:p>
            <a:pPr marL="457200" marR="0" lvl="0" indent="0" algn="l" rtl="0">
              <a:lnSpc>
                <a:spcPct val="100000"/>
              </a:lnSpc>
              <a:spcBef>
                <a:spcPts val="0"/>
              </a:spcBef>
              <a:spcAft>
                <a:spcPts val="0"/>
              </a:spcAft>
              <a:buNone/>
            </a:pPr>
            <a:endParaRPr sz="1800"/>
          </a:p>
        </p:txBody>
      </p:sp>
      <p:pic>
        <p:nvPicPr>
          <p:cNvPr id="560" name="Google Shape;560;p85"/>
          <p:cNvPicPr preferRelativeResize="0"/>
          <p:nvPr/>
        </p:nvPicPr>
        <p:blipFill>
          <a:blip r:embed="rId3">
            <a:alphaModFix/>
          </a:blip>
          <a:stretch>
            <a:fillRect/>
          </a:stretch>
        </p:blipFill>
        <p:spPr>
          <a:xfrm>
            <a:off x="4290475" y="601300"/>
            <a:ext cx="4625810" cy="4114624"/>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86"/>
          <p:cNvSpPr txBox="1">
            <a:spLocks noGrp="1"/>
          </p:cNvSpPr>
          <p:nvPr>
            <p:ph type="title" idx="4294967295"/>
          </p:nvPr>
        </p:nvSpPr>
        <p:spPr>
          <a:xfrm>
            <a:off x="311700" y="129775"/>
            <a:ext cx="8520600" cy="59430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3000" b="0" i="0" u="none" strike="noStrike" cap="none">
                <a:solidFill>
                  <a:schemeClr val="dk1"/>
                </a:solidFill>
                <a:latin typeface="Arial"/>
                <a:ea typeface="Arial"/>
                <a:cs typeface="Arial"/>
                <a:sym typeface="Arial"/>
              </a:rPr>
              <a:t>Human Population</a:t>
            </a:r>
            <a:endParaRPr/>
          </a:p>
        </p:txBody>
      </p:sp>
      <p:sp>
        <p:nvSpPr>
          <p:cNvPr id="566" name="Google Shape;566;p86"/>
          <p:cNvSpPr txBox="1">
            <a:spLocks noGrp="1"/>
          </p:cNvSpPr>
          <p:nvPr>
            <p:ph type="body" idx="4294967295"/>
          </p:nvPr>
        </p:nvSpPr>
        <p:spPr>
          <a:xfrm>
            <a:off x="642075" y="778700"/>
            <a:ext cx="8326500" cy="3964200"/>
          </a:xfrm>
          <a:prstGeom prst="rect">
            <a:avLst/>
          </a:prstGeom>
          <a:noFill/>
          <a:ln>
            <a:noFill/>
          </a:ln>
        </p:spPr>
        <p:txBody>
          <a:bodyPr spcFirstLastPara="1" wrap="square" lIns="91425" tIns="34275" rIns="91425" bIns="34275" anchor="t" anchorCtr="0">
            <a:noAutofit/>
          </a:bodyPr>
          <a:lstStyle/>
          <a:p>
            <a:pPr marL="0" marR="0" lvl="0" indent="0" algn="l" rtl="0">
              <a:lnSpc>
                <a:spcPct val="90000"/>
              </a:lnSpc>
              <a:spcBef>
                <a:spcPts val="0"/>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I = P x A x T</a:t>
            </a:r>
            <a:endParaRPr/>
          </a:p>
          <a:p>
            <a:pPr marL="0" marR="0" lvl="2" indent="-97155" algn="l" rtl="0">
              <a:lnSpc>
                <a:spcPct val="90000"/>
              </a:lnSpc>
              <a:spcBef>
                <a:spcPts val="0"/>
              </a:spcBef>
              <a:spcAft>
                <a:spcPts val="0"/>
              </a:spcAft>
              <a:buClr>
                <a:srgbClr val="93A299"/>
              </a:buClr>
              <a:buSzPts val="1530"/>
              <a:buFont typeface="Arial"/>
              <a:buChar char="■"/>
            </a:pPr>
            <a:r>
              <a:rPr lang="en" sz="1500" b="0" i="0" u="none" strike="noStrike" cap="none">
                <a:solidFill>
                  <a:srgbClr val="000000"/>
                </a:solidFill>
                <a:latin typeface="Arial"/>
                <a:ea typeface="Arial"/>
                <a:cs typeface="Arial"/>
                <a:sym typeface="Arial"/>
              </a:rPr>
              <a:t>I = Impact; P = Population; A = Affluence; T = Technology</a:t>
            </a:r>
            <a:endParaRPr/>
          </a:p>
          <a:p>
            <a:pPr marL="0" marR="0" lvl="0" indent="0" algn="l" rtl="0">
              <a:lnSpc>
                <a:spcPct val="90000"/>
              </a:lnSpc>
              <a:spcBef>
                <a:spcPts val="359"/>
              </a:spcBef>
              <a:spcAft>
                <a:spcPts val="0"/>
              </a:spcAft>
              <a:buClr>
                <a:srgbClr val="93A299"/>
              </a:buClr>
              <a:buSzPts val="1530"/>
              <a:buFont typeface="Arial"/>
              <a:buChar char="●"/>
            </a:pPr>
            <a:r>
              <a:rPr lang="en">
                <a:solidFill>
                  <a:srgbClr val="000000"/>
                </a:solidFill>
              </a:rPr>
              <a:t>“Affluence Bomb” -- even if P stabilizes, rising A could lead to increased I </a:t>
            </a:r>
            <a:br>
              <a:rPr lang="en">
                <a:solidFill>
                  <a:srgbClr val="000000"/>
                </a:solidFill>
              </a:rPr>
            </a:br>
            <a:r>
              <a:rPr lang="en">
                <a:solidFill>
                  <a:srgbClr val="000000"/>
                </a:solidFill>
              </a:rPr>
              <a:t>             unless we focus upon sustainable development.</a:t>
            </a:r>
            <a:endParaRPr>
              <a:solidFill>
                <a:srgbClr val="000000"/>
              </a:solidFill>
            </a:endParaRPr>
          </a:p>
          <a:p>
            <a:pPr marL="0" marR="0" lvl="0" indent="0" algn="l" rtl="0">
              <a:lnSpc>
                <a:spcPct val="9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Rate of change = [b-d] + [i-e]</a:t>
            </a:r>
            <a:endParaRPr/>
          </a:p>
          <a:p>
            <a:pPr marL="0" marR="0" lvl="2" indent="-97155" algn="l" rtl="0">
              <a:lnSpc>
                <a:spcPct val="9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US population = 3</a:t>
            </a:r>
            <a:r>
              <a:rPr lang="en" sz="1800">
                <a:solidFill>
                  <a:srgbClr val="000000"/>
                </a:solidFill>
              </a:rPr>
              <a:t>1</a:t>
            </a:r>
            <a:r>
              <a:rPr lang="en" sz="1800" b="0" i="0" u="none" strike="noStrike" cap="none">
                <a:solidFill>
                  <a:srgbClr val="000000"/>
                </a:solidFill>
                <a:latin typeface="Arial"/>
                <a:ea typeface="Arial"/>
                <a:cs typeface="Arial"/>
                <a:sym typeface="Arial"/>
              </a:rPr>
              <a:t>0 million</a:t>
            </a:r>
            <a:r>
              <a:rPr lang="en"/>
              <a:t> &amp; </a:t>
            </a:r>
            <a:r>
              <a:rPr lang="en" sz="1800" b="0" i="0" u="none" strike="noStrike" cap="none">
                <a:solidFill>
                  <a:srgbClr val="000000"/>
                </a:solidFill>
                <a:latin typeface="Arial"/>
                <a:ea typeface="Arial"/>
                <a:cs typeface="Arial"/>
                <a:sym typeface="Arial"/>
              </a:rPr>
              <a:t>World population = 7.2 billion</a:t>
            </a:r>
            <a:endParaRPr/>
          </a:p>
          <a:p>
            <a:pPr marL="0" marR="0" lvl="0" indent="0" algn="l" rtl="0">
              <a:lnSpc>
                <a:spcPct val="9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Rule of 70 = 70/growth rate = number of years population will double</a:t>
            </a:r>
            <a:endParaRPr/>
          </a:p>
          <a:p>
            <a:pPr marL="0" marR="0" lvl="0" indent="0" algn="l" rtl="0">
              <a:lnSpc>
                <a:spcPct val="9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Total Fertility vs. Replacement Level Fertility</a:t>
            </a:r>
            <a:endParaRPr/>
          </a:p>
          <a:p>
            <a:pPr marL="0" marR="0" lvl="2" indent="-80962" algn="l" rtl="0">
              <a:lnSpc>
                <a:spcPct val="90000"/>
              </a:lnSpc>
              <a:spcBef>
                <a:spcPts val="300"/>
              </a:spcBef>
              <a:spcAft>
                <a:spcPts val="0"/>
              </a:spcAft>
              <a:buClr>
                <a:srgbClr val="93A299"/>
              </a:buClr>
              <a:buSzPts val="1275"/>
              <a:buFont typeface="Arial"/>
              <a:buChar char="■"/>
            </a:pPr>
            <a:r>
              <a:rPr lang="en" sz="1500" b="0" i="0" u="none" strike="noStrike" cap="none">
                <a:solidFill>
                  <a:srgbClr val="000000"/>
                </a:solidFill>
                <a:latin typeface="Arial"/>
                <a:ea typeface="Arial"/>
                <a:cs typeface="Arial"/>
                <a:sym typeface="Arial"/>
              </a:rPr>
              <a:t>Total Fertility = av</a:t>
            </a:r>
            <a:r>
              <a:rPr lang="en" sz="1500">
                <a:solidFill>
                  <a:srgbClr val="000000"/>
                </a:solidFill>
              </a:rPr>
              <a:t>g.</a:t>
            </a:r>
            <a:r>
              <a:rPr lang="en" sz="1500" b="0" i="0" u="none" strike="noStrike" cap="none">
                <a:solidFill>
                  <a:srgbClr val="000000"/>
                </a:solidFill>
                <a:latin typeface="Arial"/>
                <a:ea typeface="Arial"/>
                <a:cs typeface="Arial"/>
                <a:sym typeface="Arial"/>
              </a:rPr>
              <a:t> # children per woman</a:t>
            </a:r>
            <a:endParaRPr/>
          </a:p>
          <a:p>
            <a:pPr marL="0" marR="0" lvl="2" indent="-80962" algn="l" rtl="0">
              <a:lnSpc>
                <a:spcPct val="90000"/>
              </a:lnSpc>
              <a:spcBef>
                <a:spcPts val="300"/>
              </a:spcBef>
              <a:spcAft>
                <a:spcPts val="0"/>
              </a:spcAft>
              <a:buClr>
                <a:srgbClr val="93A299"/>
              </a:buClr>
              <a:buSzPts val="1275"/>
              <a:buFont typeface="Arial"/>
              <a:buChar char="■"/>
            </a:pPr>
            <a:r>
              <a:rPr lang="en" sz="1500" b="0" i="0" u="none" strike="noStrike" cap="none">
                <a:solidFill>
                  <a:srgbClr val="000000"/>
                </a:solidFill>
                <a:latin typeface="Arial"/>
                <a:ea typeface="Arial"/>
                <a:cs typeface="Arial"/>
                <a:sym typeface="Arial"/>
              </a:rPr>
              <a:t>RLF = av</a:t>
            </a:r>
            <a:r>
              <a:rPr lang="en" sz="1500">
                <a:solidFill>
                  <a:srgbClr val="000000"/>
                </a:solidFill>
              </a:rPr>
              <a:t>g.</a:t>
            </a:r>
            <a:r>
              <a:rPr lang="en" sz="1500" b="0" i="0" u="none" strike="noStrike" cap="none">
                <a:solidFill>
                  <a:srgbClr val="000000"/>
                </a:solidFill>
                <a:latin typeface="Arial"/>
                <a:ea typeface="Arial"/>
                <a:cs typeface="Arial"/>
                <a:sym typeface="Arial"/>
              </a:rPr>
              <a:t> # children per woman needed for zero population growth</a:t>
            </a:r>
            <a:endParaRPr/>
          </a:p>
          <a:p>
            <a:pPr marL="0" marR="0" lvl="0" indent="0" algn="l" rtl="0">
              <a:lnSpc>
                <a:spcPct val="9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Strategies to reduce population growth?</a:t>
            </a:r>
            <a:endParaRPr/>
          </a:p>
          <a:p>
            <a:pPr marL="0" marR="0" lvl="2" indent="-80962" algn="l" rtl="0">
              <a:lnSpc>
                <a:spcPct val="90000"/>
              </a:lnSpc>
              <a:spcBef>
                <a:spcPts val="300"/>
              </a:spcBef>
              <a:spcAft>
                <a:spcPts val="0"/>
              </a:spcAft>
              <a:buClr>
                <a:srgbClr val="93A299"/>
              </a:buClr>
              <a:buSzPts val="1275"/>
              <a:buFont typeface="Arial"/>
              <a:buChar char="■"/>
            </a:pPr>
            <a:r>
              <a:rPr lang="en" sz="1500" b="0" i="0" u="none" strike="noStrike" cap="none">
                <a:solidFill>
                  <a:srgbClr val="000000"/>
                </a:solidFill>
                <a:latin typeface="Arial"/>
                <a:ea typeface="Arial"/>
                <a:cs typeface="Arial"/>
                <a:sym typeface="Arial"/>
              </a:rPr>
              <a:t>Educate/empower women</a:t>
            </a:r>
            <a:endParaRPr/>
          </a:p>
          <a:p>
            <a:pPr marL="0" marR="0" lvl="2" indent="-80962" algn="l" rtl="0">
              <a:lnSpc>
                <a:spcPct val="90000"/>
              </a:lnSpc>
              <a:spcBef>
                <a:spcPts val="300"/>
              </a:spcBef>
              <a:spcAft>
                <a:spcPts val="0"/>
              </a:spcAft>
              <a:buClr>
                <a:srgbClr val="93A299"/>
              </a:buClr>
              <a:buSzPts val="1275"/>
              <a:buFont typeface="Arial"/>
              <a:buChar char="■"/>
            </a:pPr>
            <a:r>
              <a:rPr lang="en" sz="1500" b="0" i="0" u="none" strike="noStrike" cap="none">
                <a:solidFill>
                  <a:srgbClr val="000000"/>
                </a:solidFill>
                <a:latin typeface="Arial"/>
                <a:ea typeface="Arial"/>
                <a:cs typeface="Arial"/>
                <a:sym typeface="Arial"/>
              </a:rPr>
              <a:t>Decrease poverty</a:t>
            </a:r>
            <a:endParaRPr/>
          </a:p>
          <a:p>
            <a:pPr marL="0" marR="0" lvl="2" indent="-80962" algn="l" rtl="0">
              <a:lnSpc>
                <a:spcPct val="90000"/>
              </a:lnSpc>
              <a:spcBef>
                <a:spcPts val="300"/>
              </a:spcBef>
              <a:spcAft>
                <a:spcPts val="0"/>
              </a:spcAft>
              <a:buClr>
                <a:srgbClr val="93A299"/>
              </a:buClr>
              <a:buSzPts val="1275"/>
              <a:buFont typeface="Arial"/>
              <a:buChar char="■"/>
            </a:pPr>
            <a:r>
              <a:rPr lang="en" sz="1500" b="0" i="0" u="none" strike="noStrike" cap="none">
                <a:solidFill>
                  <a:srgbClr val="000000"/>
                </a:solidFill>
                <a:latin typeface="Arial"/>
                <a:ea typeface="Arial"/>
                <a:cs typeface="Arial"/>
                <a:sym typeface="Arial"/>
              </a:rPr>
              <a:t>Access to family planning</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570"/>
        <p:cNvGrpSpPr/>
        <p:nvPr/>
      </p:nvGrpSpPr>
      <p:grpSpPr>
        <a:xfrm>
          <a:off x="0" y="0"/>
          <a:ext cx="0" cy="0"/>
          <a:chOff x="0" y="0"/>
          <a:chExt cx="0" cy="0"/>
        </a:xfrm>
      </p:grpSpPr>
      <p:sp>
        <p:nvSpPr>
          <p:cNvPr id="571" name="Google Shape;571;p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following topics have already been tested on, but are good to know… </a:t>
            </a:r>
            <a:endParaRPr/>
          </a:p>
          <a:p>
            <a:pPr marL="0" lvl="0" indent="0" algn="l" rtl="0">
              <a:spcBef>
                <a:spcPts val="0"/>
              </a:spcBef>
              <a:spcAft>
                <a:spcPts val="0"/>
              </a:spcAft>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88"/>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sz="2800" b="0" i="0" u="none" strike="noStrike" cap="none">
                <a:solidFill>
                  <a:schemeClr val="lt1"/>
                </a:solidFill>
                <a:latin typeface="Calibri"/>
                <a:ea typeface="Calibri"/>
                <a:cs typeface="Calibri"/>
                <a:sym typeface="Calibri"/>
              </a:rPr>
              <a:t>Possible FRQ topics</a:t>
            </a:r>
            <a:endParaRPr sz="2800" b="0" i="0" u="none" strike="noStrike" cap="none">
              <a:solidFill>
                <a:schemeClr val="lt1"/>
              </a:solidFill>
              <a:latin typeface="Calibri"/>
              <a:ea typeface="Calibri"/>
              <a:cs typeface="Calibri"/>
              <a:sym typeface="Calibri"/>
            </a:endParaRPr>
          </a:p>
        </p:txBody>
      </p:sp>
      <p:sp>
        <p:nvSpPr>
          <p:cNvPr id="577" name="Google Shape;577;p88"/>
          <p:cNvSpPr txBox="1">
            <a:spLocks noGrp="1"/>
          </p:cNvSpPr>
          <p:nvPr>
            <p:ph type="body" idx="1"/>
          </p:nvPr>
        </p:nvSpPr>
        <p:spPr>
          <a:xfrm>
            <a:off x="0" y="742950"/>
            <a:ext cx="4495800" cy="34929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Humans – rising affluence in China and India</a:t>
            </a:r>
            <a:endParaRPr/>
          </a:p>
          <a:p>
            <a:pPr marL="742950" marR="0" lvl="1" indent="-285750" algn="l" rtl="0">
              <a:spcBef>
                <a:spcPts val="480"/>
              </a:spcBef>
              <a:spcAft>
                <a:spcPts val="0"/>
              </a:spcAft>
              <a:buClr>
                <a:srgbClr val="464646"/>
              </a:buClr>
              <a:buSzPts val="2400"/>
              <a:buFont typeface="Arial"/>
              <a:buChar char="–"/>
            </a:pPr>
            <a:r>
              <a:rPr lang="en" sz="2400" b="0" i="0" u="none" strike="noStrike" cap="none">
                <a:solidFill>
                  <a:srgbClr val="464646"/>
                </a:solidFill>
                <a:latin typeface="Calibri"/>
                <a:ea typeface="Calibri"/>
                <a:cs typeface="Calibri"/>
                <a:sym typeface="Calibri"/>
              </a:rPr>
              <a:t>Demographic transition</a:t>
            </a:r>
            <a:endParaRPr/>
          </a:p>
          <a:p>
            <a:pPr marL="742950" marR="0" lvl="1" indent="-285750" algn="l" rtl="0">
              <a:spcBef>
                <a:spcPts val="480"/>
              </a:spcBef>
              <a:spcAft>
                <a:spcPts val="0"/>
              </a:spcAft>
              <a:buClr>
                <a:srgbClr val="464646"/>
              </a:buClr>
              <a:buSzPts val="2400"/>
              <a:buFont typeface="Arial"/>
              <a:buChar char="–"/>
            </a:pPr>
            <a:r>
              <a:rPr lang="en" sz="2400" b="0" i="0" u="none" strike="noStrike" cap="none">
                <a:solidFill>
                  <a:srgbClr val="464646"/>
                </a:solidFill>
                <a:latin typeface="Calibri"/>
                <a:ea typeface="Calibri"/>
                <a:cs typeface="Calibri"/>
                <a:sym typeface="Calibri"/>
              </a:rPr>
              <a:t>I = PxAxT</a:t>
            </a:r>
            <a:endParaRPr sz="2400" b="0" i="0" u="none" strike="noStrike" cap="none">
              <a:solidFill>
                <a:srgbClr val="464646"/>
              </a:solidFill>
              <a:latin typeface="Calibri"/>
              <a:ea typeface="Calibri"/>
              <a:cs typeface="Calibri"/>
              <a:sym typeface="Calibri"/>
            </a:endParaRPr>
          </a:p>
          <a:p>
            <a:pPr marL="742950" marR="0" lvl="1" indent="-285750" algn="l" rtl="0">
              <a:spcBef>
                <a:spcPts val="480"/>
              </a:spcBef>
              <a:spcAft>
                <a:spcPts val="0"/>
              </a:spcAft>
              <a:buClr>
                <a:srgbClr val="464646"/>
              </a:buClr>
              <a:buSzPts val="2400"/>
              <a:buFont typeface="Arial"/>
              <a:buChar char="–"/>
            </a:pPr>
            <a:r>
              <a:rPr lang="en" sz="2400" b="0" i="0" u="none" strike="noStrike" cap="none">
                <a:solidFill>
                  <a:srgbClr val="464646"/>
                </a:solidFill>
                <a:latin typeface="Calibri"/>
                <a:ea typeface="Calibri"/>
                <a:cs typeface="Calibri"/>
                <a:sym typeface="Calibri"/>
              </a:rPr>
              <a:t>Influence, population size, affluence, technology</a:t>
            </a:r>
            <a:endParaRPr/>
          </a:p>
          <a:p>
            <a:pPr marL="742950" marR="0" lvl="1" indent="-285750" algn="l" rtl="0">
              <a:spcBef>
                <a:spcPts val="480"/>
              </a:spcBef>
              <a:spcAft>
                <a:spcPts val="0"/>
              </a:spcAft>
              <a:buClr>
                <a:srgbClr val="464646"/>
              </a:buClr>
              <a:buSzPts val="2400"/>
              <a:buFont typeface="Arial"/>
              <a:buChar char="–"/>
            </a:pPr>
            <a:r>
              <a:rPr lang="en" sz="2400" b="0" i="0" u="none" strike="noStrike" cap="none">
                <a:solidFill>
                  <a:srgbClr val="464646"/>
                </a:solidFill>
                <a:latin typeface="Calibri"/>
                <a:ea typeface="Calibri"/>
                <a:cs typeface="Calibri"/>
                <a:sym typeface="Calibri"/>
              </a:rPr>
              <a:t>Footprint</a:t>
            </a:r>
            <a:endParaRPr/>
          </a:p>
          <a:p>
            <a:pPr marL="742950" marR="0" lvl="1" indent="-285750" algn="l" rtl="0">
              <a:spcBef>
                <a:spcPts val="480"/>
              </a:spcBef>
              <a:spcAft>
                <a:spcPts val="1600"/>
              </a:spcAft>
              <a:buClr>
                <a:srgbClr val="464646"/>
              </a:buClr>
              <a:buSzPts val="2400"/>
              <a:buFont typeface="Arial"/>
              <a:buChar char="–"/>
            </a:pPr>
            <a:r>
              <a:rPr lang="en" sz="2400" b="0" i="0" u="none" strike="noStrike" cap="none">
                <a:solidFill>
                  <a:srgbClr val="464646"/>
                </a:solidFill>
                <a:latin typeface="Calibri"/>
                <a:ea typeface="Calibri"/>
                <a:cs typeface="Calibri"/>
                <a:sym typeface="Calibri"/>
              </a:rPr>
              <a:t>Solutions? </a:t>
            </a:r>
            <a:endParaRPr sz="2400" b="0" i="0" u="none" strike="noStrike" cap="none">
              <a:solidFill>
                <a:srgbClr val="464646"/>
              </a:solidFill>
              <a:latin typeface="Calibri"/>
              <a:ea typeface="Calibri"/>
              <a:cs typeface="Calibri"/>
              <a:sym typeface="Calibri"/>
            </a:endParaRPr>
          </a:p>
        </p:txBody>
      </p:sp>
      <p:pic>
        <p:nvPicPr>
          <p:cNvPr id="578" name="Google Shape;578;p88"/>
          <p:cNvPicPr preferRelativeResize="0"/>
          <p:nvPr/>
        </p:nvPicPr>
        <p:blipFill rotWithShape="1">
          <a:blip r:embed="rId3">
            <a:alphaModFix/>
          </a:blip>
          <a:srcRect/>
          <a:stretch/>
        </p:blipFill>
        <p:spPr>
          <a:xfrm>
            <a:off x="4256314" y="514350"/>
            <a:ext cx="4506600" cy="1314600"/>
          </a:xfrm>
          <a:prstGeom prst="rect">
            <a:avLst/>
          </a:prstGeom>
          <a:noFill/>
          <a:ln>
            <a:noFill/>
          </a:ln>
        </p:spPr>
      </p:pic>
      <p:pic>
        <p:nvPicPr>
          <p:cNvPr id="579" name="Google Shape;579;p88"/>
          <p:cNvPicPr preferRelativeResize="0"/>
          <p:nvPr/>
        </p:nvPicPr>
        <p:blipFill rotWithShape="1">
          <a:blip r:embed="rId4">
            <a:alphaModFix/>
          </a:blip>
          <a:srcRect/>
          <a:stretch/>
        </p:blipFill>
        <p:spPr>
          <a:xfrm>
            <a:off x="4711366" y="2457450"/>
            <a:ext cx="4381500" cy="2589900"/>
          </a:xfrm>
          <a:prstGeom prst="rect">
            <a:avLst/>
          </a:prstGeom>
          <a:noFill/>
          <a:ln>
            <a:noFill/>
          </a:ln>
        </p:spPr>
      </p:pic>
      <p:pic>
        <p:nvPicPr>
          <p:cNvPr id="580" name="Google Shape;580;p88"/>
          <p:cNvPicPr preferRelativeResize="0">
            <a:picLocks noGrp="1"/>
          </p:cNvPicPr>
          <p:nvPr>
            <p:ph type="body" idx="2"/>
          </p:nvPr>
        </p:nvPicPr>
        <p:blipFill rotWithShape="1">
          <a:blip r:embed="rId5">
            <a:alphaModFix/>
          </a:blip>
          <a:srcRect/>
          <a:stretch/>
        </p:blipFill>
        <p:spPr>
          <a:xfrm>
            <a:off x="2117125" y="3711725"/>
            <a:ext cx="2544600" cy="1282500"/>
          </a:xfrm>
          <a:prstGeom prst="rect">
            <a:avLst/>
          </a:prstGeom>
          <a:noFill/>
          <a:ln>
            <a:noFill/>
          </a:ln>
        </p:spPr>
      </p:pic>
      <p:sp>
        <p:nvSpPr>
          <p:cNvPr id="581" name="Google Shape;581;p88"/>
          <p:cNvSpPr txBox="1"/>
          <p:nvPr/>
        </p:nvSpPr>
        <p:spPr>
          <a:xfrm rot="1724466">
            <a:off x="1285886" y="1548663"/>
            <a:ext cx="7413081" cy="24291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u="sng">
                <a:solidFill>
                  <a:schemeClr val="hlink"/>
                </a:solidFill>
                <a:highlight>
                  <a:srgbClr val="00FF00"/>
                </a:highlight>
                <a:latin typeface="Delius Unicase"/>
                <a:ea typeface="Delius Unicase"/>
                <a:cs typeface="Delius Unicase"/>
                <a:sym typeface="Delius Unicase"/>
                <a:hlinkClick r:id="rId6"/>
              </a:rPr>
              <a:t>HUman Pop on 2017 about TFR</a:t>
            </a:r>
            <a:r>
              <a:rPr lang="en" sz="4800">
                <a:highlight>
                  <a:srgbClr val="00FF00"/>
                </a:highlight>
                <a:latin typeface="Delius Unicase"/>
                <a:ea typeface="Delius Unicase"/>
                <a:cs typeface="Delius Unicase"/>
                <a:sym typeface="Delius Unicase"/>
              </a:rPr>
              <a:t> </a:t>
            </a:r>
            <a:endParaRPr sz="4800">
              <a:highlight>
                <a:srgbClr val="00FF00"/>
              </a:highlight>
              <a:latin typeface="Delius Unicase"/>
              <a:ea typeface="Delius Unicase"/>
              <a:cs typeface="Delius Unicase"/>
              <a:sym typeface="Delius Unicase"/>
            </a:endParaRPr>
          </a:p>
        </p:txBody>
      </p:sp>
    </p:spTree>
  </p:cSld>
  <p:clrMapOvr>
    <a:masterClrMapping/>
  </p:clrMapOvr>
  <p:transition spd="slow">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89"/>
          <p:cNvSpPr txBox="1">
            <a:spLocks noGrp="1"/>
          </p:cNvSpPr>
          <p:nvPr>
            <p:ph type="title"/>
          </p:nvPr>
        </p:nvSpPr>
        <p:spPr>
          <a:xfrm>
            <a:off x="225475" y="193600"/>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 sz="2800" b="0" i="0" u="none" strike="noStrike" cap="none">
                <a:solidFill>
                  <a:schemeClr val="dk1"/>
                </a:solidFill>
                <a:latin typeface="Arial"/>
                <a:ea typeface="Arial"/>
                <a:cs typeface="Arial"/>
                <a:sym typeface="Arial"/>
              </a:rPr>
              <a:t>World Population Hits 7 Billion </a:t>
            </a:r>
            <a:endParaRPr/>
          </a:p>
        </p:txBody>
      </p:sp>
      <p:pic>
        <p:nvPicPr>
          <p:cNvPr id="587" name="Google Shape;587;p89"/>
          <p:cNvPicPr preferRelativeResize="0"/>
          <p:nvPr/>
        </p:nvPicPr>
        <p:blipFill rotWithShape="1">
          <a:blip r:embed="rId3">
            <a:alphaModFix/>
          </a:blip>
          <a:srcRect/>
          <a:stretch/>
        </p:blipFill>
        <p:spPr>
          <a:xfrm>
            <a:off x="1372724" y="795050"/>
            <a:ext cx="5752500" cy="4053300"/>
          </a:xfrm>
          <a:prstGeom prst="rect">
            <a:avLst/>
          </a:prstGeom>
          <a:noFill/>
          <a:ln>
            <a:noFill/>
          </a:ln>
        </p:spPr>
      </p:pic>
    </p:spTree>
  </p:cSld>
  <p:clrMapOvr>
    <a:masterClrMapping/>
  </p:clrMapOvr>
  <p:transition spd="slow">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90"/>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sz="2800" b="0" i="0" u="none" strike="noStrike" cap="none">
                <a:solidFill>
                  <a:schemeClr val="lt1"/>
                </a:solidFill>
                <a:latin typeface="Calibri"/>
                <a:ea typeface="Calibri"/>
                <a:cs typeface="Calibri"/>
                <a:sym typeface="Calibri"/>
              </a:rPr>
              <a:t>Dams/rivers</a:t>
            </a:r>
            <a:endParaRPr sz="2800" b="0" i="0" u="none" strike="noStrike" cap="none">
              <a:solidFill>
                <a:schemeClr val="lt1"/>
              </a:solidFill>
              <a:latin typeface="Calibri"/>
              <a:ea typeface="Calibri"/>
              <a:cs typeface="Calibri"/>
              <a:sym typeface="Calibri"/>
            </a:endParaRPr>
          </a:p>
        </p:txBody>
      </p:sp>
      <p:sp>
        <p:nvSpPr>
          <p:cNvPr id="593" name="Google Shape;593;p90"/>
          <p:cNvSpPr txBox="1">
            <a:spLocks noGrp="1"/>
          </p:cNvSpPr>
          <p:nvPr>
            <p:ph type="body" idx="1"/>
          </p:nvPr>
        </p:nvSpPr>
        <p:spPr>
          <a:xfrm>
            <a:off x="0" y="628650"/>
            <a:ext cx="4495800" cy="36072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Three Gorges Dam – largest hydroelectric plant</a:t>
            </a:r>
            <a:endParaRPr/>
          </a:p>
          <a:p>
            <a:pPr marL="342900" marR="0" lvl="0" indent="-342900" algn="l" rtl="0">
              <a:spcBef>
                <a:spcPts val="56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Displaced over a million people from their homes</a:t>
            </a:r>
            <a:endParaRPr/>
          </a:p>
          <a:p>
            <a:pPr marL="342900" marR="0" lvl="0" indent="-342900" algn="l" rtl="0">
              <a:spcBef>
                <a:spcPts val="56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Erosion of banks of reservoir</a:t>
            </a:r>
            <a:endParaRPr/>
          </a:p>
          <a:p>
            <a:pPr marL="342900" marR="0" lvl="0" indent="-342900" algn="l" rtl="0">
              <a:spcBef>
                <a:spcPts val="560"/>
              </a:spcBef>
              <a:spcAft>
                <a:spcPts val="160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Provides “clean energy”, water supply</a:t>
            </a:r>
            <a:endParaRPr sz="2800" b="0" i="0" u="none" strike="noStrike" cap="none">
              <a:solidFill>
                <a:srgbClr val="464646"/>
              </a:solidFill>
              <a:latin typeface="Calibri"/>
              <a:ea typeface="Calibri"/>
              <a:cs typeface="Calibri"/>
              <a:sym typeface="Calibri"/>
            </a:endParaRPr>
          </a:p>
        </p:txBody>
      </p:sp>
      <p:pic>
        <p:nvPicPr>
          <p:cNvPr id="594" name="Google Shape;594;p90" descr="0023ae9897011036923806.jpg"/>
          <p:cNvPicPr preferRelativeResize="0">
            <a:picLocks noGrp="1"/>
          </p:cNvPicPr>
          <p:nvPr>
            <p:ph type="body" idx="2"/>
          </p:nvPr>
        </p:nvPicPr>
        <p:blipFill rotWithShape="1">
          <a:blip r:embed="rId3">
            <a:alphaModFix/>
          </a:blip>
          <a:srcRect t="-382" b="-393"/>
          <a:stretch/>
        </p:blipFill>
        <p:spPr>
          <a:xfrm>
            <a:off x="5087309" y="24553"/>
            <a:ext cx="3029100" cy="2979000"/>
          </a:xfrm>
          <a:prstGeom prst="rect">
            <a:avLst/>
          </a:prstGeom>
          <a:noFill/>
          <a:ln>
            <a:noFill/>
          </a:ln>
        </p:spPr>
      </p:pic>
      <p:pic>
        <p:nvPicPr>
          <p:cNvPr id="595" name="Google Shape;595;p90" descr="ABCGEO-179-E002.jpeg"/>
          <p:cNvPicPr preferRelativeResize="0"/>
          <p:nvPr/>
        </p:nvPicPr>
        <p:blipFill rotWithShape="1">
          <a:blip r:embed="rId4">
            <a:alphaModFix/>
          </a:blip>
          <a:srcRect/>
          <a:stretch/>
        </p:blipFill>
        <p:spPr>
          <a:xfrm>
            <a:off x="4368467" y="3143250"/>
            <a:ext cx="4785600" cy="2018100"/>
          </a:xfrm>
          <a:prstGeom prst="rect">
            <a:avLst/>
          </a:prstGeom>
          <a:noFill/>
          <a:ln>
            <a:noFill/>
          </a:ln>
        </p:spPr>
      </p:pic>
      <p:sp>
        <p:nvSpPr>
          <p:cNvPr id="596" name="Google Shape;596;p90"/>
          <p:cNvSpPr txBox="1"/>
          <p:nvPr/>
        </p:nvSpPr>
        <p:spPr>
          <a:xfrm rot="1125926">
            <a:off x="1080937" y="758811"/>
            <a:ext cx="6661291" cy="320394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u="sng">
                <a:solidFill>
                  <a:schemeClr val="hlink"/>
                </a:solidFill>
                <a:highlight>
                  <a:srgbClr val="00FF00"/>
                </a:highlight>
                <a:latin typeface="Delius Unicase"/>
                <a:ea typeface="Delius Unicase"/>
                <a:cs typeface="Delius Unicase"/>
                <a:sym typeface="Delius Unicase"/>
                <a:hlinkClick r:id="rId5"/>
              </a:rPr>
              <a:t>Dams along with Keystone Species on 2017</a:t>
            </a:r>
            <a:r>
              <a:rPr lang="en" sz="4800">
                <a:latin typeface="Delius Unicase"/>
                <a:ea typeface="Delius Unicase"/>
                <a:cs typeface="Delius Unicase"/>
                <a:sym typeface="Delius Unicase"/>
              </a:rPr>
              <a:t> </a:t>
            </a:r>
            <a:endParaRPr sz="4800">
              <a:latin typeface="Delius Unicase"/>
              <a:ea typeface="Delius Unicase"/>
              <a:cs typeface="Delius Unicase"/>
              <a:sym typeface="Delius Unicase"/>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91"/>
          <p:cNvSpPr txBox="1">
            <a:spLocks noGrp="1"/>
          </p:cNvSpPr>
          <p:nvPr>
            <p:ph type="title" idx="4294967295"/>
          </p:nvPr>
        </p:nvSpPr>
        <p:spPr>
          <a:xfrm>
            <a:off x="311700" y="445025"/>
            <a:ext cx="8520600" cy="57270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3000" b="0" i="0" u="none" strike="noStrike" cap="none">
                <a:solidFill>
                  <a:schemeClr val="dk1"/>
                </a:solidFill>
                <a:latin typeface="Arial"/>
                <a:ea typeface="Arial"/>
                <a:cs typeface="Arial"/>
                <a:sym typeface="Arial"/>
              </a:rPr>
              <a:t>Dams/Rivers</a:t>
            </a:r>
            <a:endParaRPr/>
          </a:p>
        </p:txBody>
      </p:sp>
      <p:sp>
        <p:nvSpPr>
          <p:cNvPr id="602" name="Google Shape;602;p91"/>
          <p:cNvSpPr txBox="1">
            <a:spLocks noGrp="1"/>
          </p:cNvSpPr>
          <p:nvPr>
            <p:ph type="body" idx="4294967295"/>
          </p:nvPr>
        </p:nvSpPr>
        <p:spPr>
          <a:xfrm>
            <a:off x="1485900" y="1171261"/>
            <a:ext cx="6229200" cy="2028900"/>
          </a:xfrm>
          <a:prstGeom prst="rect">
            <a:avLst/>
          </a:prstGeom>
          <a:noFill/>
          <a:ln>
            <a:noFill/>
          </a:ln>
        </p:spPr>
        <p:txBody>
          <a:bodyPr spcFirstLastPara="1" wrap="square" lIns="91425" tIns="34275" rIns="91425" bIns="34275" anchor="t" anchorCtr="0">
            <a:noAutofit/>
          </a:bodyPr>
          <a:lstStyle/>
          <a:p>
            <a:pPr marL="0" marR="0" lvl="0" indent="0" algn="l" rtl="0">
              <a:lnSpc>
                <a:spcPct val="80000"/>
              </a:lnSpc>
              <a:spcBef>
                <a:spcPts val="0"/>
              </a:spcBef>
              <a:spcAft>
                <a:spcPts val="0"/>
              </a:spcAft>
              <a:buClr>
                <a:srgbClr val="93A299"/>
              </a:buClr>
              <a:buSzPts val="1403"/>
              <a:buFont typeface="Arial"/>
              <a:buChar char="•"/>
            </a:pPr>
            <a:r>
              <a:rPr lang="en" sz="1650" b="0" i="0" u="none" strike="noStrike" cap="none">
                <a:solidFill>
                  <a:srgbClr val="000000"/>
                </a:solidFill>
                <a:latin typeface="Arial"/>
                <a:ea typeface="Arial"/>
                <a:cs typeface="Arial"/>
                <a:sym typeface="Arial"/>
              </a:rPr>
              <a:t>Three Gorges Dam – Yangzi River in China</a:t>
            </a:r>
            <a:endParaRPr/>
          </a:p>
          <a:p>
            <a:pPr marL="0" marR="0" lvl="0" indent="0" algn="l" rtl="0">
              <a:lnSpc>
                <a:spcPct val="80000"/>
              </a:lnSpc>
              <a:spcBef>
                <a:spcPts val="329"/>
              </a:spcBef>
              <a:spcAft>
                <a:spcPts val="0"/>
              </a:spcAft>
              <a:buClr>
                <a:srgbClr val="93A299"/>
              </a:buClr>
              <a:buSzPts val="1403"/>
              <a:buFont typeface="Arial"/>
              <a:buChar char="•"/>
            </a:pPr>
            <a:r>
              <a:rPr lang="en" sz="1650" b="0" i="0" u="none" strike="noStrike" cap="none">
                <a:solidFill>
                  <a:srgbClr val="000000"/>
                </a:solidFill>
                <a:latin typeface="Arial"/>
                <a:ea typeface="Arial"/>
                <a:cs typeface="Arial"/>
                <a:sym typeface="Arial"/>
              </a:rPr>
              <a:t>World’s largest hydropower project</a:t>
            </a:r>
            <a:endParaRPr/>
          </a:p>
          <a:p>
            <a:pPr marL="0" marR="0" lvl="0" indent="0" algn="l" rtl="0">
              <a:lnSpc>
                <a:spcPct val="80000"/>
              </a:lnSpc>
              <a:spcBef>
                <a:spcPts val="329"/>
              </a:spcBef>
              <a:spcAft>
                <a:spcPts val="0"/>
              </a:spcAft>
              <a:buClr>
                <a:srgbClr val="93A299"/>
              </a:buClr>
              <a:buSzPts val="1403"/>
              <a:buFont typeface="Arial"/>
              <a:buChar char="•"/>
            </a:pPr>
            <a:r>
              <a:rPr lang="en" sz="1650" b="0" i="0" u="none" strike="noStrike" cap="none">
                <a:solidFill>
                  <a:srgbClr val="000000"/>
                </a:solidFill>
                <a:latin typeface="Arial"/>
                <a:ea typeface="Arial"/>
                <a:cs typeface="Arial"/>
                <a:sym typeface="Arial"/>
              </a:rPr>
              <a:t>Displaced 1.2 million people</a:t>
            </a:r>
            <a:endParaRPr/>
          </a:p>
          <a:p>
            <a:pPr marL="0" marR="0" lvl="0" indent="0" algn="l" rtl="0">
              <a:lnSpc>
                <a:spcPct val="80000"/>
              </a:lnSpc>
              <a:spcBef>
                <a:spcPts val="329"/>
              </a:spcBef>
              <a:spcAft>
                <a:spcPts val="0"/>
              </a:spcAft>
              <a:buClr>
                <a:srgbClr val="93A299"/>
              </a:buClr>
              <a:buSzPts val="1403"/>
              <a:buFont typeface="Arial"/>
              <a:buChar char="•"/>
            </a:pPr>
            <a:r>
              <a:rPr lang="en" sz="1650" b="0" i="0" u="none" strike="noStrike" cap="none">
                <a:solidFill>
                  <a:srgbClr val="000000"/>
                </a:solidFill>
                <a:latin typeface="Arial"/>
                <a:ea typeface="Arial"/>
                <a:cs typeface="Arial"/>
                <a:sym typeface="Arial"/>
              </a:rPr>
              <a:t>Reservoir is polluted from submerged factories, mines, dumps</a:t>
            </a:r>
            <a:endParaRPr/>
          </a:p>
          <a:p>
            <a:pPr marL="0" marR="0" lvl="0" indent="0" algn="l" rtl="0">
              <a:lnSpc>
                <a:spcPct val="80000"/>
              </a:lnSpc>
              <a:spcBef>
                <a:spcPts val="329"/>
              </a:spcBef>
              <a:spcAft>
                <a:spcPts val="0"/>
              </a:spcAft>
              <a:buClr>
                <a:srgbClr val="93A299"/>
              </a:buClr>
              <a:buSzPts val="1403"/>
              <a:buFont typeface="Arial"/>
              <a:buChar char="•"/>
            </a:pPr>
            <a:r>
              <a:rPr lang="en" sz="1650" b="0" i="0" u="none" strike="noStrike" cap="none">
                <a:solidFill>
                  <a:srgbClr val="000000"/>
                </a:solidFill>
                <a:latin typeface="Arial"/>
                <a:ea typeface="Arial"/>
                <a:cs typeface="Arial"/>
                <a:sym typeface="Arial"/>
              </a:rPr>
              <a:t>Erosion on banks of reservoir causing landslides</a:t>
            </a:r>
            <a:endParaRPr/>
          </a:p>
          <a:p>
            <a:pPr marL="0" marR="0" lvl="0" indent="0" algn="l" rtl="0">
              <a:lnSpc>
                <a:spcPct val="80000"/>
              </a:lnSpc>
              <a:spcBef>
                <a:spcPts val="329"/>
              </a:spcBef>
              <a:spcAft>
                <a:spcPts val="0"/>
              </a:spcAft>
              <a:buClr>
                <a:srgbClr val="93A299"/>
              </a:buClr>
              <a:buSzPts val="1403"/>
              <a:buFont typeface="Arial"/>
              <a:buChar char="•"/>
            </a:pPr>
            <a:r>
              <a:rPr lang="en" sz="1650" b="0" i="0" u="none" strike="noStrike" cap="none">
                <a:solidFill>
                  <a:srgbClr val="000000"/>
                </a:solidFill>
                <a:latin typeface="Arial"/>
                <a:ea typeface="Arial"/>
                <a:cs typeface="Arial"/>
                <a:sym typeface="Arial"/>
              </a:rPr>
              <a:t>Worsens drought downstream</a:t>
            </a:r>
            <a:endParaRPr/>
          </a:p>
          <a:p>
            <a:pPr marL="0" marR="0" lvl="0" indent="0" algn="l" rtl="0">
              <a:lnSpc>
                <a:spcPct val="80000"/>
              </a:lnSpc>
              <a:spcBef>
                <a:spcPts val="329"/>
              </a:spcBef>
              <a:spcAft>
                <a:spcPts val="0"/>
              </a:spcAft>
              <a:buClr>
                <a:srgbClr val="93A299"/>
              </a:buClr>
              <a:buSzPts val="1403"/>
              <a:buFont typeface="Arial"/>
              <a:buChar char="•"/>
            </a:pPr>
            <a:r>
              <a:rPr lang="en" sz="1650" b="0" i="0" u="none" strike="noStrike" cap="none">
                <a:solidFill>
                  <a:srgbClr val="000000"/>
                </a:solidFill>
                <a:latin typeface="Arial"/>
                <a:ea typeface="Arial"/>
                <a:cs typeface="Arial"/>
                <a:sym typeface="Arial"/>
              </a:rPr>
              <a:t>BUT… provides “clean” </a:t>
            </a:r>
            <a:br>
              <a:rPr lang="en" sz="1650" b="0" i="0" u="none" strike="noStrike" cap="none">
                <a:solidFill>
                  <a:srgbClr val="000000"/>
                </a:solidFill>
                <a:latin typeface="Arial"/>
                <a:ea typeface="Arial"/>
                <a:cs typeface="Arial"/>
                <a:sym typeface="Arial"/>
              </a:rPr>
            </a:br>
            <a:r>
              <a:rPr lang="en" sz="1650" b="0" i="0" u="none" strike="noStrike" cap="none">
                <a:solidFill>
                  <a:srgbClr val="000000"/>
                </a:solidFill>
                <a:latin typeface="Arial"/>
                <a:ea typeface="Arial"/>
                <a:cs typeface="Arial"/>
                <a:sym typeface="Arial"/>
              </a:rPr>
              <a:t>energy, reliable water </a:t>
            </a:r>
            <a:br>
              <a:rPr lang="en" sz="1650" b="0" i="0" u="none" strike="noStrike" cap="none">
                <a:solidFill>
                  <a:srgbClr val="000000"/>
                </a:solidFill>
                <a:latin typeface="Arial"/>
                <a:ea typeface="Arial"/>
                <a:cs typeface="Arial"/>
                <a:sym typeface="Arial"/>
              </a:rPr>
            </a:br>
            <a:r>
              <a:rPr lang="en" sz="1650" b="0" i="0" u="none" strike="noStrike" cap="none">
                <a:solidFill>
                  <a:srgbClr val="000000"/>
                </a:solidFill>
                <a:latin typeface="Arial"/>
                <a:ea typeface="Arial"/>
                <a:cs typeface="Arial"/>
                <a:sym typeface="Arial"/>
              </a:rPr>
              <a:t>source</a:t>
            </a:r>
            <a:endParaRPr/>
          </a:p>
        </p:txBody>
      </p:sp>
      <p:pic>
        <p:nvPicPr>
          <p:cNvPr id="603" name="Google Shape;603;p91"/>
          <p:cNvPicPr preferRelativeResize="0"/>
          <p:nvPr/>
        </p:nvPicPr>
        <p:blipFill rotWithShape="1">
          <a:blip r:embed="rId3">
            <a:alphaModFix/>
          </a:blip>
          <a:srcRect/>
          <a:stretch/>
        </p:blipFill>
        <p:spPr>
          <a:xfrm>
            <a:off x="5227545" y="2911284"/>
            <a:ext cx="3657300" cy="21336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92"/>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a:t>Keystone Species </a:t>
            </a:r>
            <a:endParaRPr sz="2800" b="0" i="0" u="none" strike="noStrike" cap="none">
              <a:solidFill>
                <a:schemeClr val="lt1"/>
              </a:solidFill>
              <a:latin typeface="Calibri"/>
              <a:ea typeface="Calibri"/>
              <a:cs typeface="Calibri"/>
              <a:sym typeface="Calibri"/>
            </a:endParaRPr>
          </a:p>
        </p:txBody>
      </p:sp>
      <p:sp>
        <p:nvSpPr>
          <p:cNvPr id="609" name="Google Shape;609;p92"/>
          <p:cNvSpPr txBox="1">
            <a:spLocks noGrp="1"/>
          </p:cNvSpPr>
          <p:nvPr>
            <p:ph type="body" idx="1"/>
          </p:nvPr>
        </p:nvSpPr>
        <p:spPr>
          <a:xfrm>
            <a:off x="152400" y="914400"/>
            <a:ext cx="4343400" cy="3886200"/>
          </a:xfrm>
          <a:prstGeom prst="rect">
            <a:avLst/>
          </a:prstGeom>
          <a:noFill/>
          <a:ln>
            <a:noFill/>
          </a:ln>
        </p:spPr>
        <p:txBody>
          <a:bodyPr spcFirstLastPara="1" wrap="square" lIns="91425" tIns="45700" rIns="91425" bIns="45700" anchor="t" anchorCtr="0">
            <a:noAutofit/>
          </a:bodyPr>
          <a:lstStyle/>
          <a:p>
            <a:pPr marL="0" marR="0" lvl="0" indent="0" algn="l" rtl="0">
              <a:spcBef>
                <a:spcPts val="480"/>
              </a:spcBef>
              <a:spcAft>
                <a:spcPts val="0"/>
              </a:spcAft>
              <a:buNone/>
            </a:pPr>
            <a:r>
              <a:rPr lang="en" sz="1800"/>
              <a:t>Play a larger than expected role in the ecosystem </a:t>
            </a:r>
            <a:endParaRPr sz="1800"/>
          </a:p>
          <a:p>
            <a:pPr marL="457200" marR="0" lvl="0" indent="-342900" algn="l" rtl="0">
              <a:spcBef>
                <a:spcPts val="1600"/>
              </a:spcBef>
              <a:spcAft>
                <a:spcPts val="0"/>
              </a:spcAft>
              <a:buSzPts val="1800"/>
              <a:buChar char="•"/>
            </a:pPr>
            <a:r>
              <a:rPr lang="en" sz="1800"/>
              <a:t>Cause a trophic cascade in which the impacts of the species “tumble” all the way down </a:t>
            </a:r>
            <a:endParaRPr sz="1800"/>
          </a:p>
          <a:p>
            <a:pPr marL="457200" marR="0" lvl="0" indent="-342900" algn="l" rtl="0">
              <a:spcBef>
                <a:spcPts val="0"/>
              </a:spcBef>
              <a:spcAft>
                <a:spcPts val="0"/>
              </a:spcAft>
              <a:buSzPts val="1800"/>
              <a:buChar char="•"/>
            </a:pPr>
            <a:r>
              <a:rPr lang="en" sz="1800"/>
              <a:t>Classic examples: </a:t>
            </a:r>
            <a:endParaRPr sz="1800"/>
          </a:p>
          <a:p>
            <a:pPr marL="914400" marR="0" lvl="1" indent="-342900" algn="l" rtl="0">
              <a:spcBef>
                <a:spcPts val="0"/>
              </a:spcBef>
              <a:spcAft>
                <a:spcPts val="0"/>
              </a:spcAft>
              <a:buSzPts val="1800"/>
              <a:buChar char="–"/>
            </a:pPr>
            <a:r>
              <a:rPr lang="en" sz="1800"/>
              <a:t>Gray wolves of Yellowstone </a:t>
            </a:r>
            <a:endParaRPr sz="1800"/>
          </a:p>
          <a:p>
            <a:pPr marL="914400" marR="0" lvl="1" indent="-342900" algn="l" rtl="0">
              <a:spcBef>
                <a:spcPts val="0"/>
              </a:spcBef>
              <a:spcAft>
                <a:spcPts val="0"/>
              </a:spcAft>
              <a:buSzPts val="1800"/>
              <a:buChar char="–"/>
            </a:pPr>
            <a:r>
              <a:rPr lang="en" sz="1800"/>
              <a:t>Salmon </a:t>
            </a:r>
            <a:endParaRPr sz="1800"/>
          </a:p>
          <a:p>
            <a:pPr marL="914400" marR="0" lvl="1" indent="-342900" algn="l" rtl="0">
              <a:spcBef>
                <a:spcPts val="0"/>
              </a:spcBef>
              <a:spcAft>
                <a:spcPts val="0"/>
              </a:spcAft>
              <a:buSzPts val="1800"/>
              <a:buChar char="–"/>
            </a:pPr>
            <a:r>
              <a:rPr lang="en" sz="1800"/>
              <a:t>Otters </a:t>
            </a:r>
            <a:endParaRPr sz="1800"/>
          </a:p>
          <a:p>
            <a:pPr marL="457200" marR="0" lvl="0" indent="0" algn="l" rtl="0">
              <a:spcBef>
                <a:spcPts val="1600"/>
              </a:spcBef>
              <a:spcAft>
                <a:spcPts val="1600"/>
              </a:spcAft>
              <a:buNone/>
            </a:pPr>
            <a:endParaRPr sz="1800"/>
          </a:p>
        </p:txBody>
      </p:sp>
      <p:pic>
        <p:nvPicPr>
          <p:cNvPr id="610" name="Google Shape;610;p92"/>
          <p:cNvPicPr preferRelativeResize="0"/>
          <p:nvPr/>
        </p:nvPicPr>
        <p:blipFill>
          <a:blip r:embed="rId3">
            <a:alphaModFix/>
          </a:blip>
          <a:stretch>
            <a:fillRect/>
          </a:stretch>
        </p:blipFill>
        <p:spPr>
          <a:xfrm>
            <a:off x="6073972" y="191250"/>
            <a:ext cx="2763800" cy="3146824"/>
          </a:xfrm>
          <a:prstGeom prst="rect">
            <a:avLst/>
          </a:prstGeom>
          <a:noFill/>
          <a:ln>
            <a:noFill/>
          </a:ln>
        </p:spPr>
      </p:pic>
      <p:pic>
        <p:nvPicPr>
          <p:cNvPr id="611" name="Google Shape;611;p92"/>
          <p:cNvPicPr preferRelativeResize="0"/>
          <p:nvPr/>
        </p:nvPicPr>
        <p:blipFill>
          <a:blip r:embed="rId4">
            <a:alphaModFix/>
          </a:blip>
          <a:stretch>
            <a:fillRect/>
          </a:stretch>
        </p:blipFill>
        <p:spPr>
          <a:xfrm>
            <a:off x="3778575" y="3041684"/>
            <a:ext cx="3297101" cy="1854617"/>
          </a:xfrm>
          <a:prstGeom prst="rect">
            <a:avLst/>
          </a:prstGeom>
          <a:noFill/>
          <a:ln>
            <a:noFill/>
          </a:ln>
        </p:spPr>
      </p:pic>
      <p:sp>
        <p:nvSpPr>
          <p:cNvPr id="612" name="Google Shape;612;p92"/>
          <p:cNvSpPr txBox="1"/>
          <p:nvPr/>
        </p:nvSpPr>
        <p:spPr>
          <a:xfrm rot="1125926">
            <a:off x="1080937" y="758811"/>
            <a:ext cx="6661291" cy="320394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u="sng">
                <a:solidFill>
                  <a:schemeClr val="hlink"/>
                </a:solidFill>
                <a:highlight>
                  <a:srgbClr val="00FF00"/>
                </a:highlight>
                <a:latin typeface="Delius Unicase"/>
                <a:ea typeface="Delius Unicase"/>
                <a:cs typeface="Delius Unicase"/>
                <a:sym typeface="Delius Unicase"/>
                <a:hlinkClick r:id="rId5"/>
              </a:rPr>
              <a:t>Dams along with Keystone Species on 2017</a:t>
            </a:r>
            <a:r>
              <a:rPr lang="en" sz="4800">
                <a:latin typeface="Delius Unicase"/>
                <a:ea typeface="Delius Unicase"/>
                <a:cs typeface="Delius Unicase"/>
                <a:sym typeface="Delius Unicase"/>
              </a:rPr>
              <a:t> </a:t>
            </a:r>
            <a:endParaRPr sz="4800">
              <a:latin typeface="Delius Unicase"/>
              <a:ea typeface="Delius Unicase"/>
              <a:cs typeface="Delius Unicase"/>
              <a:sym typeface="Delius Unicase"/>
            </a:endParaRP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idx="4294967295"/>
          </p:nvPr>
        </p:nvSpPr>
        <p:spPr>
          <a:xfrm>
            <a:off x="311700" y="445025"/>
            <a:ext cx="8520600" cy="57270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3000" b="0" i="0" u="none" strike="noStrike" cap="none">
                <a:solidFill>
                  <a:schemeClr val="dk1"/>
                </a:solidFill>
                <a:latin typeface="Arial"/>
                <a:ea typeface="Arial"/>
                <a:cs typeface="Arial"/>
                <a:sym typeface="Arial"/>
              </a:rPr>
              <a:t>Mercury in Fish</a:t>
            </a:r>
            <a:endParaRPr/>
          </a:p>
        </p:txBody>
      </p:sp>
      <p:pic>
        <p:nvPicPr>
          <p:cNvPr id="111" name="Google Shape;111;p21"/>
          <p:cNvPicPr preferRelativeResize="0"/>
          <p:nvPr/>
        </p:nvPicPr>
        <p:blipFill rotWithShape="1">
          <a:blip r:embed="rId3">
            <a:alphaModFix/>
          </a:blip>
          <a:srcRect/>
          <a:stretch/>
        </p:blipFill>
        <p:spPr>
          <a:xfrm>
            <a:off x="2211929" y="1083510"/>
            <a:ext cx="4743090" cy="402651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93"/>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a:t>Sewage Treatment  </a:t>
            </a:r>
            <a:endParaRPr sz="2800" b="0" i="0" u="none" strike="noStrike" cap="none">
              <a:solidFill>
                <a:schemeClr val="lt1"/>
              </a:solidFill>
              <a:latin typeface="Calibri"/>
              <a:ea typeface="Calibri"/>
              <a:cs typeface="Calibri"/>
              <a:sym typeface="Calibri"/>
            </a:endParaRPr>
          </a:p>
        </p:txBody>
      </p:sp>
      <p:sp>
        <p:nvSpPr>
          <p:cNvPr id="618" name="Google Shape;618;p93"/>
          <p:cNvSpPr txBox="1">
            <a:spLocks noGrp="1"/>
          </p:cNvSpPr>
          <p:nvPr>
            <p:ph type="body" idx="1"/>
          </p:nvPr>
        </p:nvSpPr>
        <p:spPr>
          <a:xfrm>
            <a:off x="152400" y="914400"/>
            <a:ext cx="4343400" cy="38862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00000"/>
              </a:lnSpc>
              <a:spcBef>
                <a:spcPts val="480"/>
              </a:spcBef>
              <a:spcAft>
                <a:spcPts val="0"/>
              </a:spcAft>
              <a:buClr>
                <a:srgbClr val="464646"/>
              </a:buClr>
              <a:buSzPts val="1600"/>
              <a:buFont typeface="Arial"/>
              <a:buChar char="•"/>
            </a:pPr>
            <a:r>
              <a:rPr lang="en" sz="1600"/>
              <a:t>Sewage treatment systems are largely outdated </a:t>
            </a:r>
            <a:endParaRPr sz="1600"/>
          </a:p>
          <a:p>
            <a:pPr marL="914400" marR="0" lvl="1" indent="-330200" algn="l" rtl="0">
              <a:lnSpc>
                <a:spcPct val="100000"/>
              </a:lnSpc>
              <a:spcBef>
                <a:spcPts val="0"/>
              </a:spcBef>
              <a:spcAft>
                <a:spcPts val="0"/>
              </a:spcAft>
              <a:buSzPts val="1600"/>
              <a:buChar char="–"/>
            </a:pPr>
            <a:r>
              <a:rPr lang="en" sz="1600"/>
              <a:t>Primary: removes solid waste (fecal matter, trash, etc)  - uses screens </a:t>
            </a:r>
            <a:endParaRPr sz="1600"/>
          </a:p>
          <a:p>
            <a:pPr marL="914400" marR="0" lvl="1" indent="-330200" algn="l" rtl="0">
              <a:lnSpc>
                <a:spcPct val="100000"/>
              </a:lnSpc>
              <a:spcBef>
                <a:spcPts val="0"/>
              </a:spcBef>
              <a:spcAft>
                <a:spcPts val="0"/>
              </a:spcAft>
              <a:buClr>
                <a:srgbClr val="464646"/>
              </a:buClr>
              <a:buSzPts val="1600"/>
              <a:buFont typeface="Arial"/>
              <a:buChar char="–"/>
            </a:pPr>
            <a:r>
              <a:rPr lang="en" sz="1600"/>
              <a:t> Secondary: removes suspended organic wastes (sugars and fats) - uses aeration tanks and bacteria </a:t>
            </a:r>
            <a:endParaRPr sz="1600"/>
          </a:p>
          <a:p>
            <a:pPr marL="914400" marR="0" lvl="1" indent="-330200" algn="l" rtl="0">
              <a:lnSpc>
                <a:spcPct val="100000"/>
              </a:lnSpc>
              <a:spcBef>
                <a:spcPts val="0"/>
              </a:spcBef>
              <a:spcAft>
                <a:spcPts val="0"/>
              </a:spcAft>
              <a:buSzPts val="1600"/>
              <a:buChar char="–"/>
            </a:pPr>
            <a:r>
              <a:rPr lang="en" sz="1600"/>
              <a:t>Tertiary: removes nitrates and phosphates </a:t>
            </a:r>
            <a:endParaRPr sz="1600"/>
          </a:p>
          <a:p>
            <a:pPr marL="457200" marR="0" lvl="0" indent="-330200" algn="l" rtl="0">
              <a:lnSpc>
                <a:spcPct val="100000"/>
              </a:lnSpc>
              <a:spcBef>
                <a:spcPts val="0"/>
              </a:spcBef>
              <a:spcAft>
                <a:spcPts val="0"/>
              </a:spcAft>
              <a:buSzPts val="1600"/>
              <a:buChar char="•"/>
            </a:pPr>
            <a:r>
              <a:rPr lang="en" sz="1600"/>
              <a:t>Many systems lack tertiary treatment </a:t>
            </a:r>
            <a:endParaRPr sz="1600"/>
          </a:p>
          <a:p>
            <a:pPr marL="457200" marR="0" lvl="0" indent="-330200" algn="l" rtl="0">
              <a:lnSpc>
                <a:spcPct val="100000"/>
              </a:lnSpc>
              <a:spcBef>
                <a:spcPts val="0"/>
              </a:spcBef>
              <a:spcAft>
                <a:spcPts val="0"/>
              </a:spcAft>
              <a:buSzPts val="1600"/>
              <a:buChar char="•"/>
            </a:pPr>
            <a:r>
              <a:rPr lang="en" sz="1600"/>
              <a:t>Some may use chlorine, UV, ozone </a:t>
            </a:r>
            <a:endParaRPr sz="1600"/>
          </a:p>
          <a:p>
            <a:pPr marL="457200" marR="0" lvl="0" indent="-330200" algn="l" rtl="0">
              <a:lnSpc>
                <a:spcPct val="100000"/>
              </a:lnSpc>
              <a:spcBef>
                <a:spcPts val="0"/>
              </a:spcBef>
              <a:spcAft>
                <a:spcPts val="0"/>
              </a:spcAft>
              <a:buSzPts val="1600"/>
              <a:buChar char="•"/>
            </a:pPr>
            <a:r>
              <a:rPr lang="en" sz="1600"/>
              <a:t>All systems lack ability to take out microplastic, microfleece, pharmaceuticals  </a:t>
            </a:r>
            <a:endParaRPr sz="1600"/>
          </a:p>
          <a:p>
            <a:pPr marL="457200" marR="0" lvl="0" indent="-330200" algn="l" rtl="0">
              <a:lnSpc>
                <a:spcPct val="100000"/>
              </a:lnSpc>
              <a:spcBef>
                <a:spcPts val="0"/>
              </a:spcBef>
              <a:spcAft>
                <a:spcPts val="0"/>
              </a:spcAft>
              <a:buSzPts val="1600"/>
              <a:buChar char="•"/>
            </a:pPr>
            <a:r>
              <a:rPr lang="en" sz="1600"/>
              <a:t>Natural wetlands can help: phytoremediation, bioremediation </a:t>
            </a:r>
            <a:endParaRPr sz="1600"/>
          </a:p>
          <a:p>
            <a:pPr marL="0" marR="0" lvl="0" indent="0" algn="l" rtl="0">
              <a:spcBef>
                <a:spcPts val="480"/>
              </a:spcBef>
              <a:spcAft>
                <a:spcPts val="0"/>
              </a:spcAft>
              <a:buNone/>
            </a:pPr>
            <a:r>
              <a:rPr lang="en" sz="1800"/>
              <a:t> </a:t>
            </a:r>
            <a:endParaRPr sz="1800"/>
          </a:p>
          <a:p>
            <a:pPr marL="0" marR="0" lvl="0" indent="0" algn="l" rtl="0">
              <a:spcBef>
                <a:spcPts val="1600"/>
              </a:spcBef>
              <a:spcAft>
                <a:spcPts val="1600"/>
              </a:spcAft>
              <a:buNone/>
            </a:pPr>
            <a:endParaRPr sz="1800"/>
          </a:p>
        </p:txBody>
      </p:sp>
      <p:pic>
        <p:nvPicPr>
          <p:cNvPr id="619" name="Google Shape;619;p93"/>
          <p:cNvPicPr preferRelativeResize="0"/>
          <p:nvPr/>
        </p:nvPicPr>
        <p:blipFill>
          <a:blip r:embed="rId3">
            <a:alphaModFix/>
          </a:blip>
          <a:stretch>
            <a:fillRect/>
          </a:stretch>
        </p:blipFill>
        <p:spPr>
          <a:xfrm>
            <a:off x="4661850" y="1395651"/>
            <a:ext cx="4343400" cy="2563318"/>
          </a:xfrm>
          <a:prstGeom prst="rect">
            <a:avLst/>
          </a:prstGeom>
          <a:noFill/>
          <a:ln>
            <a:noFill/>
          </a:ln>
        </p:spPr>
      </p:pic>
      <p:sp>
        <p:nvSpPr>
          <p:cNvPr id="620" name="Google Shape;620;p93"/>
          <p:cNvSpPr txBox="1"/>
          <p:nvPr/>
        </p:nvSpPr>
        <p:spPr>
          <a:xfrm rot="1125926">
            <a:off x="1080937" y="758811"/>
            <a:ext cx="6661291" cy="320394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u="sng">
                <a:solidFill>
                  <a:schemeClr val="hlink"/>
                </a:solidFill>
                <a:highlight>
                  <a:srgbClr val="00FF00"/>
                </a:highlight>
                <a:latin typeface="Delius Unicase"/>
                <a:ea typeface="Delius Unicase"/>
                <a:cs typeface="Delius Unicase"/>
                <a:sym typeface="Delius Unicase"/>
                <a:hlinkClick r:id="rId4"/>
              </a:rPr>
              <a:t>Sewage treatment along with microplastics</a:t>
            </a:r>
            <a:r>
              <a:rPr lang="en" sz="4800">
                <a:highlight>
                  <a:srgbClr val="00FF00"/>
                </a:highlight>
                <a:latin typeface="Delius Unicase"/>
                <a:ea typeface="Delius Unicase"/>
                <a:cs typeface="Delius Unicase"/>
                <a:sym typeface="Delius Unicase"/>
              </a:rPr>
              <a:t> </a:t>
            </a:r>
            <a:r>
              <a:rPr lang="en" sz="4800" u="sng">
                <a:solidFill>
                  <a:schemeClr val="hlink"/>
                </a:solidFill>
                <a:highlight>
                  <a:srgbClr val="00FF00"/>
                </a:highlight>
                <a:latin typeface="Delius Unicase"/>
                <a:ea typeface="Delius Unicase"/>
                <a:cs typeface="Delius Unicase"/>
                <a:sym typeface="Delius Unicase"/>
                <a:hlinkClick r:id="rId4"/>
              </a:rPr>
              <a:t>on 2017</a:t>
            </a:r>
            <a:r>
              <a:rPr lang="en" sz="4800">
                <a:latin typeface="Delius Unicase"/>
                <a:ea typeface="Delius Unicase"/>
                <a:cs typeface="Delius Unicase"/>
                <a:sym typeface="Delius Unicase"/>
              </a:rPr>
              <a:t> </a:t>
            </a:r>
            <a:endParaRPr sz="4800">
              <a:latin typeface="Delius Unicase"/>
              <a:ea typeface="Delius Unicase"/>
              <a:cs typeface="Delius Unicase"/>
              <a:sym typeface="Delius Unicase"/>
            </a:endParaRP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94"/>
          <p:cNvSpPr txBox="1">
            <a:spLocks noGrp="1"/>
          </p:cNvSpPr>
          <p:nvPr>
            <p:ph type="title" idx="4294967295"/>
          </p:nvPr>
        </p:nvSpPr>
        <p:spPr>
          <a:xfrm>
            <a:off x="311700" y="445025"/>
            <a:ext cx="8520600" cy="57270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3000" b="0" i="0" u="none" strike="noStrike" cap="none">
                <a:solidFill>
                  <a:schemeClr val="dk1"/>
                </a:solidFill>
                <a:latin typeface="Arial"/>
                <a:ea typeface="Arial"/>
                <a:cs typeface="Arial"/>
                <a:sym typeface="Arial"/>
              </a:rPr>
              <a:t>Bee Colony Collapse</a:t>
            </a:r>
            <a:endParaRPr/>
          </a:p>
        </p:txBody>
      </p:sp>
      <p:pic>
        <p:nvPicPr>
          <p:cNvPr id="626" name="Google Shape;626;p94"/>
          <p:cNvPicPr preferRelativeResize="0"/>
          <p:nvPr/>
        </p:nvPicPr>
        <p:blipFill rotWithShape="1">
          <a:blip r:embed="rId3">
            <a:alphaModFix/>
          </a:blip>
          <a:srcRect/>
          <a:stretch/>
        </p:blipFill>
        <p:spPr>
          <a:xfrm>
            <a:off x="4400551" y="2014470"/>
            <a:ext cx="3571500" cy="3014400"/>
          </a:xfrm>
          <a:prstGeom prst="rect">
            <a:avLst/>
          </a:prstGeom>
          <a:noFill/>
          <a:ln w="9525" cap="flat" cmpd="sng">
            <a:solidFill>
              <a:srgbClr val="292934"/>
            </a:solidFill>
            <a:prstDash val="solid"/>
            <a:miter lim="8000"/>
            <a:headEnd type="none" w="sm" len="sm"/>
            <a:tailEnd type="none" w="sm" len="sm"/>
          </a:ln>
        </p:spPr>
      </p:pic>
      <p:pic>
        <p:nvPicPr>
          <p:cNvPr id="627" name="Google Shape;627;p94"/>
          <p:cNvPicPr preferRelativeResize="0"/>
          <p:nvPr/>
        </p:nvPicPr>
        <p:blipFill rotWithShape="1">
          <a:blip r:embed="rId4">
            <a:alphaModFix/>
          </a:blip>
          <a:srcRect/>
          <a:stretch/>
        </p:blipFill>
        <p:spPr>
          <a:xfrm>
            <a:off x="1200241" y="1142910"/>
            <a:ext cx="3139200" cy="2971500"/>
          </a:xfrm>
          <a:prstGeom prst="rect">
            <a:avLst/>
          </a:prstGeom>
          <a:noFill/>
          <a:ln w="9525" cap="flat" cmpd="sng">
            <a:solidFill>
              <a:srgbClr val="292934"/>
            </a:solidFill>
            <a:prstDash val="solid"/>
            <a:miter lim="8000"/>
            <a:headEnd type="none" w="sm" len="sm"/>
            <a:tailEnd type="none" w="sm" len="sm"/>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95"/>
          <p:cNvSpPr txBox="1">
            <a:spLocks noGrp="1"/>
          </p:cNvSpPr>
          <p:nvPr>
            <p:ph type="title" idx="4294967295"/>
          </p:nvPr>
        </p:nvSpPr>
        <p:spPr>
          <a:xfrm>
            <a:off x="311700" y="445025"/>
            <a:ext cx="8520600" cy="57270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3000" b="0" i="0" u="none" strike="noStrike" cap="none">
                <a:solidFill>
                  <a:schemeClr val="dk1"/>
                </a:solidFill>
                <a:latin typeface="Arial"/>
                <a:ea typeface="Arial"/>
                <a:cs typeface="Arial"/>
                <a:sym typeface="Arial"/>
              </a:rPr>
              <a:t>Bee Colony Collapse</a:t>
            </a:r>
            <a:endParaRPr/>
          </a:p>
        </p:txBody>
      </p:sp>
      <p:pic>
        <p:nvPicPr>
          <p:cNvPr id="633" name="Google Shape;633;p95"/>
          <p:cNvPicPr preferRelativeResize="0"/>
          <p:nvPr/>
        </p:nvPicPr>
        <p:blipFill rotWithShape="1">
          <a:blip r:embed="rId3">
            <a:alphaModFix/>
          </a:blip>
          <a:srcRect/>
          <a:stretch/>
        </p:blipFill>
        <p:spPr>
          <a:xfrm>
            <a:off x="2686050" y="1077300"/>
            <a:ext cx="4057200" cy="40089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96"/>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sz="2800" b="0" i="0" u="none" strike="noStrike" cap="none">
                <a:solidFill>
                  <a:schemeClr val="lt1"/>
                </a:solidFill>
                <a:latin typeface="Calibri"/>
                <a:ea typeface="Calibri"/>
                <a:cs typeface="Calibri"/>
                <a:sym typeface="Calibri"/>
              </a:rPr>
              <a:t>Shale oil and fracking</a:t>
            </a:r>
            <a:endParaRPr sz="2800" b="0" i="0" u="none" strike="noStrike" cap="none">
              <a:solidFill>
                <a:schemeClr val="lt1"/>
              </a:solidFill>
              <a:latin typeface="Calibri"/>
              <a:ea typeface="Calibri"/>
              <a:cs typeface="Calibri"/>
              <a:sym typeface="Calibri"/>
            </a:endParaRPr>
          </a:p>
        </p:txBody>
      </p:sp>
      <p:sp>
        <p:nvSpPr>
          <p:cNvPr id="639" name="Google Shape;639;p96"/>
          <p:cNvSpPr txBox="1">
            <a:spLocks noGrp="1"/>
          </p:cNvSpPr>
          <p:nvPr>
            <p:ph type="body" idx="1"/>
          </p:nvPr>
        </p:nvSpPr>
        <p:spPr>
          <a:xfrm>
            <a:off x="0" y="685800"/>
            <a:ext cx="5181600" cy="35502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USA now producing significant amounts of oil from shale oil in North Dakota</a:t>
            </a:r>
            <a:endParaRPr/>
          </a:p>
          <a:p>
            <a:pPr marL="342900" marR="0" lvl="0" indent="-342900" algn="l" rtl="0">
              <a:spcBef>
                <a:spcPts val="56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Oil out of rock</a:t>
            </a:r>
            <a:endParaRPr/>
          </a:p>
          <a:p>
            <a:pPr marL="342900" marR="0" lvl="0" indent="-342900" algn="l" rtl="0">
              <a:spcBef>
                <a:spcPts val="560"/>
              </a:spcBef>
              <a:spcAft>
                <a:spcPts val="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Very expensive to produce</a:t>
            </a:r>
            <a:endParaRPr/>
          </a:p>
          <a:p>
            <a:pPr marL="342900" marR="0" lvl="0" indent="-342900" algn="l" rtl="0">
              <a:spcBef>
                <a:spcPts val="560"/>
              </a:spcBef>
              <a:spcAft>
                <a:spcPts val="1600"/>
              </a:spcAft>
              <a:buClr>
                <a:srgbClr val="464646"/>
              </a:buClr>
              <a:buSzPts val="2800"/>
              <a:buFont typeface="Arial"/>
              <a:buChar char="•"/>
            </a:pPr>
            <a:r>
              <a:rPr lang="en" sz="2800" b="0" i="0" u="none" strike="noStrike" cap="none">
                <a:solidFill>
                  <a:srgbClr val="464646"/>
                </a:solidFill>
                <a:latin typeface="Calibri"/>
                <a:ea typeface="Calibri"/>
                <a:cs typeface="Calibri"/>
                <a:sym typeface="Calibri"/>
              </a:rPr>
              <a:t>USA has a lot of shale oil rock</a:t>
            </a:r>
            <a:endParaRPr sz="2800" b="0" i="0" u="none" strike="noStrike" cap="none">
              <a:solidFill>
                <a:srgbClr val="464646"/>
              </a:solidFill>
              <a:latin typeface="Calibri"/>
              <a:ea typeface="Calibri"/>
              <a:cs typeface="Calibri"/>
              <a:sym typeface="Calibri"/>
            </a:endParaRPr>
          </a:p>
        </p:txBody>
      </p:sp>
      <p:pic>
        <p:nvPicPr>
          <p:cNvPr id="640" name="Google Shape;640;p96" descr="Chevron_Oil_Shale_Project.png"/>
          <p:cNvPicPr preferRelativeResize="0">
            <a:picLocks noGrp="1"/>
          </p:cNvPicPr>
          <p:nvPr>
            <p:ph type="body" idx="2"/>
          </p:nvPr>
        </p:nvPicPr>
        <p:blipFill rotWithShape="1">
          <a:blip r:embed="rId3">
            <a:alphaModFix/>
          </a:blip>
          <a:srcRect t="-17494" b="-17494"/>
          <a:stretch/>
        </p:blipFill>
        <p:spPr>
          <a:xfrm>
            <a:off x="4800600" y="1771650"/>
            <a:ext cx="3257400" cy="3203400"/>
          </a:xfrm>
          <a:prstGeom prst="rect">
            <a:avLst/>
          </a:prstGeom>
          <a:noFill/>
          <a:ln>
            <a:noFill/>
          </a:ln>
        </p:spPr>
      </p:pic>
      <p:pic>
        <p:nvPicPr>
          <p:cNvPr id="641" name="Google Shape;641;p96" descr="fracmechanismsmall.jpg"/>
          <p:cNvPicPr preferRelativeResize="0"/>
          <p:nvPr/>
        </p:nvPicPr>
        <p:blipFill rotWithShape="1">
          <a:blip r:embed="rId4">
            <a:alphaModFix/>
          </a:blip>
          <a:srcRect/>
          <a:stretch/>
        </p:blipFill>
        <p:spPr>
          <a:xfrm>
            <a:off x="6018772" y="0"/>
            <a:ext cx="3121200" cy="1604700"/>
          </a:xfrm>
          <a:prstGeom prst="rect">
            <a:avLst/>
          </a:prstGeom>
          <a:noFill/>
          <a:ln>
            <a:noFill/>
          </a:ln>
        </p:spPr>
      </p:pic>
      <p:pic>
        <p:nvPicPr>
          <p:cNvPr id="642" name="Google Shape;642;p96" descr="shale_oil.png"/>
          <p:cNvPicPr preferRelativeResize="0"/>
          <p:nvPr/>
        </p:nvPicPr>
        <p:blipFill rotWithShape="1">
          <a:blip r:embed="rId5">
            <a:alphaModFix/>
          </a:blip>
          <a:srcRect/>
          <a:stretch/>
        </p:blipFill>
        <p:spPr>
          <a:xfrm>
            <a:off x="16422" y="2971800"/>
            <a:ext cx="4618200" cy="20640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9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Times New Roman"/>
              <a:buNone/>
            </a:pPr>
            <a:r>
              <a:rPr lang="en" sz="1800" b="1" i="0" u="none" strike="noStrike" cap="none">
                <a:solidFill>
                  <a:srgbClr val="3C3C3C"/>
                </a:solidFill>
                <a:latin typeface="Times New Roman"/>
                <a:ea typeface="Times New Roman"/>
                <a:cs typeface="Times New Roman"/>
                <a:sym typeface="Times New Roman"/>
              </a:rPr>
              <a:t>Truth Will Out: Fracking Has Tainted Ground Water</a:t>
            </a:r>
            <a:endParaRPr/>
          </a:p>
        </p:txBody>
      </p:sp>
      <p:sp>
        <p:nvSpPr>
          <p:cNvPr id="648" name="Google Shape;648;p9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Times New Roman"/>
              <a:buNone/>
            </a:pPr>
            <a:r>
              <a:rPr lang="en" sz="1150" b="0" i="0" u="none" strike="noStrike" cap="none">
                <a:solidFill>
                  <a:srgbClr val="3C3C3C"/>
                </a:solidFill>
                <a:latin typeface="Times New Roman"/>
                <a:ea typeface="Times New Roman"/>
                <a:cs typeface="Times New Roman"/>
                <a:sym typeface="Times New Roman"/>
              </a:rPr>
              <a:t>Giving the lie to gas drillers' long-standing insistence that hydraulic fracturing to release shale oil and gas has never contaminated drinking water supplies, the Environmental Protection Agency announced that it had </a:t>
            </a:r>
            <a:r>
              <a:rPr lang="en" sz="1150" b="1" i="0" u="sng" strike="noStrike" cap="none">
                <a:solidFill>
                  <a:schemeClr val="hlink"/>
                </a:solidFill>
                <a:latin typeface="Times New Roman"/>
                <a:ea typeface="Times New Roman"/>
                <a:cs typeface="Times New Roman"/>
                <a:sym typeface="Times New Roman"/>
                <a:hlinkClick r:id="rId3"/>
              </a:rPr>
              <a:t>detected chemicals associated with fracking in groundwater in Wyoming</a:t>
            </a:r>
            <a:r>
              <a:rPr lang="en" sz="1150" b="0" i="0" u="none" strike="noStrike" cap="none">
                <a:solidFill>
                  <a:srgbClr val="3C3C3C"/>
                </a:solidFill>
                <a:latin typeface="Times New Roman"/>
                <a:ea typeface="Times New Roman"/>
                <a:cs typeface="Times New Roman"/>
                <a:sym typeface="Times New Roman"/>
              </a:rPr>
              <a:t>. Earlier, EWG's own investigation uncovered a long-forgotten 1987 EPA report that found </a:t>
            </a:r>
            <a:r>
              <a:rPr lang="en" sz="1150" b="1" i="0" u="sng" strike="noStrike" cap="none">
                <a:solidFill>
                  <a:schemeClr val="hlink"/>
                </a:solidFill>
                <a:latin typeface="Times New Roman"/>
                <a:ea typeface="Times New Roman"/>
                <a:cs typeface="Times New Roman"/>
                <a:sym typeface="Times New Roman"/>
                <a:hlinkClick r:id="rId4"/>
              </a:rPr>
              <a:t>fracking-related contamination in water wells used by West Virginia residents</a:t>
            </a:r>
            <a:r>
              <a:rPr lang="en" sz="1150" b="0" i="0" u="none" strike="noStrike" cap="none">
                <a:solidFill>
                  <a:srgbClr val="3C3C3C"/>
                </a:solidFill>
                <a:latin typeface="Times New Roman"/>
                <a:ea typeface="Times New Roman"/>
                <a:cs typeface="Times New Roman"/>
                <a:sym typeface="Times New Roman"/>
              </a:rPr>
              <a:t>. In the face of mounting public pressure, meanwhile,</a:t>
            </a:r>
            <a:r>
              <a:rPr lang="en" sz="1150" b="1" i="0" u="sng" strike="noStrike" cap="none">
                <a:solidFill>
                  <a:schemeClr val="hlink"/>
                </a:solidFill>
                <a:latin typeface="Times New Roman"/>
                <a:ea typeface="Times New Roman"/>
                <a:cs typeface="Times New Roman"/>
                <a:sym typeface="Times New Roman"/>
                <a:hlinkClick r:id="rId5"/>
              </a:rPr>
              <a:t>regulators decided to postpone action</a:t>
            </a:r>
            <a:r>
              <a:rPr lang="en" sz="1150" b="0" i="0" u="none" strike="noStrike" cap="none">
                <a:solidFill>
                  <a:srgbClr val="3C3C3C"/>
                </a:solidFill>
                <a:latin typeface="Times New Roman"/>
                <a:ea typeface="Times New Roman"/>
                <a:cs typeface="Times New Roman"/>
                <a:sym typeface="Times New Roman"/>
              </a:rPr>
              <a:t> on rules that could open the door to widespread drilling and fracking in the vast Delaware River watershed.</a:t>
            </a:r>
            <a:endParaRPr/>
          </a:p>
        </p:txBody>
      </p:sp>
    </p:spTree>
  </p:cSld>
  <p:clrMapOvr>
    <a:masterClrMapping/>
  </p:clrMapOvr>
  <p:transition spd="slow">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98"/>
          <p:cNvSpPr txBox="1">
            <a:spLocks noGrp="1"/>
          </p:cNvSpPr>
          <p:nvPr>
            <p:ph type="title"/>
          </p:nvPr>
        </p:nvSpPr>
        <p:spPr>
          <a:xfrm>
            <a:off x="380999" y="1"/>
            <a:ext cx="7068000" cy="628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Font typeface="Calibri"/>
              <a:buNone/>
            </a:pPr>
            <a:r>
              <a:rPr lang="en"/>
              <a:t>Tar Sands - </a:t>
            </a:r>
            <a:r>
              <a:rPr lang="en" u="sng">
                <a:solidFill>
                  <a:schemeClr val="hlink"/>
                </a:solidFill>
                <a:hlinkClick r:id="rId3"/>
              </a:rPr>
              <a:t>on FRQ 2011 #3</a:t>
            </a:r>
            <a:endParaRPr sz="2800" b="0" i="0" u="none" strike="noStrike" cap="none">
              <a:solidFill>
                <a:schemeClr val="lt1"/>
              </a:solidFill>
              <a:latin typeface="Calibri"/>
              <a:ea typeface="Calibri"/>
              <a:cs typeface="Calibri"/>
              <a:sym typeface="Calibri"/>
            </a:endParaRPr>
          </a:p>
        </p:txBody>
      </p:sp>
      <p:sp>
        <p:nvSpPr>
          <p:cNvPr id="654" name="Google Shape;654;p98"/>
          <p:cNvSpPr txBox="1">
            <a:spLocks noGrp="1"/>
          </p:cNvSpPr>
          <p:nvPr>
            <p:ph type="body" idx="1"/>
          </p:nvPr>
        </p:nvSpPr>
        <p:spPr>
          <a:xfrm>
            <a:off x="0" y="685801"/>
            <a:ext cx="6324600" cy="25719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rgbClr val="464646"/>
              </a:buClr>
              <a:buSzPts val="2380"/>
              <a:buFont typeface="Arial"/>
              <a:buChar char="•"/>
            </a:pPr>
            <a:r>
              <a:rPr lang="en" sz="2380" b="0" i="0" u="none" strike="noStrike" cap="none">
                <a:solidFill>
                  <a:srgbClr val="464646"/>
                </a:solidFill>
                <a:latin typeface="Calibri"/>
                <a:ea typeface="Calibri"/>
                <a:cs typeface="Calibri"/>
                <a:sym typeface="Calibri"/>
              </a:rPr>
              <a:t>Energy - Tar sands (oil sands) </a:t>
            </a:r>
            <a:endParaRPr/>
          </a:p>
          <a:p>
            <a:pPr marL="742950" marR="0" lvl="1" indent="-285750" algn="l" rtl="0">
              <a:lnSpc>
                <a:spcPct val="80000"/>
              </a:lnSpc>
              <a:spcBef>
                <a:spcPts val="408"/>
              </a:spcBef>
              <a:spcAft>
                <a:spcPts val="0"/>
              </a:spcAft>
              <a:buClr>
                <a:srgbClr val="464646"/>
              </a:buClr>
              <a:buSzPts val="2040"/>
              <a:buFont typeface="Arial"/>
              <a:buChar char="–"/>
            </a:pPr>
            <a:r>
              <a:rPr lang="en" sz="2040" b="0" i="0" u="none" strike="noStrike" cap="none">
                <a:solidFill>
                  <a:srgbClr val="464646"/>
                </a:solidFill>
                <a:latin typeface="Calibri"/>
                <a:ea typeface="Calibri"/>
                <a:cs typeface="Calibri"/>
                <a:sym typeface="Calibri"/>
              </a:rPr>
              <a:t>Keystone XL pipeline over prime ag land and Ogallala aquifer</a:t>
            </a:r>
            <a:endParaRPr/>
          </a:p>
          <a:p>
            <a:pPr marL="742950" marR="0" lvl="1" indent="-285750" algn="l" rtl="0">
              <a:lnSpc>
                <a:spcPct val="80000"/>
              </a:lnSpc>
              <a:spcBef>
                <a:spcPts val="408"/>
              </a:spcBef>
              <a:spcAft>
                <a:spcPts val="0"/>
              </a:spcAft>
              <a:buClr>
                <a:srgbClr val="464646"/>
              </a:buClr>
              <a:buSzPts val="2040"/>
              <a:buFont typeface="Arial"/>
              <a:buChar char="–"/>
            </a:pPr>
            <a:r>
              <a:rPr lang="en" sz="2040" b="0" i="0" u="none" strike="noStrike" cap="none">
                <a:solidFill>
                  <a:srgbClr val="464646"/>
                </a:solidFill>
                <a:latin typeface="Calibri"/>
                <a:ea typeface="Calibri"/>
                <a:cs typeface="Calibri"/>
                <a:sym typeface="Calibri"/>
              </a:rPr>
              <a:t>Bitumen</a:t>
            </a:r>
            <a:endParaRPr/>
          </a:p>
          <a:p>
            <a:pPr marL="742950" marR="0" lvl="1" indent="-285750" algn="l" rtl="0">
              <a:lnSpc>
                <a:spcPct val="80000"/>
              </a:lnSpc>
              <a:spcBef>
                <a:spcPts val="408"/>
              </a:spcBef>
              <a:spcAft>
                <a:spcPts val="0"/>
              </a:spcAft>
              <a:buClr>
                <a:srgbClr val="464646"/>
              </a:buClr>
              <a:buSzPts val="2040"/>
              <a:buFont typeface="Arial"/>
              <a:buChar char="–"/>
            </a:pPr>
            <a:r>
              <a:rPr lang="en" sz="2040" b="0" i="0" u="none" strike="noStrike" cap="none">
                <a:solidFill>
                  <a:srgbClr val="464646"/>
                </a:solidFill>
                <a:latin typeface="Calibri"/>
                <a:ea typeface="Calibri"/>
                <a:cs typeface="Calibri"/>
                <a:sym typeface="Calibri"/>
              </a:rPr>
              <a:t>Found under an old growth boreal forest</a:t>
            </a:r>
            <a:endParaRPr/>
          </a:p>
          <a:p>
            <a:pPr marL="1143000" marR="0" lvl="2" indent="-228600" algn="l" rtl="0">
              <a:lnSpc>
                <a:spcPct val="80000"/>
              </a:lnSpc>
              <a:spcBef>
                <a:spcPts val="340"/>
              </a:spcBef>
              <a:spcAft>
                <a:spcPts val="0"/>
              </a:spcAft>
              <a:buClr>
                <a:srgbClr val="464646"/>
              </a:buClr>
              <a:buSzPts val="1700"/>
              <a:buFont typeface="Arial"/>
              <a:buChar char="•"/>
            </a:pPr>
            <a:r>
              <a:rPr lang="en" sz="1700" b="0" i="0" u="none" strike="noStrike" cap="none">
                <a:solidFill>
                  <a:srgbClr val="464646"/>
                </a:solidFill>
                <a:latin typeface="Calibri"/>
                <a:ea typeface="Calibri"/>
                <a:cs typeface="Calibri"/>
                <a:sym typeface="Calibri"/>
              </a:rPr>
              <a:t>Ecosystem services of forests – CO2 sink</a:t>
            </a:r>
            <a:endParaRPr/>
          </a:p>
          <a:p>
            <a:pPr marL="742950" marR="0" lvl="1" indent="-285750" algn="l" rtl="0">
              <a:lnSpc>
                <a:spcPct val="80000"/>
              </a:lnSpc>
              <a:spcBef>
                <a:spcPts val="408"/>
              </a:spcBef>
              <a:spcAft>
                <a:spcPts val="0"/>
              </a:spcAft>
              <a:buClr>
                <a:srgbClr val="464646"/>
              </a:buClr>
              <a:buSzPts val="2040"/>
              <a:buFont typeface="Arial"/>
              <a:buChar char="–"/>
            </a:pPr>
            <a:r>
              <a:rPr lang="en" sz="2040" b="0" i="0" u="none" strike="noStrike" cap="none">
                <a:solidFill>
                  <a:srgbClr val="464646"/>
                </a:solidFill>
                <a:latin typeface="Calibri"/>
                <a:ea typeface="Calibri"/>
                <a:cs typeface="Calibri"/>
                <a:sym typeface="Calibri"/>
              </a:rPr>
              <a:t>Low net energy</a:t>
            </a:r>
            <a:endParaRPr/>
          </a:p>
          <a:p>
            <a:pPr marL="742950" marR="0" lvl="1" indent="-285750" algn="l" rtl="0">
              <a:lnSpc>
                <a:spcPct val="80000"/>
              </a:lnSpc>
              <a:spcBef>
                <a:spcPts val="408"/>
              </a:spcBef>
              <a:spcAft>
                <a:spcPts val="0"/>
              </a:spcAft>
              <a:buClr>
                <a:srgbClr val="464646"/>
              </a:buClr>
              <a:buSzPts val="2040"/>
              <a:buFont typeface="Arial"/>
              <a:buChar char="–"/>
            </a:pPr>
            <a:r>
              <a:rPr lang="en" sz="2040" b="0" i="0" u="none" strike="noStrike" cap="none">
                <a:solidFill>
                  <a:srgbClr val="464646"/>
                </a:solidFill>
                <a:latin typeface="Calibri"/>
                <a:ea typeface="Calibri"/>
                <a:cs typeface="Calibri"/>
                <a:sym typeface="Calibri"/>
              </a:rPr>
              <a:t>Very dirty</a:t>
            </a:r>
            <a:endParaRPr/>
          </a:p>
          <a:p>
            <a:pPr marL="742950" marR="0" lvl="1" indent="-285750" algn="l" rtl="0">
              <a:lnSpc>
                <a:spcPct val="80000"/>
              </a:lnSpc>
              <a:spcBef>
                <a:spcPts val="408"/>
              </a:spcBef>
              <a:spcAft>
                <a:spcPts val="0"/>
              </a:spcAft>
              <a:buClr>
                <a:srgbClr val="464646"/>
              </a:buClr>
              <a:buSzPts val="2040"/>
              <a:buFont typeface="Arial"/>
              <a:buChar char="–"/>
            </a:pPr>
            <a:r>
              <a:rPr lang="en" sz="2040" b="0" i="0" u="none" strike="noStrike" cap="none">
                <a:solidFill>
                  <a:srgbClr val="464646"/>
                </a:solidFill>
                <a:latin typeface="Calibri"/>
                <a:ea typeface="Calibri"/>
                <a:cs typeface="Calibri"/>
                <a:sym typeface="Calibri"/>
              </a:rPr>
              <a:t>Surface mining</a:t>
            </a:r>
            <a:endParaRPr/>
          </a:p>
          <a:p>
            <a:pPr marL="742950" marR="0" lvl="1" indent="-285750" algn="l" rtl="0">
              <a:lnSpc>
                <a:spcPct val="80000"/>
              </a:lnSpc>
              <a:spcBef>
                <a:spcPts val="408"/>
              </a:spcBef>
              <a:spcAft>
                <a:spcPts val="0"/>
              </a:spcAft>
              <a:buClr>
                <a:srgbClr val="464646"/>
              </a:buClr>
              <a:buSzPts val="2040"/>
              <a:buFont typeface="Arial"/>
              <a:buChar char="–"/>
            </a:pPr>
            <a:r>
              <a:rPr lang="en" sz="2040" b="0" i="0" u="none" strike="noStrike" cap="none">
                <a:solidFill>
                  <a:srgbClr val="464646"/>
                </a:solidFill>
                <a:latin typeface="Calibri"/>
                <a:ea typeface="Calibri"/>
                <a:cs typeface="Calibri"/>
                <a:sym typeface="Calibri"/>
              </a:rPr>
              <a:t>Toxic tailings ponds</a:t>
            </a:r>
            <a:endParaRPr/>
          </a:p>
          <a:p>
            <a:pPr marL="742950" marR="0" lvl="1" indent="-285750" algn="l" rtl="0">
              <a:lnSpc>
                <a:spcPct val="80000"/>
              </a:lnSpc>
              <a:spcBef>
                <a:spcPts val="408"/>
              </a:spcBef>
              <a:spcAft>
                <a:spcPts val="0"/>
              </a:spcAft>
              <a:buClr>
                <a:srgbClr val="464646"/>
              </a:buClr>
              <a:buSzPts val="2040"/>
              <a:buFont typeface="Arial"/>
              <a:buChar char="–"/>
            </a:pPr>
            <a:r>
              <a:rPr lang="en" sz="2040" b="0" i="0" u="none" strike="noStrike" cap="none">
                <a:solidFill>
                  <a:srgbClr val="464646"/>
                </a:solidFill>
                <a:latin typeface="Calibri"/>
                <a:ea typeface="Calibri"/>
                <a:cs typeface="Calibri"/>
                <a:sym typeface="Calibri"/>
              </a:rPr>
              <a:t>Continued reliance of oil</a:t>
            </a:r>
            <a:endParaRPr/>
          </a:p>
          <a:p>
            <a:pPr marL="742950" marR="0" lvl="1" indent="-156209" algn="l" rtl="0">
              <a:lnSpc>
                <a:spcPct val="80000"/>
              </a:lnSpc>
              <a:spcBef>
                <a:spcPts val="408"/>
              </a:spcBef>
              <a:spcAft>
                <a:spcPts val="0"/>
              </a:spcAft>
              <a:buClr>
                <a:srgbClr val="464646"/>
              </a:buClr>
              <a:buSzPts val="2040"/>
              <a:buFont typeface="Arial"/>
              <a:buNone/>
            </a:pPr>
            <a:endParaRPr sz="2040" b="0" i="0" u="none" strike="noStrike" cap="none">
              <a:solidFill>
                <a:srgbClr val="464646"/>
              </a:solidFill>
              <a:latin typeface="Calibri"/>
              <a:ea typeface="Calibri"/>
              <a:cs typeface="Calibri"/>
              <a:sym typeface="Calibri"/>
            </a:endParaRPr>
          </a:p>
          <a:p>
            <a:pPr marL="742950" marR="0" lvl="1" indent="-156209" algn="l" rtl="0">
              <a:lnSpc>
                <a:spcPct val="80000"/>
              </a:lnSpc>
              <a:spcBef>
                <a:spcPts val="408"/>
              </a:spcBef>
              <a:spcAft>
                <a:spcPts val="1600"/>
              </a:spcAft>
              <a:buClr>
                <a:srgbClr val="464646"/>
              </a:buClr>
              <a:buSzPts val="2040"/>
              <a:buFont typeface="Arial"/>
              <a:buNone/>
            </a:pPr>
            <a:endParaRPr sz="2040" b="0" i="0" u="none" strike="noStrike" cap="none">
              <a:solidFill>
                <a:srgbClr val="464646"/>
              </a:solidFill>
              <a:latin typeface="Calibri"/>
              <a:ea typeface="Calibri"/>
              <a:cs typeface="Calibri"/>
              <a:sym typeface="Calibri"/>
            </a:endParaRPr>
          </a:p>
        </p:txBody>
      </p:sp>
      <p:pic>
        <p:nvPicPr>
          <p:cNvPr id="655" name="Google Shape;655;p98"/>
          <p:cNvPicPr preferRelativeResize="0">
            <a:picLocks noGrp="1"/>
          </p:cNvPicPr>
          <p:nvPr>
            <p:ph type="body" idx="2"/>
          </p:nvPr>
        </p:nvPicPr>
        <p:blipFill rotWithShape="1">
          <a:blip r:embed="rId4">
            <a:alphaModFix/>
          </a:blip>
          <a:srcRect/>
          <a:stretch/>
        </p:blipFill>
        <p:spPr>
          <a:xfrm>
            <a:off x="5943601" y="114300"/>
            <a:ext cx="3200400" cy="3506700"/>
          </a:xfrm>
          <a:prstGeom prst="rect">
            <a:avLst/>
          </a:prstGeom>
          <a:noFill/>
          <a:ln>
            <a:noFill/>
          </a:ln>
        </p:spPr>
      </p:pic>
      <p:pic>
        <p:nvPicPr>
          <p:cNvPr id="656" name="Google Shape;656;p98"/>
          <p:cNvPicPr preferRelativeResize="0"/>
          <p:nvPr/>
        </p:nvPicPr>
        <p:blipFill rotWithShape="1">
          <a:blip r:embed="rId5">
            <a:alphaModFix/>
          </a:blip>
          <a:srcRect/>
          <a:stretch/>
        </p:blipFill>
        <p:spPr>
          <a:xfrm>
            <a:off x="5714999" y="3435356"/>
            <a:ext cx="3405000" cy="1708200"/>
          </a:xfrm>
          <a:prstGeom prst="rect">
            <a:avLst/>
          </a:prstGeom>
          <a:noFill/>
          <a:ln>
            <a:noFill/>
          </a:ln>
        </p:spPr>
      </p:pic>
      <p:pic>
        <p:nvPicPr>
          <p:cNvPr id="657" name="Google Shape;657;p98"/>
          <p:cNvPicPr preferRelativeResize="0"/>
          <p:nvPr/>
        </p:nvPicPr>
        <p:blipFill rotWithShape="1">
          <a:blip r:embed="rId6">
            <a:alphaModFix/>
          </a:blip>
          <a:srcRect/>
          <a:stretch/>
        </p:blipFill>
        <p:spPr>
          <a:xfrm>
            <a:off x="0" y="3505200"/>
            <a:ext cx="3276600" cy="1638300"/>
          </a:xfrm>
          <a:prstGeom prst="rect">
            <a:avLst/>
          </a:prstGeom>
          <a:noFill/>
          <a:ln>
            <a:noFill/>
          </a:ln>
        </p:spPr>
      </p:pic>
      <p:pic>
        <p:nvPicPr>
          <p:cNvPr id="658" name="Google Shape;658;p98"/>
          <p:cNvPicPr preferRelativeResize="0"/>
          <p:nvPr/>
        </p:nvPicPr>
        <p:blipFill rotWithShape="1">
          <a:blip r:embed="rId7">
            <a:alphaModFix/>
          </a:blip>
          <a:srcRect/>
          <a:stretch/>
        </p:blipFill>
        <p:spPr>
          <a:xfrm>
            <a:off x="2743200" y="3736181"/>
            <a:ext cx="2817600" cy="1407300"/>
          </a:xfrm>
          <a:prstGeom prst="rect">
            <a:avLst/>
          </a:prstGeom>
          <a:noFill/>
          <a:ln>
            <a:noFill/>
          </a:ln>
        </p:spPr>
      </p:pic>
    </p:spTree>
  </p:cSld>
  <p:clrMapOvr>
    <a:masterClrMapping/>
  </p:clrMapOvr>
  <p:transition spd="slow">
    <p:fade thruBlk="1"/>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662"/>
        <p:cNvGrpSpPr/>
        <p:nvPr/>
      </p:nvGrpSpPr>
      <p:grpSpPr>
        <a:xfrm>
          <a:off x="0" y="0"/>
          <a:ext cx="0" cy="0"/>
          <a:chOff x="0" y="0"/>
          <a:chExt cx="0" cy="0"/>
        </a:xfrm>
      </p:grpSpPr>
      <p:sp>
        <p:nvSpPr>
          <p:cNvPr id="663" name="Google Shape;663;p9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following are general reminders for the exam </a:t>
            </a:r>
            <a:endParaRPr/>
          </a:p>
          <a:p>
            <a:pPr marL="0" lvl="0" indent="0" algn="l" rtl="0">
              <a:spcBef>
                <a:spcPts val="0"/>
              </a:spcBef>
              <a:spcAft>
                <a:spcPts val="0"/>
              </a:spcAft>
              <a:buNone/>
            </a:pP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100"/>
          <p:cNvSpPr txBox="1">
            <a:spLocks noGrp="1"/>
          </p:cNvSpPr>
          <p:nvPr>
            <p:ph type="title" idx="4294967295"/>
          </p:nvPr>
        </p:nvSpPr>
        <p:spPr>
          <a:xfrm>
            <a:off x="1485900" y="171180"/>
            <a:ext cx="6171930" cy="74277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3000" b="0" i="0" u="none" strike="noStrike" cap="none">
                <a:solidFill>
                  <a:schemeClr val="dk1"/>
                </a:solidFill>
                <a:latin typeface="Arial"/>
                <a:ea typeface="Arial"/>
                <a:cs typeface="Arial"/>
                <a:sym typeface="Arial"/>
              </a:rPr>
              <a:t>Important Vocab</a:t>
            </a:r>
            <a:endParaRPr/>
          </a:p>
        </p:txBody>
      </p:sp>
      <p:sp>
        <p:nvSpPr>
          <p:cNvPr id="669" name="Google Shape;669;p100"/>
          <p:cNvSpPr txBox="1">
            <a:spLocks noGrp="1"/>
          </p:cNvSpPr>
          <p:nvPr>
            <p:ph type="body" idx="4294967295"/>
          </p:nvPr>
        </p:nvSpPr>
        <p:spPr>
          <a:xfrm>
            <a:off x="505480" y="994400"/>
            <a:ext cx="2808900" cy="3538500"/>
          </a:xfrm>
          <a:prstGeom prst="rect">
            <a:avLst/>
          </a:prstGeom>
          <a:noFill/>
          <a:ln>
            <a:noFill/>
          </a:ln>
        </p:spPr>
        <p:txBody>
          <a:bodyPr spcFirstLastPara="1" wrap="square" lIns="91425" tIns="34275" rIns="91425" bIns="34275" anchor="t" anchorCtr="0">
            <a:noAutofit/>
          </a:bodyPr>
          <a:lstStyle/>
          <a:p>
            <a:pPr marL="0" marR="0" lvl="0" indent="0" algn="l" rtl="0">
              <a:lnSpc>
                <a:spcPct val="80000"/>
              </a:lnSpc>
              <a:spcBef>
                <a:spcPts val="0"/>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Conservation</a:t>
            </a:r>
            <a:endParaRPr/>
          </a:p>
          <a:p>
            <a:pPr marL="137160" marR="0" lvl="0" indent="-48260" algn="l" rtl="0">
              <a:lnSpc>
                <a:spcPct val="80000"/>
              </a:lnSpc>
              <a:spcBef>
                <a:spcPts val="357"/>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Preservation</a:t>
            </a:r>
            <a:endParaRPr/>
          </a:p>
          <a:p>
            <a:pPr marL="137160" marR="0" lvl="0" indent="-48260" algn="l" rtl="0">
              <a:lnSpc>
                <a:spcPct val="80000"/>
              </a:lnSpc>
              <a:spcBef>
                <a:spcPts val="357"/>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Restoration</a:t>
            </a:r>
            <a:endParaRPr/>
          </a:p>
          <a:p>
            <a:pPr marL="137160" marR="0" lvl="0" indent="-48260" algn="l" rtl="0">
              <a:lnSpc>
                <a:spcPct val="80000"/>
              </a:lnSpc>
              <a:spcBef>
                <a:spcPts val="357"/>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Remediation</a:t>
            </a:r>
            <a:endParaRPr/>
          </a:p>
          <a:p>
            <a:pPr marL="137160" marR="0" lvl="0" indent="-48260" algn="l" rtl="0">
              <a:lnSpc>
                <a:spcPct val="80000"/>
              </a:lnSpc>
              <a:spcBef>
                <a:spcPts val="357"/>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Mitigation</a:t>
            </a:r>
            <a:endParaRPr/>
          </a:p>
          <a:p>
            <a:pPr marL="137160" marR="0" lvl="0" indent="-48260" algn="l" rtl="0">
              <a:lnSpc>
                <a:spcPct val="80000"/>
              </a:lnSpc>
              <a:spcBef>
                <a:spcPts val="357"/>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a:p>
            <a:pPr marL="137160" marR="0" lvl="0" indent="-48260" algn="l" rtl="0">
              <a:lnSpc>
                <a:spcPct val="80000"/>
              </a:lnSpc>
              <a:spcBef>
                <a:spcPts val="357"/>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Reclamation</a:t>
            </a:r>
            <a:endParaRPr/>
          </a:p>
        </p:txBody>
      </p:sp>
      <p:sp>
        <p:nvSpPr>
          <p:cNvPr id="670" name="Google Shape;670;p100"/>
          <p:cNvSpPr txBox="1">
            <a:spLocks noGrp="1"/>
          </p:cNvSpPr>
          <p:nvPr>
            <p:ph type="body" idx="4294967295"/>
          </p:nvPr>
        </p:nvSpPr>
        <p:spPr>
          <a:xfrm>
            <a:off x="3371850" y="771875"/>
            <a:ext cx="5514900" cy="4214700"/>
          </a:xfrm>
          <a:prstGeom prst="rect">
            <a:avLst/>
          </a:prstGeom>
          <a:noFill/>
          <a:ln>
            <a:noFill/>
          </a:ln>
        </p:spPr>
        <p:txBody>
          <a:bodyPr spcFirstLastPara="1" wrap="square" lIns="91425" tIns="34275" rIns="91425" bIns="34275" anchor="t" anchorCtr="0">
            <a:noAutofit/>
          </a:bodyPr>
          <a:lstStyle/>
          <a:p>
            <a:pPr marL="0" marR="0" lvl="0" indent="0" algn="l" rtl="0">
              <a:lnSpc>
                <a:spcPct val="80000"/>
              </a:lnSpc>
              <a:spcBef>
                <a:spcPts val="0"/>
              </a:spcBef>
              <a:spcAft>
                <a:spcPts val="0"/>
              </a:spcAft>
              <a:buClr>
                <a:srgbClr val="93A299"/>
              </a:buClr>
              <a:buSzPts val="1500"/>
              <a:buFont typeface="Arial"/>
              <a:buChar char="•"/>
            </a:pPr>
            <a:r>
              <a:rPr lang="en" sz="1500" b="0" i="0" u="none" strike="noStrike" cap="none">
                <a:solidFill>
                  <a:srgbClr val="000000"/>
                </a:solidFill>
                <a:latin typeface="Arial"/>
                <a:ea typeface="Arial"/>
                <a:cs typeface="Arial"/>
                <a:sym typeface="Arial"/>
              </a:rPr>
              <a:t>Greatest good for greatest number?</a:t>
            </a:r>
            <a:endParaRPr/>
          </a:p>
          <a:p>
            <a:pPr marL="0" marR="0" lvl="0" indent="0" algn="l" rtl="0">
              <a:lnSpc>
                <a:spcPct val="80000"/>
              </a:lnSpc>
              <a:spcBef>
                <a:spcPts val="359"/>
              </a:spcBef>
              <a:spcAft>
                <a:spcPts val="0"/>
              </a:spcAft>
              <a:buClr>
                <a:srgbClr val="93A299"/>
              </a:buClr>
              <a:buSzPts val="1500"/>
              <a:buFont typeface="Arial"/>
              <a:buChar char="•"/>
            </a:pPr>
            <a:r>
              <a:rPr lang="en" sz="1500" b="0" i="0" u="none" strike="noStrike" cap="none">
                <a:solidFill>
                  <a:srgbClr val="000000"/>
                </a:solidFill>
                <a:latin typeface="Arial"/>
                <a:ea typeface="Arial"/>
                <a:cs typeface="Arial"/>
                <a:sym typeface="Arial"/>
              </a:rPr>
              <a:t>Controlled use</a:t>
            </a:r>
            <a:r>
              <a:rPr lang="en" sz="450" b="0" i="0" u="none" strike="noStrike" cap="none">
                <a:solidFill>
                  <a:srgbClr val="000000"/>
                </a:solidFill>
                <a:latin typeface="Arial"/>
                <a:ea typeface="Arial"/>
                <a:cs typeface="Arial"/>
                <a:sym typeface="Arial"/>
              </a:rPr>
              <a:t/>
            </a:r>
            <a:br>
              <a:rPr lang="en" sz="450" b="0" i="0" u="none" strike="noStrike" cap="none">
                <a:solidFill>
                  <a:srgbClr val="000000"/>
                </a:solidFill>
                <a:latin typeface="Arial"/>
                <a:ea typeface="Arial"/>
                <a:cs typeface="Arial"/>
                <a:sym typeface="Arial"/>
              </a:rPr>
            </a:br>
            <a:endParaRPr sz="450" b="0" i="0" u="none" strike="noStrike" cap="none">
              <a:solidFill>
                <a:srgbClr val="000000"/>
              </a:solidFill>
              <a:latin typeface="Arial"/>
              <a:ea typeface="Arial"/>
              <a:cs typeface="Arial"/>
              <a:sym typeface="Arial"/>
            </a:endParaRPr>
          </a:p>
          <a:p>
            <a:pPr marL="0" marR="0" lvl="0" indent="0" algn="l" rtl="0">
              <a:lnSpc>
                <a:spcPct val="80000"/>
              </a:lnSpc>
              <a:spcBef>
                <a:spcPts val="359"/>
              </a:spcBef>
              <a:spcAft>
                <a:spcPts val="0"/>
              </a:spcAft>
              <a:buClr>
                <a:srgbClr val="93A299"/>
              </a:buClr>
              <a:buSzPts val="1500"/>
              <a:buFont typeface="Arial"/>
              <a:buChar char="•"/>
            </a:pPr>
            <a:r>
              <a:rPr lang="en" sz="1500" b="0" i="0" u="none" strike="noStrike" cap="none">
                <a:solidFill>
                  <a:srgbClr val="000000"/>
                </a:solidFill>
                <a:latin typeface="Arial"/>
                <a:ea typeface="Arial"/>
                <a:cs typeface="Arial"/>
                <a:sym typeface="Arial"/>
              </a:rPr>
              <a:t>Remaining wilderness areas of public land should be left untouched</a:t>
            </a:r>
            <a:endParaRPr sz="900">
              <a:solidFill>
                <a:srgbClr val="000000"/>
              </a:solidFill>
            </a:endParaRPr>
          </a:p>
          <a:p>
            <a:pPr marL="0" marR="0" lvl="0" indent="0" algn="l" rtl="0">
              <a:lnSpc>
                <a:spcPct val="80000"/>
              </a:lnSpc>
              <a:spcBef>
                <a:spcPts val="359"/>
              </a:spcBef>
              <a:spcAft>
                <a:spcPts val="0"/>
              </a:spcAft>
              <a:buNone/>
            </a:pPr>
            <a:endParaRPr sz="900">
              <a:solidFill>
                <a:srgbClr val="000000"/>
              </a:solidFill>
            </a:endParaRPr>
          </a:p>
          <a:p>
            <a:pPr marL="0" marR="0" lvl="0" indent="0" algn="l" rtl="0">
              <a:lnSpc>
                <a:spcPct val="80000"/>
              </a:lnSpc>
              <a:spcBef>
                <a:spcPts val="359"/>
              </a:spcBef>
              <a:spcAft>
                <a:spcPts val="0"/>
              </a:spcAft>
              <a:buNone/>
            </a:pPr>
            <a:endParaRPr sz="900">
              <a:solidFill>
                <a:srgbClr val="000000"/>
              </a:solidFill>
            </a:endParaRPr>
          </a:p>
          <a:p>
            <a:pPr marL="0" marR="0" lvl="0" indent="0" algn="l" rtl="0">
              <a:lnSpc>
                <a:spcPct val="80000"/>
              </a:lnSpc>
              <a:spcBef>
                <a:spcPts val="359"/>
              </a:spcBef>
              <a:spcAft>
                <a:spcPts val="0"/>
              </a:spcAft>
              <a:buClr>
                <a:srgbClr val="93A299"/>
              </a:buClr>
              <a:buSzPts val="1500"/>
              <a:buFont typeface="Arial"/>
              <a:buChar char="•"/>
            </a:pPr>
            <a:r>
              <a:rPr lang="en" sz="1500" b="0" i="0" u="none" strike="noStrike" cap="none">
                <a:solidFill>
                  <a:srgbClr val="000000"/>
                </a:solidFill>
                <a:latin typeface="Arial"/>
                <a:ea typeface="Arial"/>
                <a:cs typeface="Arial"/>
                <a:sym typeface="Arial"/>
              </a:rPr>
              <a:t>Bring back to former condition</a:t>
            </a:r>
            <a:endParaRPr/>
          </a:p>
          <a:p>
            <a:pPr marL="137160" marR="0" lvl="0" indent="-48260" algn="l" rtl="0">
              <a:lnSpc>
                <a:spcPct val="80000"/>
              </a:lnSpc>
              <a:spcBef>
                <a:spcPts val="357"/>
              </a:spcBef>
              <a:spcAft>
                <a:spcPts val="0"/>
              </a:spcAft>
              <a:buClr>
                <a:schemeClr val="dk2"/>
              </a:buClr>
              <a:buFont typeface="Noto Sans Symbols"/>
              <a:buNone/>
            </a:pPr>
            <a:endParaRPr sz="900" b="0" i="0" u="none" strike="noStrike" cap="none">
              <a:solidFill>
                <a:srgbClr val="000000"/>
              </a:solidFill>
              <a:latin typeface="Arial"/>
              <a:ea typeface="Arial"/>
              <a:cs typeface="Arial"/>
              <a:sym typeface="Arial"/>
            </a:endParaRPr>
          </a:p>
          <a:p>
            <a:pPr marL="0" marR="0" lvl="0" indent="0" algn="l" rtl="0">
              <a:lnSpc>
                <a:spcPct val="80000"/>
              </a:lnSpc>
              <a:spcBef>
                <a:spcPts val="359"/>
              </a:spcBef>
              <a:spcAft>
                <a:spcPts val="0"/>
              </a:spcAft>
              <a:buClr>
                <a:srgbClr val="93A299"/>
              </a:buClr>
              <a:buSzPts val="1500"/>
              <a:buFont typeface="Arial"/>
              <a:buChar char="•"/>
            </a:pPr>
            <a:r>
              <a:rPr lang="en" sz="1500" b="0" i="0" u="none" strike="noStrike" cap="none">
                <a:solidFill>
                  <a:srgbClr val="000000"/>
                </a:solidFill>
                <a:latin typeface="Arial"/>
                <a:ea typeface="Arial"/>
                <a:cs typeface="Arial"/>
                <a:sym typeface="Arial"/>
              </a:rPr>
              <a:t>Associated with cleanup of chemical contaminants in a polluted area</a:t>
            </a:r>
            <a:endParaRPr/>
          </a:p>
          <a:p>
            <a:pPr marL="0" marR="0" lvl="0" indent="0" algn="l" rtl="0">
              <a:lnSpc>
                <a:spcPct val="80000"/>
              </a:lnSpc>
              <a:spcBef>
                <a:spcPts val="359"/>
              </a:spcBef>
              <a:spcAft>
                <a:spcPts val="0"/>
              </a:spcAft>
              <a:buClr>
                <a:schemeClr val="dk2"/>
              </a:buClr>
              <a:buFont typeface="Noto Sans Symbols"/>
              <a:buNone/>
            </a:pPr>
            <a:endParaRPr sz="900" b="0" i="0" u="none" strike="noStrike" cap="none">
              <a:solidFill>
                <a:srgbClr val="000000"/>
              </a:solidFill>
              <a:latin typeface="Arial"/>
              <a:ea typeface="Arial"/>
              <a:cs typeface="Arial"/>
              <a:sym typeface="Arial"/>
            </a:endParaRPr>
          </a:p>
          <a:p>
            <a:pPr marL="0" marR="0" lvl="0" indent="0" algn="l" rtl="0">
              <a:lnSpc>
                <a:spcPct val="80000"/>
              </a:lnSpc>
              <a:spcBef>
                <a:spcPts val="359"/>
              </a:spcBef>
              <a:spcAft>
                <a:spcPts val="0"/>
              </a:spcAft>
              <a:buClr>
                <a:srgbClr val="93A299"/>
              </a:buClr>
              <a:buSzPts val="1500"/>
              <a:buFont typeface="Arial"/>
              <a:buChar char="•"/>
            </a:pPr>
            <a:r>
              <a:rPr lang="en" sz="1500" b="0" i="0" u="none" strike="noStrike" cap="none">
                <a:solidFill>
                  <a:srgbClr val="000000"/>
                </a:solidFill>
                <a:latin typeface="Arial"/>
                <a:ea typeface="Arial"/>
                <a:cs typeface="Arial"/>
                <a:sym typeface="Arial"/>
              </a:rPr>
              <a:t>Repairing/rehabilitating a damaged ecosystem or compensation for damage – substitute or replacement area (common with wetlands)</a:t>
            </a:r>
            <a:endParaRPr/>
          </a:p>
          <a:p>
            <a:pPr marL="0" marR="0" lvl="0" indent="0" algn="l" rtl="0">
              <a:lnSpc>
                <a:spcPct val="80000"/>
              </a:lnSpc>
              <a:spcBef>
                <a:spcPts val="359"/>
              </a:spcBef>
              <a:spcAft>
                <a:spcPts val="0"/>
              </a:spcAft>
              <a:buClr>
                <a:schemeClr val="dk2"/>
              </a:buClr>
              <a:buFont typeface="Noto Sans Symbols"/>
              <a:buNone/>
            </a:pPr>
            <a:endParaRPr sz="900" b="0" i="0" u="none" strike="noStrike" cap="none">
              <a:solidFill>
                <a:srgbClr val="000000"/>
              </a:solidFill>
              <a:latin typeface="Arial"/>
              <a:ea typeface="Arial"/>
              <a:cs typeface="Arial"/>
              <a:sym typeface="Arial"/>
            </a:endParaRPr>
          </a:p>
          <a:p>
            <a:pPr marL="0" marR="0" lvl="0" indent="0" algn="l" rtl="0">
              <a:lnSpc>
                <a:spcPct val="80000"/>
              </a:lnSpc>
              <a:spcBef>
                <a:spcPts val="359"/>
              </a:spcBef>
              <a:spcAft>
                <a:spcPts val="0"/>
              </a:spcAft>
              <a:buClr>
                <a:srgbClr val="93A299"/>
              </a:buClr>
              <a:buSzPts val="1500"/>
              <a:buFont typeface="Arial"/>
              <a:buChar char="•"/>
            </a:pPr>
            <a:r>
              <a:rPr lang="en" sz="1500" b="0" i="0" u="none" strike="noStrike" cap="none">
                <a:solidFill>
                  <a:srgbClr val="000000"/>
                </a:solidFill>
                <a:latin typeface="Arial"/>
                <a:ea typeface="Arial"/>
                <a:cs typeface="Arial"/>
                <a:sym typeface="Arial"/>
              </a:rPr>
              <a:t>Chemical and physical manipulations in severely degraded sites like open pit mines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0">
                                            <p:txEl>
                                              <p:pRg st="0" end="0"/>
                                            </p:txEl>
                                          </p:spTgt>
                                        </p:tgtEl>
                                        <p:attrNameLst>
                                          <p:attrName>style.visibility</p:attrName>
                                        </p:attrNameLst>
                                      </p:cBhvr>
                                      <p:to>
                                        <p:strVal val="visible"/>
                                      </p:to>
                                    </p:set>
                                    <p:animEffect transition="in" filter="fade">
                                      <p:cBhvr>
                                        <p:cTn id="7" dur="1"/>
                                        <p:tgtEl>
                                          <p:spTgt spid="6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0">
                                            <p:txEl>
                                              <p:pRg st="1" end="1"/>
                                            </p:txEl>
                                          </p:spTgt>
                                        </p:tgtEl>
                                        <p:attrNameLst>
                                          <p:attrName>style.visibility</p:attrName>
                                        </p:attrNameLst>
                                      </p:cBhvr>
                                      <p:to>
                                        <p:strVal val="visible"/>
                                      </p:to>
                                    </p:set>
                                    <p:animEffect transition="in" filter="fade">
                                      <p:cBhvr>
                                        <p:cTn id="12" dur="1"/>
                                        <p:tgtEl>
                                          <p:spTgt spid="6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0">
                                            <p:txEl>
                                              <p:pRg st="2" end="2"/>
                                            </p:txEl>
                                          </p:spTgt>
                                        </p:tgtEl>
                                        <p:attrNameLst>
                                          <p:attrName>style.visibility</p:attrName>
                                        </p:attrNameLst>
                                      </p:cBhvr>
                                      <p:to>
                                        <p:strVal val="visible"/>
                                      </p:to>
                                    </p:set>
                                    <p:animEffect transition="in" filter="fade">
                                      <p:cBhvr>
                                        <p:cTn id="17" dur="1"/>
                                        <p:tgtEl>
                                          <p:spTgt spid="6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0">
                                            <p:txEl>
                                              <p:pRg st="3" end="3"/>
                                            </p:txEl>
                                          </p:spTgt>
                                        </p:tgtEl>
                                        <p:attrNameLst>
                                          <p:attrName>style.visibility</p:attrName>
                                        </p:attrNameLst>
                                      </p:cBhvr>
                                      <p:to>
                                        <p:strVal val="visible"/>
                                      </p:to>
                                    </p:set>
                                    <p:animEffect transition="in" filter="fade">
                                      <p:cBhvr>
                                        <p:cTn id="22" dur="1"/>
                                        <p:tgtEl>
                                          <p:spTgt spid="67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0">
                                            <p:txEl>
                                              <p:pRg st="4" end="4"/>
                                            </p:txEl>
                                          </p:spTgt>
                                        </p:tgtEl>
                                        <p:attrNameLst>
                                          <p:attrName>style.visibility</p:attrName>
                                        </p:attrNameLst>
                                      </p:cBhvr>
                                      <p:to>
                                        <p:strVal val="visible"/>
                                      </p:to>
                                    </p:set>
                                    <p:animEffect transition="in" filter="fade">
                                      <p:cBhvr>
                                        <p:cTn id="27" dur="1"/>
                                        <p:tgtEl>
                                          <p:spTgt spid="67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0">
                                            <p:txEl>
                                              <p:pRg st="5" end="5"/>
                                            </p:txEl>
                                          </p:spTgt>
                                        </p:tgtEl>
                                        <p:attrNameLst>
                                          <p:attrName>style.visibility</p:attrName>
                                        </p:attrNameLst>
                                      </p:cBhvr>
                                      <p:to>
                                        <p:strVal val="visible"/>
                                      </p:to>
                                    </p:set>
                                    <p:animEffect transition="in" filter="fade">
                                      <p:cBhvr>
                                        <p:cTn id="32" dur="1"/>
                                        <p:tgtEl>
                                          <p:spTgt spid="67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70">
                                            <p:txEl>
                                              <p:pRg st="6" end="6"/>
                                            </p:txEl>
                                          </p:spTgt>
                                        </p:tgtEl>
                                        <p:attrNameLst>
                                          <p:attrName>style.visibility</p:attrName>
                                        </p:attrNameLst>
                                      </p:cBhvr>
                                      <p:to>
                                        <p:strVal val="visible"/>
                                      </p:to>
                                    </p:set>
                                    <p:animEffect transition="in" filter="fade">
                                      <p:cBhvr>
                                        <p:cTn id="37" dur="1"/>
                                        <p:tgtEl>
                                          <p:spTgt spid="67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70">
                                            <p:txEl>
                                              <p:pRg st="7" end="7"/>
                                            </p:txEl>
                                          </p:spTgt>
                                        </p:tgtEl>
                                        <p:attrNameLst>
                                          <p:attrName>style.visibility</p:attrName>
                                        </p:attrNameLst>
                                      </p:cBhvr>
                                      <p:to>
                                        <p:strVal val="visible"/>
                                      </p:to>
                                    </p:set>
                                    <p:animEffect transition="in" filter="fade">
                                      <p:cBhvr>
                                        <p:cTn id="42" dur="1"/>
                                        <p:tgtEl>
                                          <p:spTgt spid="67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70">
                                            <p:txEl>
                                              <p:pRg st="8" end="8"/>
                                            </p:txEl>
                                          </p:spTgt>
                                        </p:tgtEl>
                                        <p:attrNameLst>
                                          <p:attrName>style.visibility</p:attrName>
                                        </p:attrNameLst>
                                      </p:cBhvr>
                                      <p:to>
                                        <p:strVal val="visible"/>
                                      </p:to>
                                    </p:set>
                                    <p:animEffect transition="in" filter="fade">
                                      <p:cBhvr>
                                        <p:cTn id="47" dur="1"/>
                                        <p:tgtEl>
                                          <p:spTgt spid="67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70">
                                            <p:txEl>
                                              <p:pRg st="9" end="9"/>
                                            </p:txEl>
                                          </p:spTgt>
                                        </p:tgtEl>
                                        <p:attrNameLst>
                                          <p:attrName>style.visibility</p:attrName>
                                        </p:attrNameLst>
                                      </p:cBhvr>
                                      <p:to>
                                        <p:strVal val="visible"/>
                                      </p:to>
                                    </p:set>
                                    <p:animEffect transition="in" filter="fade">
                                      <p:cBhvr>
                                        <p:cTn id="52" dur="1"/>
                                        <p:tgtEl>
                                          <p:spTgt spid="67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70">
                                            <p:txEl>
                                              <p:pRg st="10" end="10"/>
                                            </p:txEl>
                                          </p:spTgt>
                                        </p:tgtEl>
                                        <p:attrNameLst>
                                          <p:attrName>style.visibility</p:attrName>
                                        </p:attrNameLst>
                                      </p:cBhvr>
                                      <p:to>
                                        <p:strVal val="visible"/>
                                      </p:to>
                                    </p:set>
                                    <p:animEffect transition="in" filter="fade">
                                      <p:cBhvr>
                                        <p:cTn id="57" dur="1"/>
                                        <p:tgtEl>
                                          <p:spTgt spid="670">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70">
                                            <p:txEl>
                                              <p:pRg st="11" end="11"/>
                                            </p:txEl>
                                          </p:spTgt>
                                        </p:tgtEl>
                                        <p:attrNameLst>
                                          <p:attrName>style.visibility</p:attrName>
                                        </p:attrNameLst>
                                      </p:cBhvr>
                                      <p:to>
                                        <p:strVal val="visible"/>
                                      </p:to>
                                    </p:set>
                                    <p:animEffect transition="in" filter="fade">
                                      <p:cBhvr>
                                        <p:cTn id="62" dur="1"/>
                                        <p:tgtEl>
                                          <p:spTgt spid="67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10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Important Vocab continued….</a:t>
            </a:r>
            <a:endParaRPr/>
          </a:p>
        </p:txBody>
      </p:sp>
      <p:sp>
        <p:nvSpPr>
          <p:cNvPr id="676" name="Google Shape;676;p10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Anthropogenic - man/human centered ie: an anthropogenic source of CO2</a:t>
            </a:r>
            <a:endParaRPr/>
          </a:p>
          <a:p>
            <a:pPr marL="457200" lvl="0" indent="-342900" algn="l" rtl="0">
              <a:spcBef>
                <a:spcPts val="0"/>
              </a:spcBef>
              <a:spcAft>
                <a:spcPts val="0"/>
              </a:spcAft>
              <a:buSzPts val="1800"/>
              <a:buChar char="●"/>
            </a:pPr>
            <a:r>
              <a:rPr lang="en"/>
              <a:t>Mortality - death rate, ie: infant mortality rate during the transitional stage…</a:t>
            </a:r>
            <a:endParaRPr/>
          </a:p>
          <a:p>
            <a:pPr marL="0" lvl="0" indent="0" algn="l" rtl="0">
              <a:spcBef>
                <a:spcPts val="1600"/>
              </a:spcBef>
              <a:spcAft>
                <a:spcPts val="1600"/>
              </a:spcAft>
              <a:buNone/>
            </a:pPr>
            <a:r>
              <a:rPr lang="en"/>
              <a:t>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102"/>
          <p:cNvSpPr txBox="1">
            <a:spLocks noGrp="1"/>
          </p:cNvSpPr>
          <p:nvPr>
            <p:ph type="title" idx="4294967295"/>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2700" b="0" i="0" u="none" strike="noStrike" cap="none">
                <a:solidFill>
                  <a:schemeClr val="dk1"/>
                </a:solidFill>
                <a:latin typeface="Arial"/>
                <a:ea typeface="Arial"/>
                <a:cs typeface="Arial"/>
                <a:sym typeface="Arial"/>
              </a:rPr>
              <a:t>Final things to remember. . .</a:t>
            </a:r>
            <a:endParaRPr/>
          </a:p>
        </p:txBody>
      </p:sp>
      <p:sp>
        <p:nvSpPr>
          <p:cNvPr id="682" name="Google Shape;682;p102"/>
          <p:cNvSpPr txBox="1">
            <a:spLocks noGrp="1"/>
          </p:cNvSpPr>
          <p:nvPr>
            <p:ph type="body" idx="4294967295"/>
          </p:nvPr>
        </p:nvSpPr>
        <p:spPr>
          <a:xfrm>
            <a:off x="587450" y="785525"/>
            <a:ext cx="7070400" cy="4008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endParaRPr/>
          </a:p>
          <a:p>
            <a:pPr marL="0" marR="0" lvl="0" indent="0" algn="l" rtl="0">
              <a:lnSpc>
                <a:spcPct val="115000"/>
              </a:lnSpc>
              <a:spcBef>
                <a:spcPts val="0"/>
              </a:spcBef>
              <a:spcAft>
                <a:spcPts val="0"/>
              </a:spcAft>
              <a:buClr>
                <a:srgbClr val="93A299"/>
              </a:buClr>
              <a:buSzPts val="1350"/>
              <a:buFont typeface="Noto Sans Symbols"/>
              <a:buAutoNum type="arabicPeriod"/>
            </a:pPr>
            <a:r>
              <a:rPr lang="en" sz="1350" b="0" i="0" u="none" strike="noStrike" cap="none">
                <a:solidFill>
                  <a:srgbClr val="000000"/>
                </a:solidFill>
                <a:latin typeface="Arial"/>
                <a:ea typeface="Arial"/>
                <a:cs typeface="Arial"/>
                <a:sym typeface="Arial"/>
              </a:rPr>
              <a:t>Layers of atmosphere: </a:t>
            </a:r>
            <a:r>
              <a:rPr lang="en" sz="1350">
                <a:solidFill>
                  <a:srgbClr val="000000"/>
                </a:solidFill>
              </a:rPr>
              <a:t>These Spheres Mask The Earth </a:t>
            </a:r>
            <a:endParaRPr/>
          </a:p>
          <a:p>
            <a:pPr marL="0" marR="0" lvl="0" indent="0" algn="l" rtl="0">
              <a:lnSpc>
                <a:spcPct val="115000"/>
              </a:lnSpc>
              <a:spcBef>
                <a:spcPts val="0"/>
              </a:spcBef>
              <a:spcAft>
                <a:spcPts val="0"/>
              </a:spcAft>
              <a:buClr>
                <a:srgbClr val="93A299"/>
              </a:buClr>
              <a:buSzPts val="1350"/>
              <a:buFont typeface="Noto Sans Symbols"/>
              <a:buAutoNum type="arabicPeriod"/>
            </a:pPr>
            <a:r>
              <a:rPr lang="en" sz="1350" b="0" i="0" u="none" strike="noStrike" cap="none">
                <a:solidFill>
                  <a:srgbClr val="000000"/>
                </a:solidFill>
                <a:latin typeface="Arial"/>
                <a:ea typeface="Arial"/>
                <a:cs typeface="Arial"/>
                <a:sym typeface="Arial"/>
              </a:rPr>
              <a:t>CO</a:t>
            </a:r>
            <a:r>
              <a:rPr lang="en" sz="800" b="0" i="0" u="none" strike="noStrike" cap="none">
                <a:solidFill>
                  <a:srgbClr val="000000"/>
                </a:solidFill>
                <a:latin typeface="Arial"/>
                <a:ea typeface="Arial"/>
                <a:cs typeface="Arial"/>
                <a:sym typeface="Arial"/>
              </a:rPr>
              <a:t>2</a:t>
            </a:r>
            <a:r>
              <a:rPr lang="en" sz="1350" b="0" i="0" u="none" strike="noStrike" cap="none">
                <a:solidFill>
                  <a:srgbClr val="000000"/>
                </a:solidFill>
                <a:latin typeface="Arial"/>
                <a:ea typeface="Arial"/>
                <a:cs typeface="Arial"/>
                <a:sym typeface="Arial"/>
              </a:rPr>
              <a:t> is not a traditional air pollutant, it</a:t>
            </a:r>
            <a:r>
              <a:rPr lang="en" sz="1350">
                <a:solidFill>
                  <a:srgbClr val="000000"/>
                </a:solidFill>
              </a:rPr>
              <a:t>’</a:t>
            </a:r>
            <a:r>
              <a:rPr lang="en" sz="1350" b="0" i="0" u="none" strike="noStrike" cap="none">
                <a:solidFill>
                  <a:srgbClr val="000000"/>
                </a:solidFill>
                <a:latin typeface="Arial"/>
                <a:ea typeface="Arial"/>
                <a:cs typeface="Arial"/>
                <a:sym typeface="Arial"/>
              </a:rPr>
              <a:t>s a GHG.</a:t>
            </a:r>
            <a:endParaRPr/>
          </a:p>
          <a:p>
            <a:pPr marL="0" marR="0" lvl="0" indent="0" algn="l" rtl="0">
              <a:lnSpc>
                <a:spcPct val="115000"/>
              </a:lnSpc>
              <a:spcBef>
                <a:spcPts val="0"/>
              </a:spcBef>
              <a:spcAft>
                <a:spcPts val="0"/>
              </a:spcAft>
              <a:buClr>
                <a:srgbClr val="93A299"/>
              </a:buClr>
              <a:buSzPts val="1350"/>
              <a:buFont typeface="Noto Sans Symbols"/>
              <a:buAutoNum type="arabicPeriod"/>
            </a:pPr>
            <a:r>
              <a:rPr lang="en" sz="1350" b="0" i="0" u="none" strike="noStrike" cap="none">
                <a:solidFill>
                  <a:srgbClr val="000000"/>
                </a:solidFill>
                <a:latin typeface="Arial"/>
                <a:ea typeface="Arial"/>
                <a:cs typeface="Arial"/>
                <a:sym typeface="Arial"/>
              </a:rPr>
              <a:t>Fertilizers and pesticides are NOT the same. Fertilizers have N,P,K for plant growth. Pesticides kill bugs. </a:t>
            </a:r>
            <a:r>
              <a:rPr lang="en" sz="1350">
                <a:solidFill>
                  <a:srgbClr val="000000"/>
                </a:solidFill>
              </a:rPr>
              <a:t>Know </a:t>
            </a:r>
            <a:r>
              <a:rPr lang="en" sz="1350" b="0" i="0" u="none" strike="noStrike" cap="none">
                <a:solidFill>
                  <a:srgbClr val="000000"/>
                </a:solidFill>
                <a:latin typeface="Arial"/>
                <a:ea typeface="Arial"/>
                <a:cs typeface="Arial"/>
                <a:sym typeface="Arial"/>
              </a:rPr>
              <a:t>about problems of each.</a:t>
            </a:r>
            <a:endParaRPr/>
          </a:p>
          <a:p>
            <a:pPr marL="0" marR="0" lvl="0" indent="0" algn="l" rtl="0">
              <a:lnSpc>
                <a:spcPct val="115000"/>
              </a:lnSpc>
              <a:spcBef>
                <a:spcPts val="0"/>
              </a:spcBef>
              <a:spcAft>
                <a:spcPts val="0"/>
              </a:spcAft>
              <a:buClr>
                <a:srgbClr val="93A299"/>
              </a:buClr>
              <a:buSzPts val="1350"/>
              <a:buFont typeface="Noto Sans Symbols"/>
              <a:buAutoNum type="arabicPeriod"/>
            </a:pPr>
            <a:r>
              <a:rPr lang="en" sz="1350" b="0" i="0" u="none" strike="noStrike" cap="none">
                <a:solidFill>
                  <a:srgbClr val="000000"/>
                </a:solidFill>
                <a:latin typeface="Arial"/>
                <a:ea typeface="Arial"/>
                <a:cs typeface="Arial"/>
                <a:sym typeface="Arial"/>
              </a:rPr>
              <a:t>An ecological/ecosystem "cost" is NOT about money, it</a:t>
            </a:r>
            <a:r>
              <a:rPr lang="en" sz="1350">
                <a:solidFill>
                  <a:srgbClr val="000000"/>
                </a:solidFill>
              </a:rPr>
              <a:t>’</a:t>
            </a:r>
            <a:r>
              <a:rPr lang="en" sz="1350" b="0" i="0" u="none" strike="noStrike" cap="none">
                <a:solidFill>
                  <a:srgbClr val="000000"/>
                </a:solidFill>
                <a:latin typeface="Arial"/>
                <a:ea typeface="Arial"/>
                <a:cs typeface="Arial"/>
                <a:sym typeface="Arial"/>
              </a:rPr>
              <a:t>s about a problem in an ecosystem. A question about $ will have the word "economic".</a:t>
            </a:r>
            <a:endParaRPr/>
          </a:p>
          <a:p>
            <a:pPr marL="0" marR="0" lvl="0" indent="0" algn="l" rtl="0">
              <a:lnSpc>
                <a:spcPct val="115000"/>
              </a:lnSpc>
              <a:spcBef>
                <a:spcPts val="0"/>
              </a:spcBef>
              <a:spcAft>
                <a:spcPts val="0"/>
              </a:spcAft>
              <a:buClr>
                <a:srgbClr val="93A299"/>
              </a:buClr>
              <a:buSzPts val="1350"/>
              <a:buFont typeface="Noto Sans Symbols"/>
              <a:buAutoNum type="arabicPeriod"/>
            </a:pPr>
            <a:r>
              <a:rPr lang="en" sz="1350" b="0" i="0" u="none" strike="noStrike" cap="none">
                <a:solidFill>
                  <a:srgbClr val="000000"/>
                </a:solidFill>
                <a:latin typeface="Arial"/>
                <a:ea typeface="Arial"/>
                <a:cs typeface="Arial"/>
                <a:sym typeface="Arial"/>
              </a:rPr>
              <a:t>Stratospheric ozone thinning (hole) and global warming are NOT the same thing.</a:t>
            </a:r>
            <a:endParaRPr/>
          </a:p>
          <a:p>
            <a:pPr marL="0" marR="0" lvl="0" indent="0" algn="l" rtl="0">
              <a:lnSpc>
                <a:spcPct val="115000"/>
              </a:lnSpc>
              <a:spcBef>
                <a:spcPts val="0"/>
              </a:spcBef>
              <a:spcAft>
                <a:spcPts val="0"/>
              </a:spcAft>
              <a:buClr>
                <a:srgbClr val="93A299"/>
              </a:buClr>
              <a:buSzPts val="1350"/>
              <a:buFont typeface="Noto Sans Symbols"/>
              <a:buAutoNum type="arabicPeriod"/>
            </a:pPr>
            <a:r>
              <a:rPr lang="en" sz="1350" b="0" i="0" u="none" strike="noStrike" cap="none">
                <a:solidFill>
                  <a:srgbClr val="000000"/>
                </a:solidFill>
                <a:latin typeface="Arial"/>
                <a:ea typeface="Arial"/>
                <a:cs typeface="Arial"/>
                <a:sym typeface="Arial"/>
              </a:rPr>
              <a:t>For air pollution questions, all pollutants except lead cause "respiratory problems such as asthma"</a:t>
            </a:r>
            <a:endParaRPr/>
          </a:p>
          <a:p>
            <a:pPr marL="0" marR="0" lvl="0" indent="0" algn="l" rtl="0">
              <a:lnSpc>
                <a:spcPct val="115000"/>
              </a:lnSpc>
              <a:spcBef>
                <a:spcPts val="0"/>
              </a:spcBef>
              <a:spcAft>
                <a:spcPts val="0"/>
              </a:spcAft>
              <a:buClr>
                <a:srgbClr val="141823"/>
              </a:buClr>
              <a:buSzPts val="1350"/>
              <a:buFont typeface="Noto Sans Symbols"/>
              <a:buAutoNum type="arabicPeriod"/>
            </a:pPr>
            <a:r>
              <a:rPr lang="en" sz="1350" b="0" i="0" u="none" strike="noStrike" cap="none">
                <a:solidFill>
                  <a:srgbClr val="000000"/>
                </a:solidFill>
                <a:latin typeface="Arial"/>
                <a:ea typeface="Arial"/>
                <a:cs typeface="Arial"/>
                <a:sym typeface="Arial"/>
              </a:rPr>
              <a:t>Advantage for any biome, ecosystem service, habitat = ecotourism, aesthetic value</a:t>
            </a:r>
            <a:endParaRPr sz="135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350"/>
              <a:buFont typeface="Noto Sans Symbols"/>
              <a:buAutoNum type="arabicPeriod"/>
            </a:pPr>
            <a:r>
              <a:rPr lang="en" sz="1350">
                <a:solidFill>
                  <a:srgbClr val="000000"/>
                </a:solidFill>
              </a:rPr>
              <a:t>Ecological impacts can almost always be habitat destruction which leads to a decrease in biodiversity </a:t>
            </a:r>
            <a:endParaRPr sz="1350">
              <a:solidFill>
                <a:srgbClr val="000000"/>
              </a:solidFill>
            </a:endParaRPr>
          </a:p>
          <a:p>
            <a:pPr marL="0" marR="0" lvl="0" indent="0" algn="l" rtl="0">
              <a:lnSpc>
                <a:spcPct val="115000"/>
              </a:lnSpc>
              <a:spcBef>
                <a:spcPts val="0"/>
              </a:spcBef>
              <a:spcAft>
                <a:spcPts val="0"/>
              </a:spcAft>
              <a:buClr>
                <a:srgbClr val="000000"/>
              </a:buClr>
              <a:buSzPts val="1350"/>
              <a:buFont typeface="Noto Sans Symbols"/>
              <a:buAutoNum type="arabicPeriod"/>
            </a:pPr>
            <a:r>
              <a:rPr lang="en" sz="1350">
                <a:solidFill>
                  <a:srgbClr val="000000"/>
                </a:solidFill>
              </a:rPr>
              <a:t>Ways to get people to do things are almost always education. </a:t>
            </a:r>
            <a:endParaRPr sz="1350">
              <a:solidFill>
                <a:srgbClr val="000000"/>
              </a:solidFill>
            </a:endParaRPr>
          </a:p>
          <a:p>
            <a:pPr marL="0" marR="0" lvl="0" indent="0" algn="l" rtl="0">
              <a:lnSpc>
                <a:spcPct val="115000"/>
              </a:lnSpc>
              <a:spcBef>
                <a:spcPts val="0"/>
              </a:spcBef>
              <a:spcAft>
                <a:spcPts val="0"/>
              </a:spcAft>
              <a:buClr>
                <a:srgbClr val="000000"/>
              </a:buClr>
              <a:buSzPts val="1350"/>
              <a:buFont typeface="Noto Sans Symbols"/>
              <a:buAutoNum type="arabicPeriod"/>
            </a:pPr>
            <a:r>
              <a:rPr lang="en" sz="1350">
                <a:solidFill>
                  <a:srgbClr val="000000"/>
                </a:solidFill>
              </a:rPr>
              <a:t>We subsidize behavior we do like, tax things we don’t like.  </a:t>
            </a:r>
            <a:endParaRPr sz="1350">
              <a:solidFill>
                <a:srgbClr val="000000"/>
              </a:solidFill>
            </a:endParaRPr>
          </a:p>
          <a:p>
            <a:pPr marL="0" marR="0" lvl="0" indent="0" algn="l" rtl="0">
              <a:lnSpc>
                <a:spcPct val="115000"/>
              </a:lnSpc>
              <a:spcBef>
                <a:spcPts val="0"/>
              </a:spcBef>
              <a:spcAft>
                <a:spcPts val="0"/>
              </a:spcAft>
              <a:buClr>
                <a:schemeClr val="dk2"/>
              </a:buClr>
              <a:buFont typeface="Noto Sans Symbols"/>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2"/>
          <p:cNvSpPr txBox="1">
            <a:spLocks noGrp="1"/>
          </p:cNvSpPr>
          <p:nvPr>
            <p:ph type="title" idx="4294967295"/>
          </p:nvPr>
        </p:nvSpPr>
        <p:spPr>
          <a:xfrm>
            <a:off x="311700" y="445025"/>
            <a:ext cx="8520600" cy="57270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3000" b="0" i="0" u="none" strike="noStrike" cap="none">
                <a:solidFill>
                  <a:schemeClr val="dk1"/>
                </a:solidFill>
                <a:latin typeface="Arial"/>
                <a:ea typeface="Arial"/>
                <a:cs typeface="Arial"/>
                <a:sym typeface="Arial"/>
              </a:rPr>
              <a:t>Mercury in Fish</a:t>
            </a:r>
            <a:endParaRPr/>
          </a:p>
        </p:txBody>
      </p:sp>
      <p:pic>
        <p:nvPicPr>
          <p:cNvPr id="117" name="Google Shape;117;p22"/>
          <p:cNvPicPr preferRelativeResize="0"/>
          <p:nvPr/>
        </p:nvPicPr>
        <p:blipFill rotWithShape="1">
          <a:blip r:embed="rId3">
            <a:alphaModFix/>
          </a:blip>
          <a:srcRect/>
          <a:stretch/>
        </p:blipFill>
        <p:spPr>
          <a:xfrm>
            <a:off x="1428660" y="1325160"/>
            <a:ext cx="2987280" cy="3475170"/>
          </a:xfrm>
          <a:prstGeom prst="rect">
            <a:avLst/>
          </a:prstGeom>
          <a:noFill/>
          <a:ln>
            <a:noFill/>
          </a:ln>
        </p:spPr>
      </p:pic>
      <p:pic>
        <p:nvPicPr>
          <p:cNvPr id="118" name="Google Shape;118;p22"/>
          <p:cNvPicPr preferRelativeResize="0"/>
          <p:nvPr/>
        </p:nvPicPr>
        <p:blipFill rotWithShape="1">
          <a:blip r:embed="rId4">
            <a:alphaModFix/>
          </a:blip>
          <a:srcRect/>
          <a:stretch/>
        </p:blipFill>
        <p:spPr>
          <a:xfrm>
            <a:off x="4620330" y="1357830"/>
            <a:ext cx="2973240" cy="34425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103"/>
          <p:cNvSpPr txBox="1">
            <a:spLocks noGrp="1"/>
          </p:cNvSpPr>
          <p:nvPr>
            <p:ph type="title" idx="4294967295"/>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2700" b="0" i="0" u="none" strike="noStrike" cap="none">
                <a:solidFill>
                  <a:schemeClr val="dk1"/>
                </a:solidFill>
                <a:latin typeface="Arial"/>
                <a:ea typeface="Arial"/>
                <a:cs typeface="Arial"/>
                <a:sym typeface="Arial"/>
              </a:rPr>
              <a:t>Final things to remember. . .</a:t>
            </a:r>
            <a:endParaRPr/>
          </a:p>
        </p:txBody>
      </p:sp>
      <p:sp>
        <p:nvSpPr>
          <p:cNvPr id="688" name="Google Shape;688;p103"/>
          <p:cNvSpPr txBox="1">
            <a:spLocks noGrp="1"/>
          </p:cNvSpPr>
          <p:nvPr>
            <p:ph type="body" idx="4294967295"/>
          </p:nvPr>
        </p:nvSpPr>
        <p:spPr>
          <a:xfrm>
            <a:off x="1324710" y="1030319"/>
            <a:ext cx="6617970" cy="4012200"/>
          </a:xfrm>
          <a:prstGeom prst="rect">
            <a:avLst/>
          </a:prstGeom>
          <a:noFill/>
          <a:ln>
            <a:noFill/>
          </a:ln>
        </p:spPr>
        <p:txBody>
          <a:bodyPr spcFirstLastPara="1" wrap="square" lIns="91425" tIns="91425" rIns="91425" bIns="91425" anchor="t" anchorCtr="0">
            <a:noAutofit/>
          </a:bodyPr>
          <a:lstStyle/>
          <a:p>
            <a:pPr marL="0" marR="0" lvl="0" indent="0" algn="l" rtl="0">
              <a:lnSpc>
                <a:spcPct val="131000"/>
              </a:lnSpc>
              <a:spcBef>
                <a:spcPts val="0"/>
              </a:spcBef>
              <a:spcAft>
                <a:spcPts val="0"/>
              </a:spcAft>
              <a:buClr>
                <a:srgbClr val="93A299"/>
              </a:buClr>
              <a:buSzPts val="1350"/>
              <a:buFont typeface="Noto Sans Symbols"/>
              <a:buAutoNum type="arabicPeriod"/>
            </a:pPr>
            <a:r>
              <a:rPr lang="en" sz="1350" b="0" i="0" u="none" strike="noStrike" cap="none">
                <a:solidFill>
                  <a:srgbClr val="000000"/>
                </a:solidFill>
                <a:latin typeface="Arial"/>
                <a:ea typeface="Arial"/>
                <a:cs typeface="Arial"/>
                <a:sym typeface="Arial"/>
              </a:rPr>
              <a:t>Review experimental design: dependent &amp; independent variables, hypothesis with "increasing/decreasing" in it.</a:t>
            </a:r>
            <a:endParaRPr/>
          </a:p>
          <a:p>
            <a:pPr marL="0" marR="0" lvl="0" indent="0" algn="l" rtl="0">
              <a:lnSpc>
                <a:spcPct val="131000"/>
              </a:lnSpc>
              <a:spcBef>
                <a:spcPts val="0"/>
              </a:spcBef>
              <a:spcAft>
                <a:spcPts val="0"/>
              </a:spcAft>
              <a:buClr>
                <a:srgbClr val="93A299"/>
              </a:buClr>
              <a:buSzPts val="1350"/>
              <a:buFont typeface="Noto Sans Symbols"/>
              <a:buAutoNum type="arabicPeriod"/>
            </a:pPr>
            <a:r>
              <a:rPr lang="en" sz="1350" b="0" i="0" u="none" strike="noStrike" cap="none">
                <a:solidFill>
                  <a:srgbClr val="000000"/>
                </a:solidFill>
                <a:latin typeface="Arial"/>
                <a:ea typeface="Arial"/>
                <a:cs typeface="Arial"/>
                <a:sym typeface="Arial"/>
              </a:rPr>
              <a:t>Use the words "money" or "jobs" for economic questions. For govt. incentives: subsidies, tax credit/rebates, cap and trade. Disincentives include taxes, fines, legal penalties, property value loss</a:t>
            </a:r>
            <a:endParaRPr/>
          </a:p>
          <a:p>
            <a:pPr marL="0" marR="0" lvl="0" indent="0" algn="l" rtl="0">
              <a:lnSpc>
                <a:spcPct val="131000"/>
              </a:lnSpc>
              <a:spcBef>
                <a:spcPts val="0"/>
              </a:spcBef>
              <a:spcAft>
                <a:spcPts val="0"/>
              </a:spcAft>
              <a:buClr>
                <a:srgbClr val="93A299"/>
              </a:buClr>
              <a:buSzPts val="1350"/>
              <a:buFont typeface="Noto Sans Symbols"/>
              <a:buAutoNum type="arabicPeriod"/>
            </a:pPr>
            <a:r>
              <a:rPr lang="en" sz="1350" b="0" i="0" u="none" strike="noStrike" cap="none">
                <a:solidFill>
                  <a:srgbClr val="000000"/>
                </a:solidFill>
                <a:latin typeface="Arial"/>
                <a:ea typeface="Arial"/>
                <a:cs typeface="Arial"/>
                <a:sym typeface="Arial"/>
              </a:rPr>
              <a:t>Eutrophication: excess nutrients (N,P) from fertilizer, manure or urban sewage are washed by rain into rivers which flow to the ocean =&gt; algal/phytoplankton bloom then die-off from lack of light =&gt; decomposed by bacteria who use all the oxygen =&gt; hypoxia and fish death =&gt; anaerobic mess</a:t>
            </a:r>
            <a:endParaRPr/>
          </a:p>
          <a:p>
            <a:pPr marL="0" marR="0" lvl="0" indent="0" algn="l" rtl="0">
              <a:lnSpc>
                <a:spcPct val="131000"/>
              </a:lnSpc>
              <a:spcBef>
                <a:spcPts val="0"/>
              </a:spcBef>
              <a:spcAft>
                <a:spcPts val="0"/>
              </a:spcAft>
              <a:buClr>
                <a:srgbClr val="93A299"/>
              </a:buClr>
              <a:buSzPts val="1350"/>
              <a:buFont typeface="Noto Sans Symbols"/>
              <a:buAutoNum type="arabicPeriod"/>
            </a:pPr>
            <a:r>
              <a:rPr lang="en" sz="1350" b="0" i="0" u="none" strike="noStrike" cap="none">
                <a:solidFill>
                  <a:srgbClr val="000000"/>
                </a:solidFill>
                <a:latin typeface="Arial"/>
                <a:ea typeface="Arial"/>
                <a:cs typeface="Arial"/>
                <a:sym typeface="Arial"/>
              </a:rPr>
              <a:t>When talking about change in an ecosystem, use "increasing" or "decreasing". Ex: Invasive species cause native species population to decrease</a:t>
            </a:r>
            <a:endParaRPr/>
          </a:p>
          <a:p>
            <a:pPr marL="0" marR="0" lvl="0" indent="0" algn="l" rtl="0">
              <a:lnSpc>
                <a:spcPct val="131000"/>
              </a:lnSpc>
              <a:spcBef>
                <a:spcPts val="0"/>
              </a:spcBef>
              <a:spcAft>
                <a:spcPts val="0"/>
              </a:spcAft>
              <a:buClr>
                <a:srgbClr val="93A299"/>
              </a:buClr>
              <a:buSzPts val="1350"/>
              <a:buFont typeface="Noto Sans Symbols"/>
              <a:buAutoNum type="arabicPeriod"/>
            </a:pPr>
            <a:r>
              <a:rPr lang="en" sz="1350" b="0" i="0" u="none" strike="noStrike" cap="none">
                <a:solidFill>
                  <a:srgbClr val="000000"/>
                </a:solidFill>
                <a:latin typeface="Arial"/>
                <a:ea typeface="Arial"/>
                <a:cs typeface="Arial"/>
                <a:sym typeface="Arial"/>
              </a:rPr>
              <a:t>Review the nitrogen cycle! The AP exam LOVES the nitrogen cycle.</a:t>
            </a:r>
            <a:endParaRPr/>
          </a:p>
          <a:p>
            <a:pPr marL="0" marR="0" lvl="0" indent="0" algn="l" rtl="0">
              <a:lnSpc>
                <a:spcPct val="131000"/>
              </a:lnSpc>
              <a:spcBef>
                <a:spcPts val="0"/>
              </a:spcBef>
              <a:spcAft>
                <a:spcPts val="0"/>
              </a:spcAft>
              <a:buClr>
                <a:srgbClr val="93A299"/>
              </a:buClr>
              <a:buSzPts val="1350"/>
              <a:buFont typeface="Noto Sans Symbols"/>
              <a:buAutoNum type="arabicPeriod"/>
            </a:pPr>
            <a:r>
              <a:rPr lang="en" sz="1350" b="0" i="0" u="none" strike="noStrike" cap="none">
                <a:solidFill>
                  <a:srgbClr val="000000"/>
                </a:solidFill>
                <a:latin typeface="Arial"/>
                <a:ea typeface="Arial"/>
                <a:cs typeface="Arial"/>
                <a:sym typeface="Arial"/>
              </a:rPr>
              <a:t>If you can’t think of other possible solutions to problems, use education (but indicate what we should educate about).</a:t>
            </a:r>
            <a:endParaRPr/>
          </a:p>
          <a:p>
            <a:pPr marL="0" marR="0" lvl="0" indent="0" algn="l" rtl="0">
              <a:lnSpc>
                <a:spcPct val="131000"/>
              </a:lnSpc>
              <a:spcBef>
                <a:spcPts val="0"/>
              </a:spcBef>
              <a:spcAft>
                <a:spcPts val="0"/>
              </a:spcAft>
              <a:buClr>
                <a:schemeClr val="dk2"/>
              </a:buClr>
              <a:buFont typeface="Noto Sans Symbols"/>
              <a:buNone/>
            </a:pPr>
            <a:endParaRPr sz="1350" b="0" i="0" u="none" strike="noStrike" cap="non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104"/>
          <p:cNvSpPr txBox="1">
            <a:spLocks noGrp="1"/>
          </p:cNvSpPr>
          <p:nvPr>
            <p:ph type="title" idx="4294967295"/>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2700" b="0" i="0" u="none" strike="noStrike" cap="none">
                <a:solidFill>
                  <a:schemeClr val="dk1"/>
                </a:solidFill>
                <a:latin typeface="Arial"/>
                <a:ea typeface="Arial"/>
                <a:cs typeface="Arial"/>
                <a:sym typeface="Arial"/>
              </a:rPr>
              <a:t>Final things to remember. . .</a:t>
            </a:r>
            <a:endParaRPr/>
          </a:p>
        </p:txBody>
      </p:sp>
      <p:sp>
        <p:nvSpPr>
          <p:cNvPr id="694" name="Google Shape;694;p104"/>
          <p:cNvSpPr txBox="1">
            <a:spLocks noGrp="1"/>
          </p:cNvSpPr>
          <p:nvPr>
            <p:ph type="body" idx="4294967295"/>
          </p:nvPr>
        </p:nvSpPr>
        <p:spPr>
          <a:xfrm>
            <a:off x="1324710" y="1030319"/>
            <a:ext cx="6617970" cy="3538620"/>
          </a:xfrm>
          <a:prstGeom prst="rect">
            <a:avLst/>
          </a:prstGeom>
          <a:noFill/>
          <a:ln>
            <a:noFill/>
          </a:ln>
        </p:spPr>
        <p:txBody>
          <a:bodyPr spcFirstLastPara="1" wrap="square" lIns="91425" tIns="91425" rIns="91425" bIns="91425" anchor="t" anchorCtr="0">
            <a:noAutofit/>
          </a:bodyPr>
          <a:lstStyle/>
          <a:p>
            <a:pPr marL="0" marR="0" lvl="0" indent="0" algn="l" rtl="0">
              <a:lnSpc>
                <a:spcPct val="131000"/>
              </a:lnSpc>
              <a:spcBef>
                <a:spcPts val="0"/>
              </a:spcBef>
              <a:spcAft>
                <a:spcPts val="0"/>
              </a:spcAft>
              <a:buClr>
                <a:srgbClr val="93A299"/>
              </a:buClr>
              <a:buSzPts val="1350"/>
              <a:buFont typeface="Noto Sans Symbols"/>
              <a:buAutoNum type="arabicPeriod"/>
            </a:pPr>
            <a:r>
              <a:rPr lang="en" sz="1350" b="0" i="0" u="none" strike="noStrike" cap="none">
                <a:solidFill>
                  <a:srgbClr val="000000"/>
                </a:solidFill>
                <a:latin typeface="Arial"/>
                <a:ea typeface="Arial"/>
                <a:cs typeface="Arial"/>
                <a:sym typeface="Arial"/>
              </a:rPr>
              <a:t>An ecosystem service is defined as something nature provides humans for survival or economic benefit. NOT something nature gives itself.</a:t>
            </a:r>
            <a:endParaRPr/>
          </a:p>
          <a:p>
            <a:pPr marL="0" marR="0" lvl="0" indent="0" algn="l" rtl="0">
              <a:lnSpc>
                <a:spcPct val="131000"/>
              </a:lnSpc>
              <a:spcBef>
                <a:spcPts val="0"/>
              </a:spcBef>
              <a:spcAft>
                <a:spcPts val="0"/>
              </a:spcAft>
              <a:buClr>
                <a:srgbClr val="93A299"/>
              </a:buClr>
              <a:buSzPts val="1350"/>
              <a:buFont typeface="Noto Sans Symbols"/>
              <a:buAutoNum type="arabicPeriod"/>
            </a:pPr>
            <a:r>
              <a:rPr lang="en" sz="1350" b="0" i="0" u="none" strike="noStrike" cap="none">
                <a:solidFill>
                  <a:srgbClr val="000000"/>
                </a:solidFill>
                <a:latin typeface="Arial"/>
                <a:ea typeface="Arial"/>
                <a:cs typeface="Arial"/>
                <a:sym typeface="Arial"/>
              </a:rPr>
              <a:t>#1 way to control population growth is to provide education (literacy) for girls. Girls marry later, and have less children. Lowers poverty.</a:t>
            </a:r>
            <a:endParaRPr/>
          </a:p>
          <a:p>
            <a:pPr marL="0" marR="0" lvl="0" indent="0" algn="l" rtl="0">
              <a:lnSpc>
                <a:spcPct val="131000"/>
              </a:lnSpc>
              <a:spcBef>
                <a:spcPts val="0"/>
              </a:spcBef>
              <a:spcAft>
                <a:spcPts val="0"/>
              </a:spcAft>
              <a:buClr>
                <a:srgbClr val="93A299"/>
              </a:buClr>
              <a:buSzPts val="1350"/>
              <a:buFont typeface="Noto Sans Symbols"/>
              <a:buAutoNum type="arabicPeriod"/>
            </a:pPr>
            <a:r>
              <a:rPr lang="en" sz="1350" b="0" i="0" u="none" strike="noStrike" cap="none">
                <a:solidFill>
                  <a:srgbClr val="000000"/>
                </a:solidFill>
                <a:latin typeface="Arial"/>
                <a:ea typeface="Arial"/>
                <a:cs typeface="Arial"/>
                <a:sym typeface="Arial"/>
              </a:rPr>
              <a:t>Try the Rule of 70 for growth rate.</a:t>
            </a:r>
            <a:endParaRPr/>
          </a:p>
          <a:p>
            <a:pPr marL="0" marR="0" lvl="0" indent="0" algn="l" rtl="0">
              <a:lnSpc>
                <a:spcPct val="131000"/>
              </a:lnSpc>
              <a:spcBef>
                <a:spcPts val="0"/>
              </a:spcBef>
              <a:spcAft>
                <a:spcPts val="0"/>
              </a:spcAft>
              <a:buClr>
                <a:srgbClr val="93A299"/>
              </a:buClr>
              <a:buSzPts val="1350"/>
              <a:buFont typeface="Noto Sans Symbols"/>
              <a:buAutoNum type="arabicPeriod"/>
            </a:pPr>
            <a:r>
              <a:rPr lang="en" sz="1350" b="0" i="0" u="none" strike="noStrike" cap="none">
                <a:solidFill>
                  <a:srgbClr val="000000"/>
                </a:solidFill>
                <a:latin typeface="Arial"/>
                <a:ea typeface="Arial"/>
                <a:cs typeface="Arial"/>
                <a:sym typeface="Arial"/>
              </a:rPr>
              <a:t>Food chains always begin with a producer. Arrows point the direction of energy flow (toward the predator).</a:t>
            </a:r>
            <a:endParaRPr/>
          </a:p>
          <a:p>
            <a:pPr marL="0" marR="0" lvl="0" indent="0" algn="l" rtl="0">
              <a:lnSpc>
                <a:spcPct val="131000"/>
              </a:lnSpc>
              <a:spcBef>
                <a:spcPts val="0"/>
              </a:spcBef>
              <a:spcAft>
                <a:spcPts val="0"/>
              </a:spcAft>
              <a:buClr>
                <a:srgbClr val="93A299"/>
              </a:buClr>
              <a:buSzPts val="1350"/>
              <a:buFont typeface="Noto Sans Symbols"/>
              <a:buAutoNum type="arabicPeriod"/>
            </a:pPr>
            <a:r>
              <a:rPr lang="en" sz="1350" b="0" i="0" u="none" strike="noStrike" cap="none">
                <a:solidFill>
                  <a:srgbClr val="000000"/>
                </a:solidFill>
                <a:latin typeface="Arial"/>
                <a:ea typeface="Arial"/>
                <a:cs typeface="Arial"/>
                <a:sym typeface="Arial"/>
              </a:rPr>
              <a:t>Anthropogenic = human made. Degradation = decline in quality. Synthetic = not natural.</a:t>
            </a:r>
            <a:endParaRPr/>
          </a:p>
          <a:p>
            <a:pPr marL="0" marR="0" lvl="0" indent="0" algn="l" rtl="0">
              <a:lnSpc>
                <a:spcPct val="131000"/>
              </a:lnSpc>
              <a:spcBef>
                <a:spcPts val="0"/>
              </a:spcBef>
              <a:spcAft>
                <a:spcPts val="0"/>
              </a:spcAft>
              <a:buClr>
                <a:srgbClr val="93A299"/>
              </a:buClr>
              <a:buSzPts val="1350"/>
              <a:buFont typeface="Noto Sans Symbols"/>
              <a:buAutoNum type="arabicPeriod"/>
            </a:pPr>
            <a:r>
              <a:rPr lang="en" sz="1350" b="0" i="0" u="none" strike="noStrike" cap="none">
                <a:solidFill>
                  <a:srgbClr val="000000"/>
                </a:solidFill>
                <a:latin typeface="Arial"/>
                <a:ea typeface="Arial"/>
                <a:cs typeface="Arial"/>
                <a:sym typeface="Arial"/>
              </a:rPr>
              <a:t>Loss of biodiversity → HIPPCO</a:t>
            </a:r>
            <a:endParaRPr/>
          </a:p>
          <a:p>
            <a:pPr marL="0" marR="0" lvl="0" indent="0" algn="l" rtl="0">
              <a:lnSpc>
                <a:spcPct val="131000"/>
              </a:lnSpc>
              <a:spcBef>
                <a:spcPts val="0"/>
              </a:spcBef>
              <a:spcAft>
                <a:spcPts val="0"/>
              </a:spcAft>
              <a:buClr>
                <a:srgbClr val="93A299"/>
              </a:buClr>
              <a:buSzPts val="1350"/>
              <a:buFont typeface="Noto Sans Symbols"/>
              <a:buAutoNum type="arabicPeriod"/>
            </a:pPr>
            <a:r>
              <a:rPr lang="en" sz="1350" b="0" i="0" u="none" strike="noStrike" cap="none">
                <a:solidFill>
                  <a:srgbClr val="000000"/>
                </a:solidFill>
                <a:latin typeface="Arial"/>
                <a:ea typeface="Arial"/>
                <a:cs typeface="Arial"/>
                <a:sym typeface="Arial"/>
              </a:rPr>
              <a:t>Sustainability =  protect natural cycles + true pricing + renewable energy + biodiversity + population control</a:t>
            </a:r>
            <a:endParaRPr/>
          </a:p>
          <a:p>
            <a:pPr marL="0" marR="0" lvl="0" indent="0" algn="l" rtl="0">
              <a:lnSpc>
                <a:spcPct val="131000"/>
              </a:lnSpc>
              <a:spcBef>
                <a:spcPts val="0"/>
              </a:spcBef>
              <a:spcAft>
                <a:spcPts val="0"/>
              </a:spcAft>
              <a:buClr>
                <a:schemeClr val="dk2"/>
              </a:buClr>
              <a:buFont typeface="Noto Sans Symbols"/>
              <a:buNone/>
            </a:pPr>
            <a:endParaRPr sz="1350" b="0" i="0" u="none" strike="noStrike" cap="none">
              <a:solidFill>
                <a:srgbClr val="000000"/>
              </a:solidFill>
              <a:latin typeface="Arial"/>
              <a:ea typeface="Arial"/>
              <a:cs typeface="Arial"/>
              <a:sym typeface="Arial"/>
            </a:endParaRPr>
          </a:p>
          <a:p>
            <a:pPr marL="0" marR="0" lvl="0" indent="0" algn="l" rtl="0">
              <a:lnSpc>
                <a:spcPct val="131000"/>
              </a:lnSpc>
              <a:spcBef>
                <a:spcPts val="0"/>
              </a:spcBef>
              <a:spcAft>
                <a:spcPts val="0"/>
              </a:spcAft>
              <a:buClr>
                <a:schemeClr val="dk2"/>
              </a:buClr>
              <a:buFont typeface="Noto Sans Symbols"/>
              <a:buNone/>
            </a:pPr>
            <a:endParaRPr sz="1350" b="0" i="0" u="none" strike="noStrike" cap="non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105"/>
          <p:cNvSpPr txBox="1">
            <a:spLocks noGrp="1"/>
          </p:cNvSpPr>
          <p:nvPr>
            <p:ph type="title" idx="4294967295"/>
          </p:nvPr>
        </p:nvSpPr>
        <p:spPr>
          <a:xfrm>
            <a:off x="311700" y="445025"/>
            <a:ext cx="8520600" cy="57270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3000" b="0" i="0" u="none" strike="noStrike" cap="none">
                <a:solidFill>
                  <a:schemeClr val="dk1"/>
                </a:solidFill>
                <a:latin typeface="Arial"/>
                <a:ea typeface="Arial"/>
                <a:cs typeface="Arial"/>
                <a:sym typeface="Arial"/>
              </a:rPr>
              <a:t>Important Laws</a:t>
            </a:r>
            <a:endParaRPr/>
          </a:p>
        </p:txBody>
      </p:sp>
      <p:sp>
        <p:nvSpPr>
          <p:cNvPr id="700" name="Google Shape;700;p105"/>
          <p:cNvSpPr txBox="1">
            <a:spLocks noGrp="1"/>
          </p:cNvSpPr>
          <p:nvPr>
            <p:ph type="body" idx="4294967295"/>
          </p:nvPr>
        </p:nvSpPr>
        <p:spPr>
          <a:xfrm>
            <a:off x="669400" y="962525"/>
            <a:ext cx="3472500" cy="3831000"/>
          </a:xfrm>
          <a:prstGeom prst="rect">
            <a:avLst/>
          </a:prstGeom>
          <a:noFill/>
          <a:ln>
            <a:noFill/>
          </a:ln>
        </p:spPr>
        <p:txBody>
          <a:bodyPr spcFirstLastPara="1" wrap="square" lIns="91425" tIns="34275" rIns="91425" bIns="34275" anchor="t" anchorCtr="0">
            <a:noAutofit/>
          </a:bodyPr>
          <a:lstStyle/>
          <a:p>
            <a:pPr marL="0" marR="0" lvl="0" indent="0" algn="l" rtl="0">
              <a:lnSpc>
                <a:spcPct val="80000"/>
              </a:lnSpc>
              <a:spcBef>
                <a:spcPts val="0"/>
              </a:spcBef>
              <a:spcAft>
                <a:spcPts val="0"/>
              </a:spcAft>
              <a:buClr>
                <a:srgbClr val="93A299"/>
              </a:buClr>
              <a:buSzPts val="1200"/>
              <a:buFont typeface="Arial"/>
              <a:buChar char="•"/>
            </a:pPr>
            <a:r>
              <a:rPr lang="en" sz="1463" b="0" i="0" u="none" strike="noStrike" cap="none">
                <a:solidFill>
                  <a:srgbClr val="000000"/>
                </a:solidFill>
                <a:latin typeface="Arial"/>
                <a:ea typeface="Arial"/>
                <a:cs typeface="Arial"/>
                <a:sym typeface="Arial"/>
              </a:rPr>
              <a:t>Coastal Management Act</a:t>
            </a:r>
            <a:endParaRPr/>
          </a:p>
          <a:p>
            <a:pPr marL="137160" marR="0" lvl="0" indent="-60960" algn="l" rtl="0">
              <a:lnSpc>
                <a:spcPct val="80000"/>
              </a:lnSpc>
              <a:spcBef>
                <a:spcPts val="293"/>
              </a:spcBef>
              <a:spcAft>
                <a:spcPts val="0"/>
              </a:spcAft>
              <a:buClr>
                <a:schemeClr val="dk2"/>
              </a:buClr>
              <a:buFont typeface="Noto Sans Symbols"/>
              <a:buNone/>
            </a:pPr>
            <a:endParaRPr sz="1463" b="0" i="0" u="none" strike="noStrike" cap="none">
              <a:solidFill>
                <a:srgbClr val="000000"/>
              </a:solidFill>
              <a:latin typeface="Arial"/>
              <a:ea typeface="Arial"/>
              <a:cs typeface="Arial"/>
              <a:sym typeface="Arial"/>
            </a:endParaRPr>
          </a:p>
          <a:p>
            <a:pPr marL="0" marR="0" lvl="0" indent="0" algn="l" rtl="0">
              <a:lnSpc>
                <a:spcPct val="80000"/>
              </a:lnSpc>
              <a:spcBef>
                <a:spcPts val="293"/>
              </a:spcBef>
              <a:spcAft>
                <a:spcPts val="0"/>
              </a:spcAft>
              <a:buClr>
                <a:schemeClr val="dk2"/>
              </a:buClr>
              <a:buFont typeface="Noto Sans Symbols"/>
              <a:buNone/>
            </a:pPr>
            <a:endParaRPr sz="1463" b="0" i="0" u="none" strike="noStrike" cap="none">
              <a:solidFill>
                <a:srgbClr val="000000"/>
              </a:solidFill>
              <a:latin typeface="Arial"/>
              <a:ea typeface="Arial"/>
              <a:cs typeface="Arial"/>
              <a:sym typeface="Arial"/>
            </a:endParaRPr>
          </a:p>
          <a:p>
            <a:pPr marL="0" marR="0" lvl="0" indent="0" algn="l" rtl="0">
              <a:lnSpc>
                <a:spcPct val="80000"/>
              </a:lnSpc>
              <a:spcBef>
                <a:spcPts val="293"/>
              </a:spcBef>
              <a:spcAft>
                <a:spcPts val="0"/>
              </a:spcAft>
              <a:buClr>
                <a:srgbClr val="93A299"/>
              </a:buClr>
              <a:buSzPts val="1200"/>
              <a:buFont typeface="Arial"/>
              <a:buChar char="•"/>
            </a:pPr>
            <a:r>
              <a:rPr lang="en" sz="1463" b="0" i="0" u="none" strike="noStrike" cap="none">
                <a:solidFill>
                  <a:srgbClr val="000000"/>
                </a:solidFill>
                <a:latin typeface="Arial"/>
                <a:ea typeface="Arial"/>
                <a:cs typeface="Arial"/>
                <a:sym typeface="Arial"/>
              </a:rPr>
              <a:t>Corporate Average Fuel Economy (CAFE standards)</a:t>
            </a:r>
            <a:endParaRPr/>
          </a:p>
          <a:p>
            <a:pPr marL="137160" marR="0" lvl="0" indent="-60960" algn="l" rtl="0">
              <a:lnSpc>
                <a:spcPct val="80000"/>
              </a:lnSpc>
              <a:spcBef>
                <a:spcPts val="293"/>
              </a:spcBef>
              <a:spcAft>
                <a:spcPts val="0"/>
              </a:spcAft>
              <a:buClr>
                <a:schemeClr val="dk2"/>
              </a:buClr>
              <a:buFont typeface="Noto Sans Symbols"/>
              <a:buNone/>
            </a:pPr>
            <a:endParaRPr sz="1463" b="0" i="0" u="none" strike="noStrike" cap="none">
              <a:solidFill>
                <a:srgbClr val="000000"/>
              </a:solidFill>
              <a:latin typeface="Arial"/>
              <a:ea typeface="Arial"/>
              <a:cs typeface="Arial"/>
              <a:sym typeface="Arial"/>
            </a:endParaRPr>
          </a:p>
          <a:p>
            <a:pPr marL="0" marR="0" lvl="0" indent="0" algn="l" rtl="0">
              <a:lnSpc>
                <a:spcPct val="80000"/>
              </a:lnSpc>
              <a:spcBef>
                <a:spcPts val="293"/>
              </a:spcBef>
              <a:spcAft>
                <a:spcPts val="0"/>
              </a:spcAft>
              <a:buClr>
                <a:srgbClr val="93A299"/>
              </a:buClr>
              <a:buSzPts val="1200"/>
              <a:buFont typeface="Arial"/>
              <a:buChar char="•"/>
            </a:pPr>
            <a:r>
              <a:rPr lang="en" sz="1463" b="0" i="0" u="none" strike="noStrike" cap="none">
                <a:solidFill>
                  <a:srgbClr val="000000"/>
                </a:solidFill>
                <a:latin typeface="Arial"/>
                <a:ea typeface="Arial"/>
                <a:cs typeface="Arial"/>
                <a:sym typeface="Arial"/>
              </a:rPr>
              <a:t>Clean Air Act</a:t>
            </a:r>
            <a:endParaRPr/>
          </a:p>
          <a:p>
            <a:pPr marL="79380" marR="0" lvl="0" indent="-3180" algn="l" rtl="0">
              <a:lnSpc>
                <a:spcPct val="80000"/>
              </a:lnSpc>
              <a:spcBef>
                <a:spcPts val="293"/>
              </a:spcBef>
              <a:spcAft>
                <a:spcPts val="0"/>
              </a:spcAft>
              <a:buClr>
                <a:schemeClr val="dk2"/>
              </a:buClr>
              <a:buFont typeface="Noto Sans Symbols"/>
              <a:buNone/>
            </a:pPr>
            <a:endParaRPr sz="1463" b="0" i="0" u="none" strike="noStrike" cap="none">
              <a:solidFill>
                <a:srgbClr val="000000"/>
              </a:solidFill>
              <a:latin typeface="Arial"/>
              <a:ea typeface="Arial"/>
              <a:cs typeface="Arial"/>
              <a:sym typeface="Arial"/>
            </a:endParaRPr>
          </a:p>
          <a:p>
            <a:pPr marL="0" marR="0" lvl="0" indent="0" algn="l" rtl="0">
              <a:lnSpc>
                <a:spcPct val="80000"/>
              </a:lnSpc>
              <a:spcBef>
                <a:spcPts val="293"/>
              </a:spcBef>
              <a:spcAft>
                <a:spcPts val="0"/>
              </a:spcAft>
              <a:buClr>
                <a:schemeClr val="dk2"/>
              </a:buClr>
              <a:buFont typeface="Noto Sans Symbols"/>
              <a:buNone/>
            </a:pPr>
            <a:endParaRPr sz="1463" b="0" i="0" u="none" strike="noStrike" cap="none">
              <a:solidFill>
                <a:srgbClr val="000000"/>
              </a:solidFill>
              <a:latin typeface="Arial"/>
              <a:ea typeface="Arial"/>
              <a:cs typeface="Arial"/>
              <a:sym typeface="Arial"/>
            </a:endParaRPr>
          </a:p>
          <a:p>
            <a:pPr marL="0" marR="0" lvl="0" indent="0" algn="l" rtl="0">
              <a:lnSpc>
                <a:spcPct val="80000"/>
              </a:lnSpc>
              <a:spcBef>
                <a:spcPts val="293"/>
              </a:spcBef>
              <a:spcAft>
                <a:spcPts val="0"/>
              </a:spcAft>
              <a:buClr>
                <a:schemeClr val="dk2"/>
              </a:buClr>
              <a:buFont typeface="Noto Sans Symbols"/>
              <a:buNone/>
            </a:pPr>
            <a:endParaRPr sz="1463" b="0" i="0" u="none" strike="noStrike" cap="none">
              <a:solidFill>
                <a:srgbClr val="000000"/>
              </a:solidFill>
              <a:latin typeface="Arial"/>
              <a:ea typeface="Arial"/>
              <a:cs typeface="Arial"/>
              <a:sym typeface="Arial"/>
            </a:endParaRPr>
          </a:p>
          <a:p>
            <a:pPr marL="0" marR="0" lvl="0" indent="0" algn="l" rtl="0">
              <a:lnSpc>
                <a:spcPct val="80000"/>
              </a:lnSpc>
              <a:spcBef>
                <a:spcPts val="293"/>
              </a:spcBef>
              <a:spcAft>
                <a:spcPts val="0"/>
              </a:spcAft>
              <a:buClr>
                <a:srgbClr val="93A299"/>
              </a:buClr>
              <a:buSzPts val="1200"/>
              <a:buFont typeface="Arial"/>
              <a:buChar char="•"/>
            </a:pPr>
            <a:r>
              <a:rPr lang="en" sz="1463" b="0" i="0" u="none" strike="noStrike" cap="none">
                <a:solidFill>
                  <a:srgbClr val="000000"/>
                </a:solidFill>
                <a:latin typeface="Arial"/>
                <a:ea typeface="Arial"/>
                <a:cs typeface="Arial"/>
                <a:sym typeface="Arial"/>
              </a:rPr>
              <a:t>Clean Water Act</a:t>
            </a:r>
            <a:endParaRPr/>
          </a:p>
          <a:p>
            <a:pPr marL="137160" marR="0" lvl="0" indent="-60960" algn="l" rtl="0">
              <a:lnSpc>
                <a:spcPct val="80000"/>
              </a:lnSpc>
              <a:spcBef>
                <a:spcPts val="293"/>
              </a:spcBef>
              <a:spcAft>
                <a:spcPts val="0"/>
              </a:spcAft>
              <a:buClr>
                <a:schemeClr val="dk2"/>
              </a:buClr>
              <a:buFont typeface="Noto Sans Symbols"/>
              <a:buNone/>
            </a:pPr>
            <a:endParaRPr sz="1463" b="0" i="0" u="none" strike="noStrike" cap="none">
              <a:solidFill>
                <a:srgbClr val="000000"/>
              </a:solidFill>
              <a:latin typeface="Arial"/>
              <a:ea typeface="Arial"/>
              <a:cs typeface="Arial"/>
              <a:sym typeface="Arial"/>
            </a:endParaRPr>
          </a:p>
          <a:p>
            <a:pPr marL="0" marR="0" lvl="0" indent="0" algn="l" rtl="0">
              <a:lnSpc>
                <a:spcPct val="80000"/>
              </a:lnSpc>
              <a:spcBef>
                <a:spcPts val="293"/>
              </a:spcBef>
              <a:spcAft>
                <a:spcPts val="0"/>
              </a:spcAft>
              <a:buClr>
                <a:srgbClr val="93A299"/>
              </a:buClr>
              <a:buSzPts val="1200"/>
              <a:buFont typeface="Arial"/>
              <a:buChar char="•"/>
            </a:pPr>
            <a:r>
              <a:rPr lang="en" sz="1463" b="0" i="0" u="none" strike="noStrike" cap="none">
                <a:solidFill>
                  <a:srgbClr val="000000"/>
                </a:solidFill>
                <a:latin typeface="Arial"/>
                <a:ea typeface="Arial"/>
                <a:cs typeface="Arial"/>
                <a:sym typeface="Arial"/>
              </a:rPr>
              <a:t>Comprehensive Environmental Response, Compensation Liability Act (CERCLA)</a:t>
            </a:r>
            <a:endParaRPr/>
          </a:p>
        </p:txBody>
      </p:sp>
      <p:sp>
        <p:nvSpPr>
          <p:cNvPr id="701" name="Google Shape;701;p105"/>
          <p:cNvSpPr txBox="1">
            <a:spLocks noGrp="1"/>
          </p:cNvSpPr>
          <p:nvPr>
            <p:ph type="body" idx="4294967295"/>
          </p:nvPr>
        </p:nvSpPr>
        <p:spPr>
          <a:xfrm>
            <a:off x="4202650" y="915300"/>
            <a:ext cx="4424400" cy="4170600"/>
          </a:xfrm>
          <a:prstGeom prst="rect">
            <a:avLst/>
          </a:prstGeom>
          <a:noFill/>
          <a:ln>
            <a:noFill/>
          </a:ln>
        </p:spPr>
        <p:txBody>
          <a:bodyPr spcFirstLastPara="1" wrap="square" lIns="91425" tIns="34275" rIns="91425" bIns="34275" anchor="t" anchorCtr="0">
            <a:noAutofit/>
          </a:bodyPr>
          <a:lstStyle/>
          <a:p>
            <a:pPr marL="0" marR="0" lvl="0" indent="0" algn="l" rtl="0">
              <a:lnSpc>
                <a:spcPct val="80000"/>
              </a:lnSpc>
              <a:spcBef>
                <a:spcPts val="0"/>
              </a:spcBef>
              <a:spcAft>
                <a:spcPts val="0"/>
              </a:spcAft>
              <a:buClr>
                <a:srgbClr val="93A299"/>
              </a:buClr>
              <a:buSzPts val="1200"/>
              <a:buFont typeface="Arial"/>
              <a:buChar char="•"/>
            </a:pPr>
            <a:r>
              <a:rPr lang="en" sz="1463" b="0" i="0" u="none" strike="noStrike" cap="none">
                <a:solidFill>
                  <a:srgbClr val="000000"/>
                </a:solidFill>
                <a:latin typeface="Arial"/>
                <a:ea typeface="Arial"/>
                <a:cs typeface="Arial"/>
                <a:sym typeface="Arial"/>
              </a:rPr>
              <a:t>Manages coastal resources (including Great Lakes) – balances economic development with conservation</a:t>
            </a:r>
            <a:endParaRPr/>
          </a:p>
          <a:p>
            <a:pPr marL="0" marR="0" lvl="0" indent="0" algn="l" rtl="0">
              <a:lnSpc>
                <a:spcPct val="80000"/>
              </a:lnSpc>
              <a:spcBef>
                <a:spcPts val="0"/>
              </a:spcBef>
              <a:spcAft>
                <a:spcPts val="0"/>
              </a:spcAft>
              <a:buClr>
                <a:schemeClr val="dk2"/>
              </a:buClr>
              <a:buFont typeface="Noto Sans Symbols"/>
              <a:buNone/>
            </a:pPr>
            <a:endParaRPr sz="1463" b="0" i="0" u="none" strike="noStrike" cap="none">
              <a:solidFill>
                <a:srgbClr val="000000"/>
              </a:solidFill>
              <a:latin typeface="Arial"/>
              <a:ea typeface="Arial"/>
              <a:cs typeface="Arial"/>
              <a:sym typeface="Arial"/>
            </a:endParaRPr>
          </a:p>
          <a:p>
            <a:pPr marL="0" marR="0" lvl="0" indent="0" algn="l" rtl="0">
              <a:lnSpc>
                <a:spcPct val="80000"/>
              </a:lnSpc>
              <a:spcBef>
                <a:spcPts val="293"/>
              </a:spcBef>
              <a:spcAft>
                <a:spcPts val="0"/>
              </a:spcAft>
              <a:buClr>
                <a:srgbClr val="93A299"/>
              </a:buClr>
              <a:buSzPts val="1200"/>
              <a:buFont typeface="Arial"/>
              <a:buChar char="•"/>
            </a:pPr>
            <a:r>
              <a:rPr lang="en" sz="1463" b="0" i="0" u="none" strike="noStrike" cap="none">
                <a:solidFill>
                  <a:srgbClr val="000000"/>
                </a:solidFill>
                <a:latin typeface="Arial"/>
                <a:ea typeface="Arial"/>
                <a:cs typeface="Arial"/>
                <a:sym typeface="Arial"/>
              </a:rPr>
              <a:t>Sets minimum fuel economy standards</a:t>
            </a:r>
            <a:endParaRPr/>
          </a:p>
          <a:p>
            <a:pPr marL="0" marR="0" lvl="0" indent="0" algn="l" rtl="0">
              <a:lnSpc>
                <a:spcPct val="80000"/>
              </a:lnSpc>
              <a:spcBef>
                <a:spcPts val="293"/>
              </a:spcBef>
              <a:spcAft>
                <a:spcPts val="0"/>
              </a:spcAft>
              <a:buClr>
                <a:schemeClr val="dk2"/>
              </a:buClr>
              <a:buFont typeface="Noto Sans Symbols"/>
              <a:buNone/>
            </a:pPr>
            <a:endParaRPr sz="1463" b="0" i="0" u="none" strike="noStrike" cap="none">
              <a:solidFill>
                <a:srgbClr val="000000"/>
              </a:solidFill>
              <a:latin typeface="Arial"/>
              <a:ea typeface="Arial"/>
              <a:cs typeface="Arial"/>
              <a:sym typeface="Arial"/>
            </a:endParaRPr>
          </a:p>
          <a:p>
            <a:pPr marL="0" marR="0" lvl="0" indent="0" algn="l" rtl="0">
              <a:lnSpc>
                <a:spcPct val="80000"/>
              </a:lnSpc>
              <a:spcBef>
                <a:spcPts val="293"/>
              </a:spcBef>
              <a:spcAft>
                <a:spcPts val="0"/>
              </a:spcAft>
              <a:buClr>
                <a:srgbClr val="93A299"/>
              </a:buClr>
              <a:buSzPts val="1200"/>
              <a:buFont typeface="Arial"/>
              <a:buChar char="•"/>
            </a:pPr>
            <a:r>
              <a:rPr lang="en" sz="1463" b="0" i="0" u="none" strike="noStrike" cap="none">
                <a:solidFill>
                  <a:srgbClr val="000000"/>
                </a:solidFill>
                <a:latin typeface="Arial"/>
                <a:ea typeface="Arial"/>
                <a:cs typeface="Arial"/>
                <a:sym typeface="Arial"/>
              </a:rPr>
              <a:t>Establishes primary and secondary air quality standards for 6 criteria pollutants (SO2, NOx, CO, PM, O3, Pb)</a:t>
            </a:r>
            <a:endParaRPr/>
          </a:p>
          <a:p>
            <a:pPr marL="0" marR="0" lvl="0" indent="0" algn="l" rtl="0">
              <a:lnSpc>
                <a:spcPct val="80000"/>
              </a:lnSpc>
              <a:spcBef>
                <a:spcPts val="293"/>
              </a:spcBef>
              <a:spcAft>
                <a:spcPts val="0"/>
              </a:spcAft>
              <a:buClr>
                <a:schemeClr val="dk2"/>
              </a:buClr>
              <a:buFont typeface="Noto Sans Symbols"/>
              <a:buNone/>
            </a:pPr>
            <a:endParaRPr sz="1463" b="0" i="0" u="none" strike="noStrike" cap="none">
              <a:solidFill>
                <a:srgbClr val="000000"/>
              </a:solidFill>
              <a:latin typeface="Arial"/>
              <a:ea typeface="Arial"/>
              <a:cs typeface="Arial"/>
              <a:sym typeface="Arial"/>
            </a:endParaRPr>
          </a:p>
          <a:p>
            <a:pPr marL="0" marR="0" lvl="0" indent="0" algn="l" rtl="0">
              <a:lnSpc>
                <a:spcPct val="80000"/>
              </a:lnSpc>
              <a:spcBef>
                <a:spcPts val="293"/>
              </a:spcBef>
              <a:spcAft>
                <a:spcPts val="0"/>
              </a:spcAft>
              <a:buClr>
                <a:srgbClr val="93A299"/>
              </a:buClr>
              <a:buSzPts val="1200"/>
              <a:buFont typeface="Arial"/>
              <a:buChar char="•"/>
            </a:pPr>
            <a:r>
              <a:rPr lang="en" sz="1463" b="0" i="0" u="none" strike="noStrike" cap="none">
                <a:solidFill>
                  <a:srgbClr val="000000"/>
                </a:solidFill>
                <a:latin typeface="Arial"/>
                <a:ea typeface="Arial"/>
                <a:cs typeface="Arial"/>
                <a:sym typeface="Arial"/>
              </a:rPr>
              <a:t>Regulates discharge into water sources and wetland destruction</a:t>
            </a:r>
            <a:r>
              <a:rPr lang="en" sz="1463">
                <a:solidFill>
                  <a:srgbClr val="000000"/>
                </a:solidFill>
              </a:rPr>
              <a:t> (water looks) </a:t>
            </a:r>
            <a:endParaRPr/>
          </a:p>
          <a:p>
            <a:pPr marL="137160" marR="0" lvl="0" indent="-60960" algn="l" rtl="0">
              <a:lnSpc>
                <a:spcPct val="80000"/>
              </a:lnSpc>
              <a:spcBef>
                <a:spcPts val="293"/>
              </a:spcBef>
              <a:spcAft>
                <a:spcPts val="0"/>
              </a:spcAft>
              <a:buClr>
                <a:schemeClr val="dk2"/>
              </a:buClr>
              <a:buFont typeface="Noto Sans Symbols"/>
              <a:buNone/>
            </a:pPr>
            <a:endParaRPr sz="1463" b="0" i="0" u="none" strike="noStrike" cap="none">
              <a:solidFill>
                <a:srgbClr val="000000"/>
              </a:solidFill>
              <a:latin typeface="Arial"/>
              <a:ea typeface="Arial"/>
              <a:cs typeface="Arial"/>
              <a:sym typeface="Arial"/>
            </a:endParaRPr>
          </a:p>
          <a:p>
            <a:pPr marL="0" marR="0" lvl="0" indent="0" algn="l" rtl="0">
              <a:lnSpc>
                <a:spcPct val="80000"/>
              </a:lnSpc>
              <a:spcBef>
                <a:spcPts val="293"/>
              </a:spcBef>
              <a:spcAft>
                <a:spcPts val="0"/>
              </a:spcAft>
              <a:buClr>
                <a:srgbClr val="93A299"/>
              </a:buClr>
              <a:buSzPts val="1200"/>
              <a:buFont typeface="Arial"/>
              <a:buChar char="•"/>
            </a:pPr>
            <a:r>
              <a:rPr lang="en" sz="1463" b="0" i="0" u="none" strike="noStrike" cap="none">
                <a:solidFill>
                  <a:srgbClr val="000000"/>
                </a:solidFill>
                <a:latin typeface="Arial"/>
                <a:ea typeface="Arial"/>
                <a:cs typeface="Arial"/>
                <a:sym typeface="Arial"/>
              </a:rPr>
              <a:t>Provides funds for clean-up of hazardous substances (Superfund Sites): large</a:t>
            </a:r>
            <a:r>
              <a:rPr lang="en" sz="1463">
                <a:solidFill>
                  <a:srgbClr val="000000"/>
                </a:solidFill>
              </a:rPr>
              <a:t>ly not effective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1">
                                            <p:txEl>
                                              <p:pRg st="0" end="0"/>
                                            </p:txEl>
                                          </p:spTgt>
                                        </p:tgtEl>
                                        <p:attrNameLst>
                                          <p:attrName>style.visibility</p:attrName>
                                        </p:attrNameLst>
                                      </p:cBhvr>
                                      <p:to>
                                        <p:strVal val="visible"/>
                                      </p:to>
                                    </p:set>
                                    <p:animEffect transition="in" filter="fade">
                                      <p:cBhvr>
                                        <p:cTn id="7" dur="1"/>
                                        <p:tgtEl>
                                          <p:spTgt spid="7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1">
                                            <p:txEl>
                                              <p:pRg st="1" end="1"/>
                                            </p:txEl>
                                          </p:spTgt>
                                        </p:tgtEl>
                                        <p:attrNameLst>
                                          <p:attrName>style.visibility</p:attrName>
                                        </p:attrNameLst>
                                      </p:cBhvr>
                                      <p:to>
                                        <p:strVal val="visible"/>
                                      </p:to>
                                    </p:set>
                                    <p:animEffect transition="in" filter="fade">
                                      <p:cBhvr>
                                        <p:cTn id="12" dur="1"/>
                                        <p:tgtEl>
                                          <p:spTgt spid="7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1">
                                            <p:txEl>
                                              <p:pRg st="2" end="2"/>
                                            </p:txEl>
                                          </p:spTgt>
                                        </p:tgtEl>
                                        <p:attrNameLst>
                                          <p:attrName>style.visibility</p:attrName>
                                        </p:attrNameLst>
                                      </p:cBhvr>
                                      <p:to>
                                        <p:strVal val="visible"/>
                                      </p:to>
                                    </p:set>
                                    <p:animEffect transition="in" filter="fade">
                                      <p:cBhvr>
                                        <p:cTn id="17" dur="1"/>
                                        <p:tgtEl>
                                          <p:spTgt spid="7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01">
                                            <p:txEl>
                                              <p:pRg st="3" end="3"/>
                                            </p:txEl>
                                          </p:spTgt>
                                        </p:tgtEl>
                                        <p:attrNameLst>
                                          <p:attrName>style.visibility</p:attrName>
                                        </p:attrNameLst>
                                      </p:cBhvr>
                                      <p:to>
                                        <p:strVal val="visible"/>
                                      </p:to>
                                    </p:set>
                                    <p:animEffect transition="in" filter="fade">
                                      <p:cBhvr>
                                        <p:cTn id="22" dur="1"/>
                                        <p:tgtEl>
                                          <p:spTgt spid="70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01">
                                            <p:txEl>
                                              <p:pRg st="4" end="4"/>
                                            </p:txEl>
                                          </p:spTgt>
                                        </p:tgtEl>
                                        <p:attrNameLst>
                                          <p:attrName>style.visibility</p:attrName>
                                        </p:attrNameLst>
                                      </p:cBhvr>
                                      <p:to>
                                        <p:strVal val="visible"/>
                                      </p:to>
                                    </p:set>
                                    <p:animEffect transition="in" filter="fade">
                                      <p:cBhvr>
                                        <p:cTn id="27" dur="1"/>
                                        <p:tgtEl>
                                          <p:spTgt spid="70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01">
                                            <p:txEl>
                                              <p:pRg st="5" end="5"/>
                                            </p:txEl>
                                          </p:spTgt>
                                        </p:tgtEl>
                                        <p:attrNameLst>
                                          <p:attrName>style.visibility</p:attrName>
                                        </p:attrNameLst>
                                      </p:cBhvr>
                                      <p:to>
                                        <p:strVal val="visible"/>
                                      </p:to>
                                    </p:set>
                                    <p:animEffect transition="in" filter="fade">
                                      <p:cBhvr>
                                        <p:cTn id="32" dur="1"/>
                                        <p:tgtEl>
                                          <p:spTgt spid="70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01">
                                            <p:txEl>
                                              <p:pRg st="6" end="6"/>
                                            </p:txEl>
                                          </p:spTgt>
                                        </p:tgtEl>
                                        <p:attrNameLst>
                                          <p:attrName>style.visibility</p:attrName>
                                        </p:attrNameLst>
                                      </p:cBhvr>
                                      <p:to>
                                        <p:strVal val="visible"/>
                                      </p:to>
                                    </p:set>
                                    <p:animEffect transition="in" filter="fade">
                                      <p:cBhvr>
                                        <p:cTn id="37" dur="1"/>
                                        <p:tgtEl>
                                          <p:spTgt spid="70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01">
                                            <p:txEl>
                                              <p:pRg st="7" end="7"/>
                                            </p:txEl>
                                          </p:spTgt>
                                        </p:tgtEl>
                                        <p:attrNameLst>
                                          <p:attrName>style.visibility</p:attrName>
                                        </p:attrNameLst>
                                      </p:cBhvr>
                                      <p:to>
                                        <p:strVal val="visible"/>
                                      </p:to>
                                    </p:set>
                                    <p:animEffect transition="in" filter="fade">
                                      <p:cBhvr>
                                        <p:cTn id="42" dur="1"/>
                                        <p:tgtEl>
                                          <p:spTgt spid="70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01">
                                            <p:txEl>
                                              <p:pRg st="8" end="8"/>
                                            </p:txEl>
                                          </p:spTgt>
                                        </p:tgtEl>
                                        <p:attrNameLst>
                                          <p:attrName>style.visibility</p:attrName>
                                        </p:attrNameLst>
                                      </p:cBhvr>
                                      <p:to>
                                        <p:strVal val="visible"/>
                                      </p:to>
                                    </p:set>
                                    <p:animEffect transition="in" filter="fade">
                                      <p:cBhvr>
                                        <p:cTn id="47" dur="1"/>
                                        <p:tgtEl>
                                          <p:spTgt spid="70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106"/>
          <p:cNvSpPr txBox="1">
            <a:spLocks noGrp="1"/>
          </p:cNvSpPr>
          <p:nvPr>
            <p:ph type="title" idx="4294967295"/>
          </p:nvPr>
        </p:nvSpPr>
        <p:spPr>
          <a:xfrm>
            <a:off x="311700" y="445025"/>
            <a:ext cx="8520600" cy="57270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3000" b="0" i="0" u="none" strike="noStrike" cap="none">
                <a:solidFill>
                  <a:schemeClr val="dk1"/>
                </a:solidFill>
                <a:latin typeface="Arial"/>
                <a:ea typeface="Arial"/>
                <a:cs typeface="Arial"/>
                <a:sym typeface="Arial"/>
              </a:rPr>
              <a:t>Important Laws</a:t>
            </a:r>
            <a:endParaRPr/>
          </a:p>
        </p:txBody>
      </p:sp>
      <p:sp>
        <p:nvSpPr>
          <p:cNvPr id="707" name="Google Shape;707;p106"/>
          <p:cNvSpPr txBox="1">
            <a:spLocks noGrp="1"/>
          </p:cNvSpPr>
          <p:nvPr>
            <p:ph type="body" idx="4294967295"/>
          </p:nvPr>
        </p:nvSpPr>
        <p:spPr>
          <a:xfrm>
            <a:off x="1305270" y="1076760"/>
            <a:ext cx="2800170" cy="4058370"/>
          </a:xfrm>
          <a:prstGeom prst="rect">
            <a:avLst/>
          </a:prstGeom>
          <a:noFill/>
          <a:ln>
            <a:noFill/>
          </a:ln>
        </p:spPr>
        <p:txBody>
          <a:bodyPr spcFirstLastPara="1" wrap="square" lIns="91425" tIns="34275" rIns="91425" bIns="34275" anchor="t" anchorCtr="0">
            <a:noAutofit/>
          </a:bodyPr>
          <a:lstStyle/>
          <a:p>
            <a:pPr marL="0" marR="0" lvl="0" indent="0" algn="l" rtl="0">
              <a:lnSpc>
                <a:spcPct val="90000"/>
              </a:lnSpc>
              <a:spcBef>
                <a:spcPts val="0"/>
              </a:spcBef>
              <a:spcAft>
                <a:spcPts val="0"/>
              </a:spcAft>
              <a:buClr>
                <a:srgbClr val="93A299"/>
              </a:buClr>
              <a:buSzPts val="1650"/>
              <a:buFont typeface="Arial"/>
              <a:buChar char="•"/>
            </a:pPr>
            <a:r>
              <a:rPr lang="en" sz="1650" b="0" i="0" u="none" strike="noStrike" cap="none">
                <a:solidFill>
                  <a:srgbClr val="000000"/>
                </a:solidFill>
                <a:latin typeface="Arial"/>
                <a:ea typeface="Arial"/>
                <a:cs typeface="Arial"/>
                <a:sym typeface="Arial"/>
              </a:rPr>
              <a:t>Convention on International Trade in Endangered Species (CITES)</a:t>
            </a:r>
            <a:endParaRPr/>
          </a:p>
          <a:p>
            <a:pPr marL="0" marR="0" lvl="0" indent="0" algn="l" rtl="0">
              <a:lnSpc>
                <a:spcPct val="90000"/>
              </a:lnSpc>
              <a:spcBef>
                <a:spcPts val="0"/>
              </a:spcBef>
              <a:spcAft>
                <a:spcPts val="0"/>
              </a:spcAft>
              <a:buClr>
                <a:schemeClr val="dk2"/>
              </a:buClr>
              <a:buFont typeface="Noto Sans Symbols"/>
              <a:buNone/>
            </a:pPr>
            <a:endParaRPr sz="1650" b="0" i="0" u="none" strike="noStrike" cap="none">
              <a:solidFill>
                <a:srgbClr val="000000"/>
              </a:solidFill>
              <a:latin typeface="Arial"/>
              <a:ea typeface="Arial"/>
              <a:cs typeface="Arial"/>
              <a:sym typeface="Arial"/>
            </a:endParaRPr>
          </a:p>
          <a:p>
            <a:pPr marL="0" marR="0" lvl="0" indent="0" algn="l" rtl="0">
              <a:lnSpc>
                <a:spcPct val="90000"/>
              </a:lnSpc>
              <a:spcBef>
                <a:spcPts val="359"/>
              </a:spcBef>
              <a:spcAft>
                <a:spcPts val="0"/>
              </a:spcAft>
              <a:buClr>
                <a:srgbClr val="93A299"/>
              </a:buClr>
              <a:buSzPts val="1650"/>
              <a:buFont typeface="Arial"/>
              <a:buChar char="•"/>
            </a:pPr>
            <a:r>
              <a:rPr lang="en" sz="1650" b="0" i="0" u="none" strike="noStrike" cap="none">
                <a:solidFill>
                  <a:srgbClr val="000000"/>
                </a:solidFill>
                <a:latin typeface="Arial"/>
                <a:ea typeface="Arial"/>
                <a:cs typeface="Arial"/>
                <a:sym typeface="Arial"/>
              </a:rPr>
              <a:t>Endangered Species Act (ESA)</a:t>
            </a:r>
            <a:endParaRPr/>
          </a:p>
          <a:p>
            <a:pPr marL="0" marR="0" lvl="0" indent="0" algn="l" rtl="0">
              <a:lnSpc>
                <a:spcPct val="90000"/>
              </a:lnSpc>
              <a:spcBef>
                <a:spcPts val="357"/>
              </a:spcBef>
              <a:spcAft>
                <a:spcPts val="0"/>
              </a:spcAft>
              <a:buClr>
                <a:schemeClr val="dk2"/>
              </a:buClr>
              <a:buFont typeface="Noto Sans Symbols"/>
              <a:buNone/>
            </a:pPr>
            <a:endParaRPr sz="1650" b="0" i="0" u="none" strike="noStrike" cap="none">
              <a:solidFill>
                <a:srgbClr val="000000"/>
              </a:solidFill>
              <a:latin typeface="Arial"/>
              <a:ea typeface="Arial"/>
              <a:cs typeface="Arial"/>
              <a:sym typeface="Arial"/>
            </a:endParaRPr>
          </a:p>
          <a:p>
            <a:pPr marL="0" marR="0" lvl="0" indent="0" algn="l" rtl="0">
              <a:lnSpc>
                <a:spcPct val="90000"/>
              </a:lnSpc>
              <a:spcBef>
                <a:spcPts val="357"/>
              </a:spcBef>
              <a:spcAft>
                <a:spcPts val="0"/>
              </a:spcAft>
              <a:buClr>
                <a:schemeClr val="dk2"/>
              </a:buClr>
              <a:buFont typeface="Noto Sans Symbols"/>
              <a:buNone/>
            </a:pPr>
            <a:endParaRPr sz="1650" b="0" i="0" u="none" strike="noStrike" cap="none">
              <a:solidFill>
                <a:srgbClr val="000000"/>
              </a:solidFill>
              <a:latin typeface="Arial"/>
              <a:ea typeface="Arial"/>
              <a:cs typeface="Arial"/>
              <a:sym typeface="Arial"/>
            </a:endParaRPr>
          </a:p>
          <a:p>
            <a:pPr marL="0" marR="0" lvl="0" indent="0" algn="l" rtl="0">
              <a:lnSpc>
                <a:spcPct val="90000"/>
              </a:lnSpc>
              <a:spcBef>
                <a:spcPts val="359"/>
              </a:spcBef>
              <a:spcAft>
                <a:spcPts val="0"/>
              </a:spcAft>
              <a:buClr>
                <a:srgbClr val="93A299"/>
              </a:buClr>
              <a:buSzPts val="1650"/>
              <a:buFont typeface="Arial"/>
              <a:buChar char="•"/>
            </a:pPr>
            <a:r>
              <a:rPr lang="en" sz="1650" b="0" i="0" u="none" strike="noStrike" cap="none">
                <a:solidFill>
                  <a:srgbClr val="000000"/>
                </a:solidFill>
                <a:latin typeface="Arial"/>
                <a:ea typeface="Arial"/>
                <a:cs typeface="Arial"/>
                <a:sym typeface="Arial"/>
              </a:rPr>
              <a:t>Federal Insecticide, Fungicide, and Rodenticide Act (FIFRA)</a:t>
            </a:r>
            <a:endParaRPr/>
          </a:p>
          <a:p>
            <a:pPr marL="137160" marR="0" lvl="0" indent="-48260" algn="l" rtl="0">
              <a:lnSpc>
                <a:spcPct val="90000"/>
              </a:lnSpc>
              <a:spcBef>
                <a:spcPts val="357"/>
              </a:spcBef>
              <a:spcAft>
                <a:spcPts val="0"/>
              </a:spcAft>
              <a:buClr>
                <a:schemeClr val="dk2"/>
              </a:buClr>
              <a:buFont typeface="Noto Sans Symbols"/>
              <a:buNone/>
            </a:pPr>
            <a:endParaRPr sz="1650" b="0" i="0" u="none" strike="noStrike" cap="none">
              <a:solidFill>
                <a:srgbClr val="000000"/>
              </a:solidFill>
              <a:latin typeface="Arial"/>
              <a:ea typeface="Arial"/>
              <a:cs typeface="Arial"/>
              <a:sym typeface="Arial"/>
            </a:endParaRPr>
          </a:p>
          <a:p>
            <a:pPr marL="0" marR="0" lvl="0" indent="0" algn="l" rtl="0">
              <a:lnSpc>
                <a:spcPct val="90000"/>
              </a:lnSpc>
              <a:spcBef>
                <a:spcPts val="359"/>
              </a:spcBef>
              <a:spcAft>
                <a:spcPts val="0"/>
              </a:spcAft>
              <a:buClr>
                <a:srgbClr val="93A299"/>
              </a:buClr>
              <a:buSzPts val="1650"/>
              <a:buFont typeface="Arial"/>
              <a:buChar char="•"/>
            </a:pPr>
            <a:r>
              <a:rPr lang="en" sz="1650" b="0" i="0" u="none" strike="noStrike" cap="none">
                <a:solidFill>
                  <a:srgbClr val="000000"/>
                </a:solidFill>
                <a:latin typeface="Arial"/>
                <a:ea typeface="Arial"/>
                <a:cs typeface="Arial"/>
                <a:sym typeface="Arial"/>
              </a:rPr>
              <a:t>Kyoto Protocol</a:t>
            </a:r>
            <a:endParaRPr/>
          </a:p>
        </p:txBody>
      </p:sp>
      <p:sp>
        <p:nvSpPr>
          <p:cNvPr id="708" name="Google Shape;708;p106"/>
          <p:cNvSpPr txBox="1">
            <a:spLocks noGrp="1"/>
          </p:cNvSpPr>
          <p:nvPr>
            <p:ph type="body" idx="4294967295"/>
          </p:nvPr>
        </p:nvSpPr>
        <p:spPr>
          <a:xfrm>
            <a:off x="4154580" y="1076760"/>
            <a:ext cx="3674700" cy="3831030"/>
          </a:xfrm>
          <a:prstGeom prst="rect">
            <a:avLst/>
          </a:prstGeom>
          <a:noFill/>
          <a:ln>
            <a:noFill/>
          </a:ln>
        </p:spPr>
        <p:txBody>
          <a:bodyPr spcFirstLastPara="1" wrap="square" lIns="91425" tIns="34275" rIns="91425" bIns="34275" anchor="t" anchorCtr="0">
            <a:noAutofit/>
          </a:bodyPr>
          <a:lstStyle/>
          <a:p>
            <a:pPr marL="0" marR="0" lvl="0" indent="0" algn="l" rtl="0">
              <a:lnSpc>
                <a:spcPct val="90000"/>
              </a:lnSpc>
              <a:spcBef>
                <a:spcPts val="0"/>
              </a:spcBef>
              <a:spcAft>
                <a:spcPts val="0"/>
              </a:spcAft>
              <a:buClr>
                <a:srgbClr val="93A299"/>
              </a:buClr>
              <a:buSzPts val="1650"/>
              <a:buFont typeface="Arial"/>
              <a:buChar char="•"/>
            </a:pPr>
            <a:r>
              <a:rPr lang="en" sz="1650" b="0" i="0" u="none" strike="noStrike" cap="none">
                <a:solidFill>
                  <a:srgbClr val="000000"/>
                </a:solidFill>
                <a:latin typeface="Arial"/>
                <a:ea typeface="Arial"/>
                <a:cs typeface="Arial"/>
                <a:sym typeface="Arial"/>
              </a:rPr>
              <a:t>International legislation banning hunting, selling, importing endangered species</a:t>
            </a:r>
            <a:endParaRPr/>
          </a:p>
          <a:p>
            <a:pPr marL="0" marR="0" lvl="0" indent="0" algn="l" rtl="0">
              <a:lnSpc>
                <a:spcPct val="90000"/>
              </a:lnSpc>
              <a:spcBef>
                <a:spcPts val="0"/>
              </a:spcBef>
              <a:spcAft>
                <a:spcPts val="0"/>
              </a:spcAft>
              <a:buClr>
                <a:schemeClr val="dk2"/>
              </a:buClr>
              <a:buFont typeface="Noto Sans Symbols"/>
              <a:buNone/>
            </a:pPr>
            <a:endParaRPr sz="1650" b="0" i="0" u="none" strike="noStrike" cap="none">
              <a:solidFill>
                <a:srgbClr val="000000"/>
              </a:solidFill>
              <a:latin typeface="Arial"/>
              <a:ea typeface="Arial"/>
              <a:cs typeface="Arial"/>
              <a:sym typeface="Arial"/>
            </a:endParaRPr>
          </a:p>
          <a:p>
            <a:pPr marL="0" marR="0" lvl="0" indent="0" algn="l" rtl="0">
              <a:lnSpc>
                <a:spcPct val="90000"/>
              </a:lnSpc>
              <a:spcBef>
                <a:spcPts val="359"/>
              </a:spcBef>
              <a:spcAft>
                <a:spcPts val="0"/>
              </a:spcAft>
              <a:buClr>
                <a:srgbClr val="93A299"/>
              </a:buClr>
              <a:buSzPts val="1650"/>
              <a:buFont typeface="Arial"/>
              <a:buChar char="•"/>
            </a:pPr>
            <a:r>
              <a:rPr lang="en" sz="1650" b="0" i="0" u="none" strike="noStrike" cap="none">
                <a:solidFill>
                  <a:srgbClr val="000000"/>
                </a:solidFill>
                <a:latin typeface="Arial"/>
                <a:ea typeface="Arial"/>
                <a:cs typeface="Arial"/>
                <a:sym typeface="Arial"/>
              </a:rPr>
              <a:t>Protects threatened and endangered species and their habitats – involves recovery plan</a:t>
            </a:r>
            <a:endParaRPr/>
          </a:p>
          <a:p>
            <a:pPr marL="0" marR="0" lvl="0" indent="0" algn="l" rtl="0">
              <a:lnSpc>
                <a:spcPct val="90000"/>
              </a:lnSpc>
              <a:spcBef>
                <a:spcPts val="359"/>
              </a:spcBef>
              <a:spcAft>
                <a:spcPts val="0"/>
              </a:spcAft>
              <a:buClr>
                <a:schemeClr val="dk2"/>
              </a:buClr>
              <a:buFont typeface="Noto Sans Symbols"/>
              <a:buNone/>
            </a:pPr>
            <a:endParaRPr sz="1650" b="0" i="0" u="none" strike="noStrike" cap="none">
              <a:solidFill>
                <a:srgbClr val="000000"/>
              </a:solidFill>
              <a:latin typeface="Arial"/>
              <a:ea typeface="Arial"/>
              <a:cs typeface="Arial"/>
              <a:sym typeface="Arial"/>
            </a:endParaRPr>
          </a:p>
          <a:p>
            <a:pPr marL="0" marR="0" lvl="0" indent="0" algn="l" rtl="0">
              <a:lnSpc>
                <a:spcPct val="90000"/>
              </a:lnSpc>
              <a:spcBef>
                <a:spcPts val="359"/>
              </a:spcBef>
              <a:spcAft>
                <a:spcPts val="0"/>
              </a:spcAft>
              <a:buClr>
                <a:srgbClr val="93A299"/>
              </a:buClr>
              <a:buSzPts val="1650"/>
              <a:buFont typeface="Arial"/>
              <a:buChar char="•"/>
            </a:pPr>
            <a:r>
              <a:rPr lang="en" sz="1650" b="0" i="0" u="none" strike="noStrike" cap="none">
                <a:solidFill>
                  <a:srgbClr val="000000"/>
                </a:solidFill>
                <a:latin typeface="Arial"/>
                <a:ea typeface="Arial"/>
                <a:cs typeface="Arial"/>
                <a:sym typeface="Arial"/>
              </a:rPr>
              <a:t>Requires that pesticides are registered and approved by the FDA</a:t>
            </a:r>
            <a:endParaRPr/>
          </a:p>
          <a:p>
            <a:pPr marL="0" marR="0" lvl="0" indent="0" algn="l" rtl="0">
              <a:lnSpc>
                <a:spcPct val="90000"/>
              </a:lnSpc>
              <a:spcBef>
                <a:spcPts val="357"/>
              </a:spcBef>
              <a:spcAft>
                <a:spcPts val="0"/>
              </a:spcAft>
              <a:buClr>
                <a:schemeClr val="dk2"/>
              </a:buClr>
              <a:buFont typeface="Noto Sans Symbols"/>
              <a:buNone/>
            </a:pPr>
            <a:endParaRPr sz="1650" b="0" i="0" u="none" strike="noStrike" cap="none">
              <a:solidFill>
                <a:srgbClr val="000000"/>
              </a:solidFill>
              <a:latin typeface="Arial"/>
              <a:ea typeface="Arial"/>
              <a:cs typeface="Arial"/>
              <a:sym typeface="Arial"/>
            </a:endParaRPr>
          </a:p>
          <a:p>
            <a:pPr marL="0" marR="0" lvl="0" indent="0" algn="l" rtl="0">
              <a:lnSpc>
                <a:spcPct val="90000"/>
              </a:lnSpc>
              <a:spcBef>
                <a:spcPts val="359"/>
              </a:spcBef>
              <a:spcAft>
                <a:spcPts val="0"/>
              </a:spcAft>
              <a:buClr>
                <a:srgbClr val="93A299"/>
              </a:buClr>
              <a:buSzPts val="1650"/>
              <a:buFont typeface="Arial"/>
              <a:buChar char="•"/>
            </a:pPr>
            <a:r>
              <a:rPr lang="en" sz="1650" b="0" i="0" u="none" strike="noStrike" cap="none">
                <a:solidFill>
                  <a:srgbClr val="000000"/>
                </a:solidFill>
                <a:latin typeface="Arial"/>
                <a:ea typeface="Arial"/>
                <a:cs typeface="Arial"/>
                <a:sym typeface="Arial"/>
              </a:rPr>
              <a:t>Agreement among 150 nations requiring greenhouse gas emissions reduction - U</a:t>
            </a:r>
            <a:r>
              <a:rPr lang="en" sz="1650">
                <a:solidFill>
                  <a:srgbClr val="000000"/>
                </a:solidFill>
              </a:rPr>
              <a:t>SA didn’t ratify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8">
                                            <p:txEl>
                                              <p:pRg st="0" end="0"/>
                                            </p:txEl>
                                          </p:spTgt>
                                        </p:tgtEl>
                                        <p:attrNameLst>
                                          <p:attrName>style.visibility</p:attrName>
                                        </p:attrNameLst>
                                      </p:cBhvr>
                                      <p:to>
                                        <p:strVal val="visible"/>
                                      </p:to>
                                    </p:set>
                                    <p:animEffect transition="in" filter="fade">
                                      <p:cBhvr>
                                        <p:cTn id="7" dur="1"/>
                                        <p:tgtEl>
                                          <p:spTgt spid="7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8">
                                            <p:txEl>
                                              <p:pRg st="1" end="1"/>
                                            </p:txEl>
                                          </p:spTgt>
                                        </p:tgtEl>
                                        <p:attrNameLst>
                                          <p:attrName>style.visibility</p:attrName>
                                        </p:attrNameLst>
                                      </p:cBhvr>
                                      <p:to>
                                        <p:strVal val="visible"/>
                                      </p:to>
                                    </p:set>
                                    <p:animEffect transition="in" filter="fade">
                                      <p:cBhvr>
                                        <p:cTn id="12" dur="1"/>
                                        <p:tgtEl>
                                          <p:spTgt spid="7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8">
                                            <p:txEl>
                                              <p:pRg st="2" end="2"/>
                                            </p:txEl>
                                          </p:spTgt>
                                        </p:tgtEl>
                                        <p:attrNameLst>
                                          <p:attrName>style.visibility</p:attrName>
                                        </p:attrNameLst>
                                      </p:cBhvr>
                                      <p:to>
                                        <p:strVal val="visible"/>
                                      </p:to>
                                    </p:set>
                                    <p:animEffect transition="in" filter="fade">
                                      <p:cBhvr>
                                        <p:cTn id="17" dur="1"/>
                                        <p:tgtEl>
                                          <p:spTgt spid="7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08">
                                            <p:txEl>
                                              <p:pRg st="3" end="3"/>
                                            </p:txEl>
                                          </p:spTgt>
                                        </p:tgtEl>
                                        <p:attrNameLst>
                                          <p:attrName>style.visibility</p:attrName>
                                        </p:attrNameLst>
                                      </p:cBhvr>
                                      <p:to>
                                        <p:strVal val="visible"/>
                                      </p:to>
                                    </p:set>
                                    <p:animEffect transition="in" filter="fade">
                                      <p:cBhvr>
                                        <p:cTn id="22" dur="1"/>
                                        <p:tgtEl>
                                          <p:spTgt spid="70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08">
                                            <p:txEl>
                                              <p:pRg st="4" end="4"/>
                                            </p:txEl>
                                          </p:spTgt>
                                        </p:tgtEl>
                                        <p:attrNameLst>
                                          <p:attrName>style.visibility</p:attrName>
                                        </p:attrNameLst>
                                      </p:cBhvr>
                                      <p:to>
                                        <p:strVal val="visible"/>
                                      </p:to>
                                    </p:set>
                                    <p:animEffect transition="in" filter="fade">
                                      <p:cBhvr>
                                        <p:cTn id="27" dur="1"/>
                                        <p:tgtEl>
                                          <p:spTgt spid="70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08">
                                            <p:txEl>
                                              <p:pRg st="5" end="5"/>
                                            </p:txEl>
                                          </p:spTgt>
                                        </p:tgtEl>
                                        <p:attrNameLst>
                                          <p:attrName>style.visibility</p:attrName>
                                        </p:attrNameLst>
                                      </p:cBhvr>
                                      <p:to>
                                        <p:strVal val="visible"/>
                                      </p:to>
                                    </p:set>
                                    <p:animEffect transition="in" filter="fade">
                                      <p:cBhvr>
                                        <p:cTn id="32" dur="1"/>
                                        <p:tgtEl>
                                          <p:spTgt spid="70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08">
                                            <p:txEl>
                                              <p:pRg st="6" end="6"/>
                                            </p:txEl>
                                          </p:spTgt>
                                        </p:tgtEl>
                                        <p:attrNameLst>
                                          <p:attrName>style.visibility</p:attrName>
                                        </p:attrNameLst>
                                      </p:cBhvr>
                                      <p:to>
                                        <p:strVal val="visible"/>
                                      </p:to>
                                    </p:set>
                                    <p:animEffect transition="in" filter="fade">
                                      <p:cBhvr>
                                        <p:cTn id="37" dur="1"/>
                                        <p:tgtEl>
                                          <p:spTgt spid="70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107"/>
          <p:cNvSpPr txBox="1">
            <a:spLocks noGrp="1"/>
          </p:cNvSpPr>
          <p:nvPr>
            <p:ph type="title" idx="4294967295"/>
          </p:nvPr>
        </p:nvSpPr>
        <p:spPr>
          <a:xfrm>
            <a:off x="311700" y="445025"/>
            <a:ext cx="8520600" cy="57270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3000" b="0" i="0" u="none" strike="noStrike" cap="none">
                <a:solidFill>
                  <a:schemeClr val="dk1"/>
                </a:solidFill>
                <a:latin typeface="Arial"/>
                <a:ea typeface="Arial"/>
                <a:cs typeface="Arial"/>
                <a:sym typeface="Arial"/>
              </a:rPr>
              <a:t>Important Laws</a:t>
            </a:r>
            <a:endParaRPr/>
          </a:p>
        </p:txBody>
      </p:sp>
      <p:sp>
        <p:nvSpPr>
          <p:cNvPr id="714" name="Google Shape;714;p107"/>
          <p:cNvSpPr txBox="1">
            <a:spLocks noGrp="1"/>
          </p:cNvSpPr>
          <p:nvPr>
            <p:ph type="body" idx="4294967295"/>
          </p:nvPr>
        </p:nvSpPr>
        <p:spPr>
          <a:xfrm>
            <a:off x="1485900" y="1142910"/>
            <a:ext cx="2800170" cy="3650670"/>
          </a:xfrm>
          <a:prstGeom prst="rect">
            <a:avLst/>
          </a:prstGeom>
          <a:noFill/>
          <a:ln>
            <a:noFill/>
          </a:ln>
        </p:spPr>
        <p:txBody>
          <a:bodyPr spcFirstLastPara="1" wrap="square" lIns="91425" tIns="34275" rIns="91425" bIns="34275" anchor="t" anchorCtr="0">
            <a:noAutofit/>
          </a:bodyPr>
          <a:lstStyle/>
          <a:p>
            <a:pPr marL="0" marR="0" lvl="0" indent="0" algn="l" rtl="0">
              <a:lnSpc>
                <a:spcPct val="80000"/>
              </a:lnSpc>
              <a:spcBef>
                <a:spcPts val="0"/>
              </a:spcBef>
              <a:spcAft>
                <a:spcPts val="0"/>
              </a:spcAft>
              <a:buClr>
                <a:srgbClr val="93A299"/>
              </a:buClr>
              <a:buSzPts val="1800"/>
              <a:buFont typeface="Arial"/>
              <a:buChar char="•"/>
            </a:pPr>
            <a:r>
              <a:rPr lang="en" sz="1800" b="0" i="0" u="none" strike="noStrike" cap="none">
                <a:solidFill>
                  <a:srgbClr val="000000"/>
                </a:solidFill>
                <a:latin typeface="Arial"/>
                <a:ea typeface="Arial"/>
                <a:cs typeface="Arial"/>
                <a:sym typeface="Arial"/>
              </a:rPr>
              <a:t>Montreal Protocol</a:t>
            </a:r>
            <a:endParaRPr/>
          </a:p>
          <a:p>
            <a:pPr marL="0" marR="0" lvl="0" indent="0" algn="l" rtl="0">
              <a:lnSpc>
                <a:spcPct val="80000"/>
              </a:lnSpc>
              <a:spcBef>
                <a:spcPts val="389"/>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389"/>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389"/>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389"/>
              </a:spcBef>
              <a:spcAft>
                <a:spcPts val="0"/>
              </a:spcAft>
              <a:buClr>
                <a:srgbClr val="93A299"/>
              </a:buClr>
              <a:buSzPts val="1800"/>
              <a:buFont typeface="Arial"/>
              <a:buChar char="•"/>
            </a:pPr>
            <a:r>
              <a:rPr lang="en" sz="1800" b="0" i="0" u="none" strike="noStrike" cap="none">
                <a:solidFill>
                  <a:srgbClr val="000000"/>
                </a:solidFill>
                <a:latin typeface="Arial"/>
                <a:ea typeface="Arial"/>
                <a:cs typeface="Arial"/>
                <a:sym typeface="Arial"/>
              </a:rPr>
              <a:t>National Environmental Policy Act (NEPA)</a:t>
            </a:r>
            <a:endParaRPr/>
          </a:p>
          <a:p>
            <a:pPr marL="137160" marR="0" lvl="0" indent="-35560" algn="l" rtl="0">
              <a:lnSpc>
                <a:spcPct val="80000"/>
              </a:lnSpc>
              <a:spcBef>
                <a:spcPts val="389"/>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a:p>
            <a:pPr marL="137160" marR="0" lvl="0" indent="-35560" algn="l" rtl="0">
              <a:lnSpc>
                <a:spcPct val="80000"/>
              </a:lnSpc>
              <a:spcBef>
                <a:spcPts val="389"/>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389"/>
              </a:spcBef>
              <a:spcAft>
                <a:spcPts val="0"/>
              </a:spcAft>
              <a:buClr>
                <a:srgbClr val="93A299"/>
              </a:buClr>
              <a:buSzPts val="1800"/>
              <a:buFont typeface="Arial"/>
              <a:buChar char="•"/>
            </a:pPr>
            <a:r>
              <a:rPr lang="en" sz="1800" b="0" i="0" u="none" strike="noStrike" cap="none">
                <a:solidFill>
                  <a:srgbClr val="000000"/>
                </a:solidFill>
                <a:latin typeface="Arial"/>
                <a:ea typeface="Arial"/>
                <a:cs typeface="Arial"/>
                <a:sym typeface="Arial"/>
              </a:rPr>
              <a:t>National Forest Management Act</a:t>
            </a:r>
            <a:endParaRPr/>
          </a:p>
        </p:txBody>
      </p:sp>
      <p:sp>
        <p:nvSpPr>
          <p:cNvPr id="715" name="Google Shape;715;p107"/>
          <p:cNvSpPr txBox="1">
            <a:spLocks noGrp="1"/>
          </p:cNvSpPr>
          <p:nvPr>
            <p:ph type="body" idx="4294967295"/>
          </p:nvPr>
        </p:nvSpPr>
        <p:spPr>
          <a:xfrm>
            <a:off x="4400550" y="1083510"/>
            <a:ext cx="3535920" cy="3831030"/>
          </a:xfrm>
          <a:prstGeom prst="rect">
            <a:avLst/>
          </a:prstGeom>
          <a:noFill/>
          <a:ln>
            <a:noFill/>
          </a:ln>
        </p:spPr>
        <p:txBody>
          <a:bodyPr spcFirstLastPara="1" wrap="square" lIns="91425" tIns="34275" rIns="91425" bIns="34275" anchor="t" anchorCtr="0">
            <a:noAutofit/>
          </a:bodyPr>
          <a:lstStyle/>
          <a:p>
            <a:pPr marL="0" marR="0" lvl="0" indent="0" algn="l" rtl="0">
              <a:lnSpc>
                <a:spcPct val="80000"/>
              </a:lnSpc>
              <a:spcBef>
                <a:spcPts val="0"/>
              </a:spcBef>
              <a:spcAft>
                <a:spcPts val="0"/>
              </a:spcAft>
              <a:buClr>
                <a:srgbClr val="93A299"/>
              </a:buClr>
              <a:buSzPts val="1800"/>
              <a:buFont typeface="Arial"/>
              <a:buChar char="•"/>
            </a:pPr>
            <a:r>
              <a:rPr lang="en" sz="1800" b="0" i="0" u="none" strike="noStrike" cap="none">
                <a:solidFill>
                  <a:srgbClr val="000000"/>
                </a:solidFill>
                <a:latin typeface="Arial"/>
                <a:ea typeface="Arial"/>
                <a:cs typeface="Arial"/>
                <a:sym typeface="Arial"/>
              </a:rPr>
              <a:t>Banned production of aerosols and initiated the phasing out of CFCs</a:t>
            </a:r>
            <a:endParaRPr/>
          </a:p>
          <a:p>
            <a:pPr marL="0" marR="0" lvl="0" indent="0" algn="l" rtl="0">
              <a:lnSpc>
                <a:spcPct val="80000"/>
              </a:lnSpc>
              <a:spcBef>
                <a:spcPts val="389"/>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389"/>
              </a:spcBef>
              <a:spcAft>
                <a:spcPts val="0"/>
              </a:spcAft>
              <a:buClr>
                <a:srgbClr val="93A299"/>
              </a:buClr>
              <a:buSzPts val="1800"/>
              <a:buFont typeface="Arial"/>
              <a:buChar char="•"/>
            </a:pPr>
            <a:r>
              <a:rPr lang="en" sz="1800" b="0" i="0" u="none" strike="noStrike" cap="none">
                <a:solidFill>
                  <a:srgbClr val="000000"/>
                </a:solidFill>
                <a:latin typeface="Arial"/>
                <a:ea typeface="Arial"/>
                <a:cs typeface="Arial"/>
                <a:sym typeface="Arial"/>
              </a:rPr>
              <a:t>Requires environmental impact statement for every major federal project</a:t>
            </a:r>
            <a:endParaRPr/>
          </a:p>
          <a:p>
            <a:pPr marL="0" marR="0" lvl="0" indent="0" algn="l" rtl="0">
              <a:lnSpc>
                <a:spcPct val="80000"/>
              </a:lnSpc>
              <a:spcBef>
                <a:spcPts val="389"/>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389"/>
              </a:spcBef>
              <a:spcAft>
                <a:spcPts val="0"/>
              </a:spcAft>
              <a:buClr>
                <a:srgbClr val="93A299"/>
              </a:buClr>
              <a:buSzPts val="1800"/>
              <a:buFont typeface="Arial"/>
              <a:buChar char="•"/>
            </a:pPr>
            <a:r>
              <a:rPr lang="en" sz="1800" b="0" i="0" u="none" strike="noStrike" cap="none">
                <a:solidFill>
                  <a:srgbClr val="000000"/>
                </a:solidFill>
                <a:latin typeface="Arial"/>
                <a:ea typeface="Arial"/>
                <a:cs typeface="Arial"/>
                <a:sym typeface="Arial"/>
              </a:rPr>
              <a:t>Sets standards for how the Forest Service manages National Forests – requires land management plans for national forests and grasslands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5">
                                            <p:txEl>
                                              <p:pRg st="0" end="0"/>
                                            </p:txEl>
                                          </p:spTgt>
                                        </p:tgtEl>
                                        <p:attrNameLst>
                                          <p:attrName>style.visibility</p:attrName>
                                        </p:attrNameLst>
                                      </p:cBhvr>
                                      <p:to>
                                        <p:strVal val="visible"/>
                                      </p:to>
                                    </p:set>
                                    <p:animEffect transition="in" filter="fade">
                                      <p:cBhvr>
                                        <p:cTn id="7" dur="1"/>
                                        <p:tgtEl>
                                          <p:spTgt spid="7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5">
                                            <p:txEl>
                                              <p:pRg st="1" end="1"/>
                                            </p:txEl>
                                          </p:spTgt>
                                        </p:tgtEl>
                                        <p:attrNameLst>
                                          <p:attrName>style.visibility</p:attrName>
                                        </p:attrNameLst>
                                      </p:cBhvr>
                                      <p:to>
                                        <p:strVal val="visible"/>
                                      </p:to>
                                    </p:set>
                                    <p:animEffect transition="in" filter="fade">
                                      <p:cBhvr>
                                        <p:cTn id="12" dur="1"/>
                                        <p:tgtEl>
                                          <p:spTgt spid="7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5">
                                            <p:txEl>
                                              <p:pRg st="2" end="2"/>
                                            </p:txEl>
                                          </p:spTgt>
                                        </p:tgtEl>
                                        <p:attrNameLst>
                                          <p:attrName>style.visibility</p:attrName>
                                        </p:attrNameLst>
                                      </p:cBhvr>
                                      <p:to>
                                        <p:strVal val="visible"/>
                                      </p:to>
                                    </p:set>
                                    <p:animEffect transition="in" filter="fade">
                                      <p:cBhvr>
                                        <p:cTn id="17" dur="1"/>
                                        <p:tgtEl>
                                          <p:spTgt spid="7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5">
                                            <p:txEl>
                                              <p:pRg st="3" end="3"/>
                                            </p:txEl>
                                          </p:spTgt>
                                        </p:tgtEl>
                                        <p:attrNameLst>
                                          <p:attrName>style.visibility</p:attrName>
                                        </p:attrNameLst>
                                      </p:cBhvr>
                                      <p:to>
                                        <p:strVal val="visible"/>
                                      </p:to>
                                    </p:set>
                                    <p:animEffect transition="in" filter="fade">
                                      <p:cBhvr>
                                        <p:cTn id="22" dur="1"/>
                                        <p:tgtEl>
                                          <p:spTgt spid="7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5">
                                            <p:txEl>
                                              <p:pRg st="4" end="4"/>
                                            </p:txEl>
                                          </p:spTgt>
                                        </p:tgtEl>
                                        <p:attrNameLst>
                                          <p:attrName>style.visibility</p:attrName>
                                        </p:attrNameLst>
                                      </p:cBhvr>
                                      <p:to>
                                        <p:strVal val="visible"/>
                                      </p:to>
                                    </p:set>
                                    <p:animEffect transition="in" filter="fade">
                                      <p:cBhvr>
                                        <p:cTn id="27" dur="1"/>
                                        <p:tgtEl>
                                          <p:spTgt spid="7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108"/>
          <p:cNvSpPr txBox="1">
            <a:spLocks noGrp="1"/>
          </p:cNvSpPr>
          <p:nvPr>
            <p:ph type="title" idx="4294967295"/>
          </p:nvPr>
        </p:nvSpPr>
        <p:spPr>
          <a:xfrm>
            <a:off x="311700" y="445025"/>
            <a:ext cx="8520600" cy="572700"/>
          </a:xfrm>
          <a:prstGeom prst="rect">
            <a:avLst/>
          </a:prstGeom>
          <a:noFill/>
          <a:ln>
            <a:noFill/>
          </a:ln>
        </p:spPr>
        <p:txBody>
          <a:bodyPr spcFirstLastPara="1" wrap="square" lIns="91425" tIns="34275" rIns="91425" bIns="34275" anchor="t" anchorCtr="0">
            <a:noAutofit/>
          </a:bodyPr>
          <a:lstStyle/>
          <a:p>
            <a:pPr marL="0" marR="0" lvl="0" indent="0" algn="l" rtl="0">
              <a:lnSpc>
                <a:spcPct val="100000"/>
              </a:lnSpc>
              <a:spcBef>
                <a:spcPts val="0"/>
              </a:spcBef>
              <a:spcAft>
                <a:spcPts val="0"/>
              </a:spcAft>
              <a:buClr>
                <a:schemeClr val="dk1"/>
              </a:buClr>
              <a:buFont typeface="Noto Sans Symbols"/>
              <a:buNone/>
            </a:pPr>
            <a:r>
              <a:rPr lang="en" sz="3000" b="0" i="0" u="none" strike="noStrike" cap="none">
                <a:solidFill>
                  <a:schemeClr val="dk1"/>
                </a:solidFill>
                <a:latin typeface="Arial"/>
                <a:ea typeface="Arial"/>
                <a:cs typeface="Arial"/>
                <a:sym typeface="Arial"/>
              </a:rPr>
              <a:t>Important Laws</a:t>
            </a:r>
            <a:endParaRPr/>
          </a:p>
        </p:txBody>
      </p:sp>
      <p:sp>
        <p:nvSpPr>
          <p:cNvPr id="721" name="Google Shape;721;p108"/>
          <p:cNvSpPr txBox="1">
            <a:spLocks noGrp="1"/>
          </p:cNvSpPr>
          <p:nvPr>
            <p:ph type="body" idx="4294967295"/>
          </p:nvPr>
        </p:nvSpPr>
        <p:spPr>
          <a:xfrm>
            <a:off x="368850" y="1083500"/>
            <a:ext cx="3917100" cy="3978000"/>
          </a:xfrm>
          <a:prstGeom prst="rect">
            <a:avLst/>
          </a:prstGeom>
          <a:noFill/>
          <a:ln>
            <a:noFill/>
          </a:ln>
        </p:spPr>
        <p:txBody>
          <a:bodyPr spcFirstLastPara="1" wrap="square" lIns="91425" tIns="34275" rIns="91425" bIns="34275" anchor="t" anchorCtr="0">
            <a:noAutofit/>
          </a:bodyPr>
          <a:lstStyle/>
          <a:p>
            <a:pPr marL="0" marR="0" lvl="0" indent="0" algn="l" rtl="0">
              <a:lnSpc>
                <a:spcPct val="80000"/>
              </a:lnSpc>
              <a:spcBef>
                <a:spcPts val="0"/>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Resource Conservation and Recovery Act (RCRA)</a:t>
            </a:r>
            <a:endParaRPr/>
          </a:p>
          <a:p>
            <a:pPr marL="137160" marR="0" lvl="0" indent="-48260" algn="l" rtl="0">
              <a:lnSpc>
                <a:spcPct val="80000"/>
              </a:lnSpc>
              <a:spcBef>
                <a:spcPts val="357"/>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a:p>
            <a:pPr marL="137160" marR="0" lvl="0" indent="-48260" algn="l" rtl="0">
              <a:lnSpc>
                <a:spcPct val="80000"/>
              </a:lnSpc>
              <a:spcBef>
                <a:spcPts val="357"/>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Safe Drinking Water Act</a:t>
            </a:r>
            <a:endParaRPr/>
          </a:p>
          <a:p>
            <a:pPr marL="0" marR="0" lvl="0" indent="0" algn="l" rtl="0">
              <a:lnSpc>
                <a:spcPct val="80000"/>
              </a:lnSpc>
              <a:spcBef>
                <a:spcPts val="357"/>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Surface Mining Control and Reclamation Act</a:t>
            </a:r>
            <a:endParaRPr/>
          </a:p>
          <a:p>
            <a:pPr marL="137160" marR="0" lvl="0" indent="-48260" algn="l" rtl="0">
              <a:lnSpc>
                <a:spcPct val="80000"/>
              </a:lnSpc>
              <a:spcBef>
                <a:spcPts val="357"/>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Toxic Substances Control Act</a:t>
            </a:r>
            <a:endParaRPr/>
          </a:p>
          <a:p>
            <a:pPr marL="137160" marR="0" lvl="0" indent="-48260" algn="l" rtl="0">
              <a:lnSpc>
                <a:spcPct val="80000"/>
              </a:lnSpc>
              <a:spcBef>
                <a:spcPts val="357"/>
              </a:spcBef>
              <a:spcAft>
                <a:spcPts val="0"/>
              </a:spcAft>
              <a:buClr>
                <a:schemeClr val="dk2"/>
              </a:buClr>
              <a:buFont typeface="Noto Sans Symbols"/>
              <a:buNone/>
            </a:pPr>
            <a:endParaRPr sz="1800" b="0" i="0" u="none" strike="noStrike" cap="none">
              <a:solidFill>
                <a:srgbClr val="000000"/>
              </a:solidFill>
              <a:latin typeface="Arial"/>
              <a:ea typeface="Arial"/>
              <a:cs typeface="Arial"/>
              <a:sym typeface="Arial"/>
            </a:endParaRPr>
          </a:p>
        </p:txBody>
      </p:sp>
      <p:sp>
        <p:nvSpPr>
          <p:cNvPr id="722" name="Google Shape;722;p108"/>
          <p:cNvSpPr txBox="1">
            <a:spLocks noGrp="1"/>
          </p:cNvSpPr>
          <p:nvPr>
            <p:ph type="body" idx="4294967295"/>
          </p:nvPr>
        </p:nvSpPr>
        <p:spPr>
          <a:xfrm>
            <a:off x="4229100" y="1083500"/>
            <a:ext cx="4914900" cy="3831000"/>
          </a:xfrm>
          <a:prstGeom prst="rect">
            <a:avLst/>
          </a:prstGeom>
          <a:noFill/>
          <a:ln>
            <a:noFill/>
          </a:ln>
        </p:spPr>
        <p:txBody>
          <a:bodyPr spcFirstLastPara="1" wrap="square" lIns="91425" tIns="34275" rIns="91425" bIns="34275" anchor="t" anchorCtr="0">
            <a:noAutofit/>
          </a:bodyPr>
          <a:lstStyle/>
          <a:p>
            <a:pPr marL="0" marR="0" lvl="0" indent="0" algn="l" rtl="0">
              <a:lnSpc>
                <a:spcPct val="80000"/>
              </a:lnSpc>
              <a:spcBef>
                <a:spcPts val="0"/>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Management of solid waste including landfills and storage tanks – set minimum standards for all waste disposal (including hazardous waste)</a:t>
            </a:r>
            <a:endParaRPr/>
          </a:p>
          <a:p>
            <a:pPr marL="0" marR="0" lvl="0" indent="0" algn="l" rtl="0">
              <a:lnSpc>
                <a:spcPct val="8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Sets standards for drinking water quality (h</a:t>
            </a:r>
            <a:r>
              <a:rPr lang="en">
                <a:solidFill>
                  <a:srgbClr val="000000"/>
                </a:solidFill>
              </a:rPr>
              <a:t>ow water tastes)</a:t>
            </a:r>
            <a:endParaRPr/>
          </a:p>
          <a:p>
            <a:pPr marL="0" marR="0" lvl="0" indent="0" algn="l" rtl="0">
              <a:lnSpc>
                <a:spcPct val="80000"/>
              </a:lnSpc>
              <a:spcBef>
                <a:spcPts val="357"/>
              </a:spcBef>
              <a:spcAft>
                <a:spcPts val="0"/>
              </a:spcAft>
              <a:buClr>
                <a:schemeClr val="dk2"/>
              </a:buClr>
              <a:buFont typeface="Noto Sans Symbols"/>
              <a:buNone/>
            </a:pPr>
            <a:endParaRPr sz="600" b="0" i="0" u="none" strike="noStrike" cap="none">
              <a:solidFill>
                <a:srgbClr val="000000"/>
              </a:solidFill>
              <a:latin typeface="Arial"/>
              <a:ea typeface="Arial"/>
              <a:cs typeface="Arial"/>
              <a:sym typeface="Arial"/>
            </a:endParaRPr>
          </a:p>
          <a:p>
            <a:pPr marL="0" marR="0" lvl="0" indent="0" algn="l" rtl="0">
              <a:lnSpc>
                <a:spcPct val="8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Requires restoration of abandoned mines</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359"/>
              </a:spcBef>
              <a:spcAft>
                <a:spcPts val="0"/>
              </a:spcAft>
              <a:buNone/>
            </a:pPr>
            <a:endParaRPr>
              <a:solidFill>
                <a:srgbClr val="000000"/>
              </a:solidFill>
            </a:endParaRPr>
          </a:p>
          <a:p>
            <a:pPr marL="137160" marR="0" lvl="0" indent="-48260" algn="l" rtl="0">
              <a:lnSpc>
                <a:spcPct val="80000"/>
              </a:lnSpc>
              <a:spcBef>
                <a:spcPts val="357"/>
              </a:spcBef>
              <a:spcAft>
                <a:spcPts val="0"/>
              </a:spcAft>
              <a:buClr>
                <a:schemeClr val="dk2"/>
              </a:buClr>
              <a:buFont typeface="Noto Sans Symbols"/>
              <a:buNone/>
            </a:pPr>
            <a:endParaRPr sz="600" b="0" i="0" u="none" strike="noStrike" cap="none">
              <a:solidFill>
                <a:srgbClr val="000000"/>
              </a:solidFill>
              <a:latin typeface="Arial"/>
              <a:ea typeface="Arial"/>
              <a:cs typeface="Arial"/>
              <a:sym typeface="Arial"/>
            </a:endParaRPr>
          </a:p>
          <a:p>
            <a:pPr marL="0" marR="0" lvl="0" indent="0" algn="l" rtl="0">
              <a:lnSpc>
                <a:spcPct val="80000"/>
              </a:lnSpc>
              <a:spcBef>
                <a:spcPts val="359"/>
              </a:spcBef>
              <a:spcAft>
                <a:spcPts val="0"/>
              </a:spcAft>
              <a:buClr>
                <a:srgbClr val="93A299"/>
              </a:buClr>
              <a:buSzPts val="1530"/>
              <a:buFont typeface="Arial"/>
              <a:buChar char="•"/>
            </a:pPr>
            <a:r>
              <a:rPr lang="en" sz="1800" b="0" i="0" u="none" strike="noStrike" cap="none">
                <a:solidFill>
                  <a:srgbClr val="000000"/>
                </a:solidFill>
                <a:latin typeface="Arial"/>
                <a:ea typeface="Arial"/>
                <a:cs typeface="Arial"/>
                <a:sym typeface="Arial"/>
              </a:rPr>
              <a:t>Tracks 75,000 industrial chemicals – tested for environmental or health hazard and banned if high risk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2">
                                            <p:txEl>
                                              <p:pRg st="0" end="0"/>
                                            </p:txEl>
                                          </p:spTgt>
                                        </p:tgtEl>
                                        <p:attrNameLst>
                                          <p:attrName>style.visibility</p:attrName>
                                        </p:attrNameLst>
                                      </p:cBhvr>
                                      <p:to>
                                        <p:strVal val="visible"/>
                                      </p:to>
                                    </p:set>
                                    <p:animEffect transition="in" filter="fade">
                                      <p:cBhvr>
                                        <p:cTn id="7" dur="1"/>
                                        <p:tgtEl>
                                          <p:spTgt spid="7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2">
                                            <p:txEl>
                                              <p:pRg st="1" end="1"/>
                                            </p:txEl>
                                          </p:spTgt>
                                        </p:tgtEl>
                                        <p:attrNameLst>
                                          <p:attrName>style.visibility</p:attrName>
                                        </p:attrNameLst>
                                      </p:cBhvr>
                                      <p:to>
                                        <p:strVal val="visible"/>
                                      </p:to>
                                    </p:set>
                                    <p:animEffect transition="in" filter="fade">
                                      <p:cBhvr>
                                        <p:cTn id="12" dur="1"/>
                                        <p:tgtEl>
                                          <p:spTgt spid="7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2">
                                            <p:txEl>
                                              <p:pRg st="2" end="2"/>
                                            </p:txEl>
                                          </p:spTgt>
                                        </p:tgtEl>
                                        <p:attrNameLst>
                                          <p:attrName>style.visibility</p:attrName>
                                        </p:attrNameLst>
                                      </p:cBhvr>
                                      <p:to>
                                        <p:strVal val="visible"/>
                                      </p:to>
                                    </p:set>
                                    <p:animEffect transition="in" filter="fade">
                                      <p:cBhvr>
                                        <p:cTn id="17" dur="1"/>
                                        <p:tgtEl>
                                          <p:spTgt spid="7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22">
                                            <p:txEl>
                                              <p:pRg st="3" end="3"/>
                                            </p:txEl>
                                          </p:spTgt>
                                        </p:tgtEl>
                                        <p:attrNameLst>
                                          <p:attrName>style.visibility</p:attrName>
                                        </p:attrNameLst>
                                      </p:cBhvr>
                                      <p:to>
                                        <p:strVal val="visible"/>
                                      </p:to>
                                    </p:set>
                                    <p:animEffect transition="in" filter="fade">
                                      <p:cBhvr>
                                        <p:cTn id="22" dur="1"/>
                                        <p:tgtEl>
                                          <p:spTgt spid="7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22">
                                            <p:txEl>
                                              <p:pRg st="4" end="4"/>
                                            </p:txEl>
                                          </p:spTgt>
                                        </p:tgtEl>
                                        <p:attrNameLst>
                                          <p:attrName>style.visibility</p:attrName>
                                        </p:attrNameLst>
                                      </p:cBhvr>
                                      <p:to>
                                        <p:strVal val="visible"/>
                                      </p:to>
                                    </p:set>
                                    <p:animEffect transition="in" filter="fade">
                                      <p:cBhvr>
                                        <p:cTn id="27" dur="1"/>
                                        <p:tgtEl>
                                          <p:spTgt spid="72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22">
                                            <p:txEl>
                                              <p:pRg st="5" end="5"/>
                                            </p:txEl>
                                          </p:spTgt>
                                        </p:tgtEl>
                                        <p:attrNameLst>
                                          <p:attrName>style.visibility</p:attrName>
                                        </p:attrNameLst>
                                      </p:cBhvr>
                                      <p:to>
                                        <p:strVal val="visible"/>
                                      </p:to>
                                    </p:set>
                                    <p:animEffect transition="in" filter="fade">
                                      <p:cBhvr>
                                        <p:cTn id="32" dur="1"/>
                                        <p:tgtEl>
                                          <p:spTgt spid="72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22">
                                            <p:txEl>
                                              <p:pRg st="6" end="6"/>
                                            </p:txEl>
                                          </p:spTgt>
                                        </p:tgtEl>
                                        <p:attrNameLst>
                                          <p:attrName>style.visibility</p:attrName>
                                        </p:attrNameLst>
                                      </p:cBhvr>
                                      <p:to>
                                        <p:strVal val="visible"/>
                                      </p:to>
                                    </p:set>
                                    <p:animEffect transition="in" filter="fade">
                                      <p:cBhvr>
                                        <p:cTn id="37" dur="1"/>
                                        <p:tgtEl>
                                          <p:spTgt spid="7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4889</Words>
  <Application>Microsoft Office PowerPoint</Application>
  <PresentationFormat>On-screen Show (16:9)</PresentationFormat>
  <Paragraphs>540</Paragraphs>
  <Slides>95</Slides>
  <Notes>95</Notes>
  <HiddenSlides>17</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95</vt:i4>
      </vt:variant>
    </vt:vector>
  </HeadingPairs>
  <TitlesOfParts>
    <vt:vector size="103" baseType="lpstr">
      <vt:lpstr>Noto Sans Symbols</vt:lpstr>
      <vt:lpstr>Calibri</vt:lpstr>
      <vt:lpstr>Delius Unicase</vt:lpstr>
      <vt:lpstr>Unkempt</vt:lpstr>
      <vt:lpstr>Times New Roman</vt:lpstr>
      <vt:lpstr>Arial</vt:lpstr>
      <vt:lpstr>Comic Sans MS</vt:lpstr>
      <vt:lpstr>Simple Light</vt:lpstr>
      <vt:lpstr>Popular Stories that could be on FRQ </vt:lpstr>
      <vt:lpstr>Experimental Design </vt:lpstr>
      <vt:lpstr>Keystone Pipeline</vt:lpstr>
      <vt:lpstr>Sandhills, Nebraska</vt:lpstr>
      <vt:lpstr>Keystone XL Pipeline Decision</vt:lpstr>
      <vt:lpstr>Mayflower, Arkansas March 29, 2013</vt:lpstr>
      <vt:lpstr>Mercury deposition</vt:lpstr>
      <vt:lpstr>Mercury in Fish</vt:lpstr>
      <vt:lpstr>Mercury in Fish</vt:lpstr>
      <vt:lpstr>Algal blooms</vt:lpstr>
      <vt:lpstr>Nitrogen Cycle </vt:lpstr>
      <vt:lpstr>Human Impact on Nitrogen Cycle </vt:lpstr>
      <vt:lpstr>Oxygen Sag Curve  </vt:lpstr>
      <vt:lpstr>Declining Sea Ice </vt:lpstr>
      <vt:lpstr>Shell Arctic Drilling</vt:lpstr>
      <vt:lpstr>Arctic Ice Melt</vt:lpstr>
      <vt:lpstr>Possible FRQ topics</vt:lpstr>
      <vt:lpstr>PowerPoint Presentation</vt:lpstr>
      <vt:lpstr>Plastic Bag Ban or Water Bottle Ban</vt:lpstr>
      <vt:lpstr>Prescription drugs in our surface water</vt:lpstr>
      <vt:lpstr>Photochemical Smog </vt:lpstr>
      <vt:lpstr>Coal-fired power plants told to cut smog emissions </vt:lpstr>
      <vt:lpstr>Biofuels</vt:lpstr>
      <vt:lpstr>Growing Production of Biofuels</vt:lpstr>
      <vt:lpstr>Overfishing </vt:lpstr>
      <vt:lpstr>Permafrost </vt:lpstr>
      <vt:lpstr>Paris Accord </vt:lpstr>
      <vt:lpstr>PowerPoint Presentation</vt:lpstr>
      <vt:lpstr>Wind power</vt:lpstr>
      <vt:lpstr>Wind Power</vt:lpstr>
      <vt:lpstr>PowerPoint Presentation</vt:lpstr>
      <vt:lpstr>PowerPoint Presentation</vt:lpstr>
      <vt:lpstr>Hurricanes       Coriolis Effect  </vt:lpstr>
      <vt:lpstr>Extreme Weather</vt:lpstr>
      <vt:lpstr>East Coast Hurricane And Earthquake</vt:lpstr>
      <vt:lpstr>Superstorm Sandy</vt:lpstr>
      <vt:lpstr>More Extreme Weather, Tornadoes </vt:lpstr>
      <vt:lpstr>Endocrine disruptors</vt:lpstr>
      <vt:lpstr>PowerPoint Presentation</vt:lpstr>
      <vt:lpstr>BPA Banned </vt:lpstr>
      <vt:lpstr>West Nile Outbreak</vt:lpstr>
      <vt:lpstr>Mitigations for climate change</vt:lpstr>
      <vt:lpstr>Ocean Acidification </vt:lpstr>
      <vt:lpstr>Consequences of Climate Change</vt:lpstr>
      <vt:lpstr>Drought </vt:lpstr>
      <vt:lpstr>Texas Drought</vt:lpstr>
      <vt:lpstr>Heatwaves </vt:lpstr>
      <vt:lpstr>Cape Town Water Crisis - 2018</vt:lpstr>
      <vt:lpstr>Drowning Nations</vt:lpstr>
      <vt:lpstr>Atmospheric CO2 Tops 400 PPM </vt:lpstr>
      <vt:lpstr>Palm Oil Deforestation </vt:lpstr>
      <vt:lpstr>Possible FRQ topics</vt:lpstr>
      <vt:lpstr>Biodiversity </vt:lpstr>
      <vt:lpstr>Mountaintop Removal </vt:lpstr>
      <vt:lpstr>PowerPoint Presentation</vt:lpstr>
      <vt:lpstr>West Virginia mine disaster kills 29, prompts investigations </vt:lpstr>
      <vt:lpstr>Hydrogen Fuel Cells </vt:lpstr>
      <vt:lpstr>Clean Coal </vt:lpstr>
      <vt:lpstr>Haiti Earthquake 2010 </vt:lpstr>
      <vt:lpstr>Flint Water Crisis  </vt:lpstr>
      <vt:lpstr>PowerPoint Presentation</vt:lpstr>
      <vt:lpstr>Consider brushing up using this notable toxins ppt by Kristi Schertz </vt:lpstr>
      <vt:lpstr>Wildfires  </vt:lpstr>
      <vt:lpstr>PowerPoint Presentation</vt:lpstr>
      <vt:lpstr>Wildfires, </vt:lpstr>
      <vt:lpstr>Indicator Species </vt:lpstr>
      <vt:lpstr>Noise Pollution </vt:lpstr>
      <vt:lpstr>Super ENSO </vt:lpstr>
      <vt:lpstr>PowerPoint Presentation</vt:lpstr>
      <vt:lpstr>Agriculture/feeding 10 Billion </vt:lpstr>
      <vt:lpstr>China drops 1-child policy </vt:lpstr>
      <vt:lpstr>Human Population  What are the impacts of a declining population? Economic loss  Impacts to social security and other programs  People unable to retire  </vt:lpstr>
      <vt:lpstr>Human Population</vt:lpstr>
      <vt:lpstr>The following topics have already been tested on, but are good to know…  </vt:lpstr>
      <vt:lpstr>Possible FRQ topics</vt:lpstr>
      <vt:lpstr>World Population Hits 7 Billion </vt:lpstr>
      <vt:lpstr>Dams/rivers</vt:lpstr>
      <vt:lpstr>Dams/Rivers</vt:lpstr>
      <vt:lpstr>Keystone Species </vt:lpstr>
      <vt:lpstr>Sewage Treatment  </vt:lpstr>
      <vt:lpstr>Bee Colony Collapse</vt:lpstr>
      <vt:lpstr>Bee Colony Collapse</vt:lpstr>
      <vt:lpstr>Shale oil and fracking</vt:lpstr>
      <vt:lpstr>Truth Will Out: Fracking Has Tainted Ground Water</vt:lpstr>
      <vt:lpstr>Tar Sands - on FRQ 2011 #3</vt:lpstr>
      <vt:lpstr>The following are general reminders for the exam  </vt:lpstr>
      <vt:lpstr>Important Vocab</vt:lpstr>
      <vt:lpstr>Important Vocab continued….</vt:lpstr>
      <vt:lpstr>Final things to remember. . .</vt:lpstr>
      <vt:lpstr>Final things to remember. . .</vt:lpstr>
      <vt:lpstr>Final things to remember. . .</vt:lpstr>
      <vt:lpstr>Important Laws</vt:lpstr>
      <vt:lpstr>Important Laws</vt:lpstr>
      <vt:lpstr>Important Laws</vt:lpstr>
      <vt:lpstr>Important Laws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Popular Stories that could be on FRQ </dc:title>
  <dc:creator>Farrell, Heather L</dc:creator>
  <cp:lastModifiedBy>Farrell, Heather L</cp:lastModifiedBy>
  <cp:revision>1</cp:revision>
  <dcterms:modified xsi:type="dcterms:W3CDTF">2019-04-01T20:12:41Z</dcterms:modified>
</cp:coreProperties>
</file>